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88" r:id="rId2"/>
    <p:sldId id="322" r:id="rId3"/>
    <p:sldId id="256" r:id="rId4"/>
    <p:sldId id="289" r:id="rId5"/>
    <p:sldId id="290" r:id="rId6"/>
    <p:sldId id="291" r:id="rId7"/>
    <p:sldId id="257" r:id="rId8"/>
    <p:sldId id="258" r:id="rId9"/>
    <p:sldId id="292" r:id="rId10"/>
    <p:sldId id="324" r:id="rId11"/>
    <p:sldId id="325" r:id="rId12"/>
    <p:sldId id="337" r:id="rId13"/>
    <p:sldId id="328" r:id="rId14"/>
    <p:sldId id="326" r:id="rId15"/>
    <p:sldId id="327" r:id="rId16"/>
    <p:sldId id="260" r:id="rId17"/>
    <p:sldId id="261" r:id="rId18"/>
    <p:sldId id="262" r:id="rId19"/>
    <p:sldId id="263" r:id="rId20"/>
    <p:sldId id="264" r:id="rId21"/>
    <p:sldId id="308" r:id="rId22"/>
    <p:sldId id="265" r:id="rId23"/>
    <p:sldId id="268" r:id="rId24"/>
    <p:sldId id="269" r:id="rId25"/>
    <p:sldId id="305" r:id="rId26"/>
    <p:sldId id="338" r:id="rId27"/>
    <p:sldId id="272" r:id="rId28"/>
    <p:sldId id="273" r:id="rId29"/>
    <p:sldId id="339" r:id="rId30"/>
    <p:sldId id="274" r:id="rId31"/>
    <p:sldId id="309" r:id="rId32"/>
    <p:sldId id="310" r:id="rId33"/>
    <p:sldId id="275" r:id="rId34"/>
    <p:sldId id="299" r:id="rId35"/>
    <p:sldId id="277" r:id="rId36"/>
    <p:sldId id="302" r:id="rId37"/>
    <p:sldId id="303" r:id="rId38"/>
    <p:sldId id="304" r:id="rId39"/>
    <p:sldId id="279" r:id="rId40"/>
    <p:sldId id="281" r:id="rId41"/>
    <p:sldId id="294" r:id="rId42"/>
    <p:sldId id="295" r:id="rId43"/>
    <p:sldId id="296" r:id="rId44"/>
    <p:sldId id="297" r:id="rId45"/>
    <p:sldId id="278" r:id="rId46"/>
    <p:sldId id="311" r:id="rId47"/>
    <p:sldId id="341" r:id="rId48"/>
    <p:sldId id="312" r:id="rId49"/>
    <p:sldId id="340" r:id="rId50"/>
    <p:sldId id="315" r:id="rId51"/>
    <p:sldId id="342" r:id="rId52"/>
    <p:sldId id="318" r:id="rId53"/>
    <p:sldId id="343" r:id="rId54"/>
    <p:sldId id="329" r:id="rId55"/>
    <p:sldId id="330" r:id="rId56"/>
    <p:sldId id="331" r:id="rId57"/>
    <p:sldId id="344" r:id="rId58"/>
    <p:sldId id="333" r:id="rId59"/>
    <p:sldId id="334" r:id="rId60"/>
    <p:sldId id="335" r:id="rId61"/>
    <p:sldId id="336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7F7"/>
    <a:srgbClr val="D19BA1"/>
    <a:srgbClr val="9C4852"/>
    <a:srgbClr val="919967"/>
    <a:srgbClr val="75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62" autoAdjust="0"/>
    <p:restoredTop sz="90929"/>
  </p:normalViewPr>
  <p:slideViewPr>
    <p:cSldViewPr>
      <p:cViewPr varScale="1">
        <p:scale>
          <a:sx n="62" d="100"/>
          <a:sy n="62" d="100"/>
        </p:scale>
        <p:origin x="172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5291B1-BEDD-4DEF-B689-84320A932386}" type="doc">
      <dgm:prSet loTypeId="urn:microsoft.com/office/officeart/2005/8/layout/hierarchy1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C3EDA953-9AA3-4F4E-AC4F-889E81FBF6DD}">
      <dgm:prSet phldrT="[Text]"/>
      <dgm:spPr/>
      <dgm:t>
        <a:bodyPr/>
        <a:lstStyle/>
        <a:p>
          <a:r>
            <a:rPr lang="en-US" dirty="0"/>
            <a:t>Orthodontic tooth movement</a:t>
          </a:r>
          <a:endParaRPr lang="en-IN" dirty="0"/>
        </a:p>
      </dgm:t>
    </dgm:pt>
    <dgm:pt modelId="{D70E767D-6448-42F1-8BE0-69EE395E77F5}" type="parTrans" cxnId="{033A2B5E-5459-41F8-A417-5CCEC1D89CD5}">
      <dgm:prSet/>
      <dgm:spPr/>
      <dgm:t>
        <a:bodyPr/>
        <a:lstStyle/>
        <a:p>
          <a:endParaRPr lang="en-IN"/>
        </a:p>
      </dgm:t>
    </dgm:pt>
    <dgm:pt modelId="{697BB57F-46D1-4D3F-AE36-18006F3B78BE}" type="sibTrans" cxnId="{033A2B5E-5459-41F8-A417-5CCEC1D89CD5}">
      <dgm:prSet/>
      <dgm:spPr/>
      <dgm:t>
        <a:bodyPr/>
        <a:lstStyle/>
        <a:p>
          <a:endParaRPr lang="en-IN"/>
        </a:p>
      </dgm:t>
    </dgm:pt>
    <dgm:pt modelId="{E0FE4419-F726-4C08-BB7B-A15D1D01448F}">
      <dgm:prSet phldrT="[Text]"/>
      <dgm:spPr/>
      <dgm:t>
        <a:bodyPr/>
        <a:lstStyle/>
        <a:p>
          <a:r>
            <a:rPr lang="en-US" dirty="0"/>
            <a:t>Active element	</a:t>
          </a:r>
          <a:endParaRPr lang="en-IN" dirty="0"/>
        </a:p>
      </dgm:t>
    </dgm:pt>
    <dgm:pt modelId="{56A2D7F3-8DF1-4CA0-A416-94AF2D26D6F6}" type="parTrans" cxnId="{EF99D629-B4C0-486B-A06A-04DF3C3E49D1}">
      <dgm:prSet/>
      <dgm:spPr/>
      <dgm:t>
        <a:bodyPr/>
        <a:lstStyle/>
        <a:p>
          <a:endParaRPr lang="en-IN"/>
        </a:p>
      </dgm:t>
    </dgm:pt>
    <dgm:pt modelId="{6070B785-B2BA-4499-A7BA-3A48CF7362BB}" type="sibTrans" cxnId="{EF99D629-B4C0-486B-A06A-04DF3C3E49D1}">
      <dgm:prSet/>
      <dgm:spPr/>
      <dgm:t>
        <a:bodyPr/>
        <a:lstStyle/>
        <a:p>
          <a:endParaRPr lang="en-IN"/>
        </a:p>
      </dgm:t>
    </dgm:pt>
    <dgm:pt modelId="{4D437F89-5D49-478A-A905-646D9D1C40F8}">
      <dgm:prSet phldrT="[Text]"/>
      <dgm:spPr/>
      <dgm:t>
        <a:bodyPr/>
        <a:lstStyle/>
        <a:p>
          <a:r>
            <a:rPr lang="en-US" dirty="0"/>
            <a:t>Resistance element - Anchor</a:t>
          </a:r>
          <a:endParaRPr lang="en-IN" dirty="0"/>
        </a:p>
      </dgm:t>
    </dgm:pt>
    <dgm:pt modelId="{4B3DDAB0-4CF8-4B4E-9D89-F711CF0241A4}" type="parTrans" cxnId="{360832A8-6CC2-40A8-A659-173433C0AB0F}">
      <dgm:prSet/>
      <dgm:spPr/>
      <dgm:t>
        <a:bodyPr/>
        <a:lstStyle/>
        <a:p>
          <a:endParaRPr lang="en-IN"/>
        </a:p>
      </dgm:t>
    </dgm:pt>
    <dgm:pt modelId="{FFC929D3-53A0-45A5-A775-CD6FD0AA8634}" type="sibTrans" cxnId="{360832A8-6CC2-40A8-A659-173433C0AB0F}">
      <dgm:prSet/>
      <dgm:spPr/>
      <dgm:t>
        <a:bodyPr/>
        <a:lstStyle/>
        <a:p>
          <a:endParaRPr lang="en-IN"/>
        </a:p>
      </dgm:t>
    </dgm:pt>
    <dgm:pt modelId="{22179C46-06D2-481C-B02D-D16C5F1B3B1B}" type="pres">
      <dgm:prSet presAssocID="{485291B1-BEDD-4DEF-B689-84320A93238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D36A90-F97D-4E77-A354-64DB8C555675}" type="pres">
      <dgm:prSet presAssocID="{C3EDA953-9AA3-4F4E-AC4F-889E81FBF6DD}" presName="hierRoot1" presStyleCnt="0"/>
      <dgm:spPr/>
    </dgm:pt>
    <dgm:pt modelId="{B1BDD008-7486-4359-9116-8FC00AE2D1D9}" type="pres">
      <dgm:prSet presAssocID="{C3EDA953-9AA3-4F4E-AC4F-889E81FBF6DD}" presName="composite" presStyleCnt="0"/>
      <dgm:spPr/>
    </dgm:pt>
    <dgm:pt modelId="{53543889-94A8-4606-8733-36C3D8EFB68B}" type="pres">
      <dgm:prSet presAssocID="{C3EDA953-9AA3-4F4E-AC4F-889E81FBF6DD}" presName="background" presStyleLbl="node0" presStyleIdx="0" presStyleCnt="1"/>
      <dgm:spPr/>
    </dgm:pt>
    <dgm:pt modelId="{04D239D6-DA72-402D-857B-F7FE5D5877E1}" type="pres">
      <dgm:prSet presAssocID="{C3EDA953-9AA3-4F4E-AC4F-889E81FBF6DD}" presName="text" presStyleLbl="fgAcc0" presStyleIdx="0" presStyleCnt="1">
        <dgm:presLayoutVars>
          <dgm:chPref val="3"/>
        </dgm:presLayoutVars>
      </dgm:prSet>
      <dgm:spPr/>
    </dgm:pt>
    <dgm:pt modelId="{17E7C1C2-2870-4CB0-BAE2-6C3E8BD63CFA}" type="pres">
      <dgm:prSet presAssocID="{C3EDA953-9AA3-4F4E-AC4F-889E81FBF6DD}" presName="hierChild2" presStyleCnt="0"/>
      <dgm:spPr/>
    </dgm:pt>
    <dgm:pt modelId="{9A75D778-58BF-44F3-B0BB-F54426BEE318}" type="pres">
      <dgm:prSet presAssocID="{56A2D7F3-8DF1-4CA0-A416-94AF2D26D6F6}" presName="Name10" presStyleLbl="parChTrans1D2" presStyleIdx="0" presStyleCnt="2"/>
      <dgm:spPr/>
    </dgm:pt>
    <dgm:pt modelId="{5315E7FD-CF5A-4A35-A4E7-79320E8CC831}" type="pres">
      <dgm:prSet presAssocID="{E0FE4419-F726-4C08-BB7B-A15D1D01448F}" presName="hierRoot2" presStyleCnt="0"/>
      <dgm:spPr/>
    </dgm:pt>
    <dgm:pt modelId="{0F464826-70D9-4D18-99EF-C248B1673844}" type="pres">
      <dgm:prSet presAssocID="{E0FE4419-F726-4C08-BB7B-A15D1D01448F}" presName="composite2" presStyleCnt="0"/>
      <dgm:spPr/>
    </dgm:pt>
    <dgm:pt modelId="{EC64F72E-83D8-4C2C-8476-6E047147693E}" type="pres">
      <dgm:prSet presAssocID="{E0FE4419-F726-4C08-BB7B-A15D1D01448F}" presName="background2" presStyleLbl="node2" presStyleIdx="0" presStyleCnt="2"/>
      <dgm:spPr/>
    </dgm:pt>
    <dgm:pt modelId="{55D7F725-C8AB-4A3F-96A0-3D9915EC4BE9}" type="pres">
      <dgm:prSet presAssocID="{E0FE4419-F726-4C08-BB7B-A15D1D01448F}" presName="text2" presStyleLbl="fgAcc2" presStyleIdx="0" presStyleCnt="2">
        <dgm:presLayoutVars>
          <dgm:chPref val="3"/>
        </dgm:presLayoutVars>
      </dgm:prSet>
      <dgm:spPr/>
    </dgm:pt>
    <dgm:pt modelId="{8BB2F5E9-AF19-447F-8160-70BBDE5EC475}" type="pres">
      <dgm:prSet presAssocID="{E0FE4419-F726-4C08-BB7B-A15D1D01448F}" presName="hierChild3" presStyleCnt="0"/>
      <dgm:spPr/>
    </dgm:pt>
    <dgm:pt modelId="{9872C4C5-4B68-4348-A2D6-867EC7FEDC61}" type="pres">
      <dgm:prSet presAssocID="{4B3DDAB0-4CF8-4B4E-9D89-F711CF0241A4}" presName="Name10" presStyleLbl="parChTrans1D2" presStyleIdx="1" presStyleCnt="2"/>
      <dgm:spPr/>
    </dgm:pt>
    <dgm:pt modelId="{FD4DADC0-6E8A-4C05-983B-C8A333740F08}" type="pres">
      <dgm:prSet presAssocID="{4D437F89-5D49-478A-A905-646D9D1C40F8}" presName="hierRoot2" presStyleCnt="0"/>
      <dgm:spPr/>
    </dgm:pt>
    <dgm:pt modelId="{C896C4F0-49F7-4D8E-81BE-2EE1041F04D2}" type="pres">
      <dgm:prSet presAssocID="{4D437F89-5D49-478A-A905-646D9D1C40F8}" presName="composite2" presStyleCnt="0"/>
      <dgm:spPr/>
    </dgm:pt>
    <dgm:pt modelId="{D410011E-A3C0-4483-9A7A-ABD6078B4393}" type="pres">
      <dgm:prSet presAssocID="{4D437F89-5D49-478A-A905-646D9D1C40F8}" presName="background2" presStyleLbl="node2" presStyleIdx="1" presStyleCnt="2"/>
      <dgm:spPr/>
    </dgm:pt>
    <dgm:pt modelId="{44B19BA3-BDDB-4A08-9DDF-3F6D2AFB90A9}" type="pres">
      <dgm:prSet presAssocID="{4D437F89-5D49-478A-A905-646D9D1C40F8}" presName="text2" presStyleLbl="fgAcc2" presStyleIdx="1" presStyleCnt="2">
        <dgm:presLayoutVars>
          <dgm:chPref val="3"/>
        </dgm:presLayoutVars>
      </dgm:prSet>
      <dgm:spPr/>
    </dgm:pt>
    <dgm:pt modelId="{079894C4-8753-4972-9FD1-292565E79DEC}" type="pres">
      <dgm:prSet presAssocID="{4D437F89-5D49-478A-A905-646D9D1C40F8}" presName="hierChild3" presStyleCnt="0"/>
      <dgm:spPr/>
    </dgm:pt>
  </dgm:ptLst>
  <dgm:cxnLst>
    <dgm:cxn modelId="{A9FF0F14-7113-4CB7-A276-AFE979CAFB89}" type="presOf" srcId="{4D437F89-5D49-478A-A905-646D9D1C40F8}" destId="{44B19BA3-BDDB-4A08-9DDF-3F6D2AFB90A9}" srcOrd="0" destOrd="0" presId="urn:microsoft.com/office/officeart/2005/8/layout/hierarchy1"/>
    <dgm:cxn modelId="{EF99D629-B4C0-486B-A06A-04DF3C3E49D1}" srcId="{C3EDA953-9AA3-4F4E-AC4F-889E81FBF6DD}" destId="{E0FE4419-F726-4C08-BB7B-A15D1D01448F}" srcOrd="0" destOrd="0" parTransId="{56A2D7F3-8DF1-4CA0-A416-94AF2D26D6F6}" sibTransId="{6070B785-B2BA-4499-A7BA-3A48CF7362BB}"/>
    <dgm:cxn modelId="{033A2B5E-5459-41F8-A417-5CCEC1D89CD5}" srcId="{485291B1-BEDD-4DEF-B689-84320A932386}" destId="{C3EDA953-9AA3-4F4E-AC4F-889E81FBF6DD}" srcOrd="0" destOrd="0" parTransId="{D70E767D-6448-42F1-8BE0-69EE395E77F5}" sibTransId="{697BB57F-46D1-4D3F-AE36-18006F3B78BE}"/>
    <dgm:cxn modelId="{BFA15864-3145-43F4-86B0-EEBEDF14E2F8}" type="presOf" srcId="{56A2D7F3-8DF1-4CA0-A416-94AF2D26D6F6}" destId="{9A75D778-58BF-44F3-B0BB-F54426BEE318}" srcOrd="0" destOrd="0" presId="urn:microsoft.com/office/officeart/2005/8/layout/hierarchy1"/>
    <dgm:cxn modelId="{94DA4F4C-56C2-4753-A735-44848020D45C}" type="presOf" srcId="{E0FE4419-F726-4C08-BB7B-A15D1D01448F}" destId="{55D7F725-C8AB-4A3F-96A0-3D9915EC4BE9}" srcOrd="0" destOrd="0" presId="urn:microsoft.com/office/officeart/2005/8/layout/hierarchy1"/>
    <dgm:cxn modelId="{360832A8-6CC2-40A8-A659-173433C0AB0F}" srcId="{C3EDA953-9AA3-4F4E-AC4F-889E81FBF6DD}" destId="{4D437F89-5D49-478A-A905-646D9D1C40F8}" srcOrd="1" destOrd="0" parTransId="{4B3DDAB0-4CF8-4B4E-9D89-F711CF0241A4}" sibTransId="{FFC929D3-53A0-45A5-A775-CD6FD0AA8634}"/>
    <dgm:cxn modelId="{23D56DCE-E4FD-43C3-A2DC-B3A052BB5C9C}" type="presOf" srcId="{C3EDA953-9AA3-4F4E-AC4F-889E81FBF6DD}" destId="{04D239D6-DA72-402D-857B-F7FE5D5877E1}" srcOrd="0" destOrd="0" presId="urn:microsoft.com/office/officeart/2005/8/layout/hierarchy1"/>
    <dgm:cxn modelId="{5CF0A8D1-7009-4A34-B3A2-98FFEE5E3D98}" type="presOf" srcId="{485291B1-BEDD-4DEF-B689-84320A932386}" destId="{22179C46-06D2-481C-B02D-D16C5F1B3B1B}" srcOrd="0" destOrd="0" presId="urn:microsoft.com/office/officeart/2005/8/layout/hierarchy1"/>
    <dgm:cxn modelId="{B6CBCFD4-750B-4D80-A84D-93C70D3F4410}" type="presOf" srcId="{4B3DDAB0-4CF8-4B4E-9D89-F711CF0241A4}" destId="{9872C4C5-4B68-4348-A2D6-867EC7FEDC61}" srcOrd="0" destOrd="0" presId="urn:microsoft.com/office/officeart/2005/8/layout/hierarchy1"/>
    <dgm:cxn modelId="{E2631707-44A2-4847-93BC-DA3A13AE8A3B}" type="presParOf" srcId="{22179C46-06D2-481C-B02D-D16C5F1B3B1B}" destId="{36D36A90-F97D-4E77-A354-64DB8C555675}" srcOrd="0" destOrd="0" presId="urn:microsoft.com/office/officeart/2005/8/layout/hierarchy1"/>
    <dgm:cxn modelId="{FB17959C-84E3-47AD-B96E-C13890A3787F}" type="presParOf" srcId="{36D36A90-F97D-4E77-A354-64DB8C555675}" destId="{B1BDD008-7486-4359-9116-8FC00AE2D1D9}" srcOrd="0" destOrd="0" presId="urn:microsoft.com/office/officeart/2005/8/layout/hierarchy1"/>
    <dgm:cxn modelId="{E948CD5F-82F1-4D3A-B9A1-E9EBE8E4D3EA}" type="presParOf" srcId="{B1BDD008-7486-4359-9116-8FC00AE2D1D9}" destId="{53543889-94A8-4606-8733-36C3D8EFB68B}" srcOrd="0" destOrd="0" presId="urn:microsoft.com/office/officeart/2005/8/layout/hierarchy1"/>
    <dgm:cxn modelId="{A56A4A4A-9C66-4C34-9344-A30AFEAED2DA}" type="presParOf" srcId="{B1BDD008-7486-4359-9116-8FC00AE2D1D9}" destId="{04D239D6-DA72-402D-857B-F7FE5D5877E1}" srcOrd="1" destOrd="0" presId="urn:microsoft.com/office/officeart/2005/8/layout/hierarchy1"/>
    <dgm:cxn modelId="{B4E9E463-6397-4175-8AAB-AA32DE75CC55}" type="presParOf" srcId="{36D36A90-F97D-4E77-A354-64DB8C555675}" destId="{17E7C1C2-2870-4CB0-BAE2-6C3E8BD63CFA}" srcOrd="1" destOrd="0" presId="urn:microsoft.com/office/officeart/2005/8/layout/hierarchy1"/>
    <dgm:cxn modelId="{C511FAF9-F578-440F-BCD2-7459246F9DCC}" type="presParOf" srcId="{17E7C1C2-2870-4CB0-BAE2-6C3E8BD63CFA}" destId="{9A75D778-58BF-44F3-B0BB-F54426BEE318}" srcOrd="0" destOrd="0" presId="urn:microsoft.com/office/officeart/2005/8/layout/hierarchy1"/>
    <dgm:cxn modelId="{131B2728-ED8E-4CC5-AAF6-572848DC0F14}" type="presParOf" srcId="{17E7C1C2-2870-4CB0-BAE2-6C3E8BD63CFA}" destId="{5315E7FD-CF5A-4A35-A4E7-79320E8CC831}" srcOrd="1" destOrd="0" presId="urn:microsoft.com/office/officeart/2005/8/layout/hierarchy1"/>
    <dgm:cxn modelId="{7A303198-0A7F-4F74-B411-10CDDC199F95}" type="presParOf" srcId="{5315E7FD-CF5A-4A35-A4E7-79320E8CC831}" destId="{0F464826-70D9-4D18-99EF-C248B1673844}" srcOrd="0" destOrd="0" presId="urn:microsoft.com/office/officeart/2005/8/layout/hierarchy1"/>
    <dgm:cxn modelId="{A9E285FF-5B9B-43F5-82E5-BE5B30E1A444}" type="presParOf" srcId="{0F464826-70D9-4D18-99EF-C248B1673844}" destId="{EC64F72E-83D8-4C2C-8476-6E047147693E}" srcOrd="0" destOrd="0" presId="urn:microsoft.com/office/officeart/2005/8/layout/hierarchy1"/>
    <dgm:cxn modelId="{3D584A99-E722-4600-BA0D-269FC343F8D3}" type="presParOf" srcId="{0F464826-70D9-4D18-99EF-C248B1673844}" destId="{55D7F725-C8AB-4A3F-96A0-3D9915EC4BE9}" srcOrd="1" destOrd="0" presId="urn:microsoft.com/office/officeart/2005/8/layout/hierarchy1"/>
    <dgm:cxn modelId="{B8E398EC-E9E6-48E9-9231-F5DF1F6187EC}" type="presParOf" srcId="{5315E7FD-CF5A-4A35-A4E7-79320E8CC831}" destId="{8BB2F5E9-AF19-447F-8160-70BBDE5EC475}" srcOrd="1" destOrd="0" presId="urn:microsoft.com/office/officeart/2005/8/layout/hierarchy1"/>
    <dgm:cxn modelId="{44E9BE47-2C5E-482E-9F40-291E0DC38549}" type="presParOf" srcId="{17E7C1C2-2870-4CB0-BAE2-6C3E8BD63CFA}" destId="{9872C4C5-4B68-4348-A2D6-867EC7FEDC61}" srcOrd="2" destOrd="0" presId="urn:microsoft.com/office/officeart/2005/8/layout/hierarchy1"/>
    <dgm:cxn modelId="{592FD67F-FF23-4376-828C-B5BFC2E28151}" type="presParOf" srcId="{17E7C1C2-2870-4CB0-BAE2-6C3E8BD63CFA}" destId="{FD4DADC0-6E8A-4C05-983B-C8A333740F08}" srcOrd="3" destOrd="0" presId="urn:microsoft.com/office/officeart/2005/8/layout/hierarchy1"/>
    <dgm:cxn modelId="{D471BE11-09B5-4B03-B36F-A56FF1F726DB}" type="presParOf" srcId="{FD4DADC0-6E8A-4C05-983B-C8A333740F08}" destId="{C896C4F0-49F7-4D8E-81BE-2EE1041F04D2}" srcOrd="0" destOrd="0" presId="urn:microsoft.com/office/officeart/2005/8/layout/hierarchy1"/>
    <dgm:cxn modelId="{9FFAF41A-E919-4874-B0FC-934951BA4B59}" type="presParOf" srcId="{C896C4F0-49F7-4D8E-81BE-2EE1041F04D2}" destId="{D410011E-A3C0-4483-9A7A-ABD6078B4393}" srcOrd="0" destOrd="0" presId="urn:microsoft.com/office/officeart/2005/8/layout/hierarchy1"/>
    <dgm:cxn modelId="{09375A1C-9552-4378-9F15-39E4D3D675FB}" type="presParOf" srcId="{C896C4F0-49F7-4D8E-81BE-2EE1041F04D2}" destId="{44B19BA3-BDDB-4A08-9DDF-3F6D2AFB90A9}" srcOrd="1" destOrd="0" presId="urn:microsoft.com/office/officeart/2005/8/layout/hierarchy1"/>
    <dgm:cxn modelId="{0526AC30-47E0-4C1D-8B3F-1CCE57C5D750}" type="presParOf" srcId="{FD4DADC0-6E8A-4C05-983B-C8A333740F08}" destId="{079894C4-8753-4972-9FD1-292565E79DE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EC48D3-477C-4EF7-8F99-F57C5A44F1BF}" type="doc">
      <dgm:prSet loTypeId="urn:microsoft.com/office/officeart/2005/8/layout/orgChart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AA850B6C-9C62-488E-B075-D33A6BB73056}">
      <dgm:prSet phldrT="[Text]"/>
      <dgm:spPr/>
      <dgm:t>
        <a:bodyPr/>
        <a:lstStyle/>
        <a:p>
          <a:r>
            <a:rPr lang="en-US" dirty="0"/>
            <a:t>Extra oral</a:t>
          </a:r>
          <a:endParaRPr lang="en-IN" dirty="0"/>
        </a:p>
      </dgm:t>
    </dgm:pt>
    <dgm:pt modelId="{3E7A7BA3-3979-46E9-9E7F-3DFC54BFECCB}" type="parTrans" cxnId="{866EA0B8-F374-438E-92B4-915158377822}">
      <dgm:prSet/>
      <dgm:spPr/>
      <dgm:t>
        <a:bodyPr/>
        <a:lstStyle/>
        <a:p>
          <a:endParaRPr lang="en-IN"/>
        </a:p>
      </dgm:t>
    </dgm:pt>
    <dgm:pt modelId="{37970024-2759-4CF3-B237-A66949948606}" type="sibTrans" cxnId="{866EA0B8-F374-438E-92B4-915158377822}">
      <dgm:prSet/>
      <dgm:spPr/>
      <dgm:t>
        <a:bodyPr/>
        <a:lstStyle/>
        <a:p>
          <a:endParaRPr lang="en-IN"/>
        </a:p>
      </dgm:t>
    </dgm:pt>
    <dgm:pt modelId="{E655E25B-7D87-482B-BC19-ED81541F5697}">
      <dgm:prSet phldrT="[Text]"/>
      <dgm:spPr/>
      <dgm:t>
        <a:bodyPr/>
        <a:lstStyle/>
        <a:p>
          <a:r>
            <a:rPr lang="en-US" dirty="0"/>
            <a:t>Cervical</a:t>
          </a:r>
          <a:endParaRPr lang="en-IN" dirty="0"/>
        </a:p>
      </dgm:t>
    </dgm:pt>
    <dgm:pt modelId="{AE593E7C-AB2F-4E27-9B57-1C84BCB3A03B}" type="parTrans" cxnId="{E800B0AA-7473-4FFF-A215-4E3B25888306}">
      <dgm:prSet/>
      <dgm:spPr/>
      <dgm:t>
        <a:bodyPr/>
        <a:lstStyle/>
        <a:p>
          <a:endParaRPr lang="en-IN"/>
        </a:p>
      </dgm:t>
    </dgm:pt>
    <dgm:pt modelId="{EF1789D4-0F9B-41A1-8EE8-462D99A2592F}" type="sibTrans" cxnId="{E800B0AA-7473-4FFF-A215-4E3B25888306}">
      <dgm:prSet/>
      <dgm:spPr/>
      <dgm:t>
        <a:bodyPr/>
        <a:lstStyle/>
        <a:p>
          <a:endParaRPr lang="en-IN"/>
        </a:p>
      </dgm:t>
    </dgm:pt>
    <dgm:pt modelId="{9A1740A5-69A0-424E-B0E7-001FA186BD08}">
      <dgm:prSet phldrT="[Text]"/>
      <dgm:spPr/>
      <dgm:t>
        <a:bodyPr/>
        <a:lstStyle/>
        <a:p>
          <a:r>
            <a:rPr lang="en-US" dirty="0"/>
            <a:t>Occipital</a:t>
          </a:r>
          <a:endParaRPr lang="en-IN" dirty="0"/>
        </a:p>
      </dgm:t>
    </dgm:pt>
    <dgm:pt modelId="{244714BE-DEF5-48C8-A676-299FD0A3199D}" type="parTrans" cxnId="{853EF00E-4BA0-4B58-8351-D094984C3BAE}">
      <dgm:prSet/>
      <dgm:spPr/>
      <dgm:t>
        <a:bodyPr/>
        <a:lstStyle/>
        <a:p>
          <a:endParaRPr lang="en-IN"/>
        </a:p>
      </dgm:t>
    </dgm:pt>
    <dgm:pt modelId="{31ED38BC-86F8-43F6-A4C0-C00A6D1BF0D1}" type="sibTrans" cxnId="{853EF00E-4BA0-4B58-8351-D094984C3BAE}">
      <dgm:prSet/>
      <dgm:spPr/>
      <dgm:t>
        <a:bodyPr/>
        <a:lstStyle/>
        <a:p>
          <a:endParaRPr lang="en-IN"/>
        </a:p>
      </dgm:t>
    </dgm:pt>
    <dgm:pt modelId="{4B0F2D27-4ABF-4D25-ACCB-4DD3673871E0}">
      <dgm:prSet phldrT="[Text]"/>
      <dgm:spPr/>
      <dgm:t>
        <a:bodyPr/>
        <a:lstStyle/>
        <a:p>
          <a:r>
            <a:rPr lang="en-US" dirty="0"/>
            <a:t>Facial</a:t>
          </a:r>
          <a:endParaRPr lang="en-IN" dirty="0"/>
        </a:p>
      </dgm:t>
    </dgm:pt>
    <dgm:pt modelId="{3D6BB8E8-DF5D-42E5-B94F-7BB90B85040D}" type="parTrans" cxnId="{3EEFA536-5DDC-4E28-88EE-B28DF2973F00}">
      <dgm:prSet/>
      <dgm:spPr/>
      <dgm:t>
        <a:bodyPr/>
        <a:lstStyle/>
        <a:p>
          <a:endParaRPr lang="en-IN"/>
        </a:p>
      </dgm:t>
    </dgm:pt>
    <dgm:pt modelId="{10229591-6F94-41CF-9F21-856F3E5C2B64}" type="sibTrans" cxnId="{3EEFA536-5DDC-4E28-88EE-B28DF2973F00}">
      <dgm:prSet/>
      <dgm:spPr/>
      <dgm:t>
        <a:bodyPr/>
        <a:lstStyle/>
        <a:p>
          <a:endParaRPr lang="en-IN"/>
        </a:p>
      </dgm:t>
    </dgm:pt>
    <dgm:pt modelId="{66013C34-EAFC-4994-85EE-1541888FE424}">
      <dgm:prSet/>
      <dgm:spPr/>
      <dgm:t>
        <a:bodyPr/>
        <a:lstStyle/>
        <a:p>
          <a:r>
            <a:rPr lang="en-US" dirty="0"/>
            <a:t>Combination</a:t>
          </a:r>
          <a:endParaRPr lang="en-IN" dirty="0"/>
        </a:p>
      </dgm:t>
    </dgm:pt>
    <dgm:pt modelId="{5C3814CD-AE51-4064-B6E2-E49CE5F1CD48}" type="parTrans" cxnId="{E67DFC9D-D7E2-49D7-B512-47C1087C6FBC}">
      <dgm:prSet/>
      <dgm:spPr/>
      <dgm:t>
        <a:bodyPr/>
        <a:lstStyle/>
        <a:p>
          <a:endParaRPr lang="en-IN"/>
        </a:p>
      </dgm:t>
    </dgm:pt>
    <dgm:pt modelId="{D7EF7BC4-79F9-473B-AEEE-972182421B06}" type="sibTrans" cxnId="{E67DFC9D-D7E2-49D7-B512-47C1087C6FBC}">
      <dgm:prSet/>
      <dgm:spPr/>
      <dgm:t>
        <a:bodyPr/>
        <a:lstStyle/>
        <a:p>
          <a:endParaRPr lang="en-IN"/>
        </a:p>
      </dgm:t>
    </dgm:pt>
    <dgm:pt modelId="{C7EB0AE6-DAF0-4F9A-81CD-B572E92C485B}" type="pres">
      <dgm:prSet presAssocID="{FDEC48D3-477C-4EF7-8F99-F57C5A44F1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1C2983C-5170-4B6E-9841-60BAF78F34EC}" type="pres">
      <dgm:prSet presAssocID="{AA850B6C-9C62-488E-B075-D33A6BB73056}" presName="hierRoot1" presStyleCnt="0">
        <dgm:presLayoutVars>
          <dgm:hierBranch val="init"/>
        </dgm:presLayoutVars>
      </dgm:prSet>
      <dgm:spPr/>
    </dgm:pt>
    <dgm:pt modelId="{FAB85BC2-3E92-43FB-A8B2-69B7C1D8FA56}" type="pres">
      <dgm:prSet presAssocID="{AA850B6C-9C62-488E-B075-D33A6BB73056}" presName="rootComposite1" presStyleCnt="0"/>
      <dgm:spPr/>
    </dgm:pt>
    <dgm:pt modelId="{F8058CD4-A5B4-4060-9D79-A037BEAE5507}" type="pres">
      <dgm:prSet presAssocID="{AA850B6C-9C62-488E-B075-D33A6BB73056}" presName="rootText1" presStyleLbl="node0" presStyleIdx="0" presStyleCnt="1">
        <dgm:presLayoutVars>
          <dgm:chPref val="3"/>
        </dgm:presLayoutVars>
      </dgm:prSet>
      <dgm:spPr/>
    </dgm:pt>
    <dgm:pt modelId="{7DFA99E3-0A7A-455B-8D38-8758CF410AC6}" type="pres">
      <dgm:prSet presAssocID="{AA850B6C-9C62-488E-B075-D33A6BB73056}" presName="rootConnector1" presStyleLbl="node1" presStyleIdx="0" presStyleCnt="0"/>
      <dgm:spPr/>
    </dgm:pt>
    <dgm:pt modelId="{B8E9FBC2-158E-4B00-8AEC-2DB46275E550}" type="pres">
      <dgm:prSet presAssocID="{AA850B6C-9C62-488E-B075-D33A6BB73056}" presName="hierChild2" presStyleCnt="0"/>
      <dgm:spPr/>
    </dgm:pt>
    <dgm:pt modelId="{E3E59665-A543-4B12-B96C-EC3CA4D9634B}" type="pres">
      <dgm:prSet presAssocID="{AE593E7C-AB2F-4E27-9B57-1C84BCB3A03B}" presName="Name37" presStyleLbl="parChTrans1D2" presStyleIdx="0" presStyleCnt="4"/>
      <dgm:spPr/>
    </dgm:pt>
    <dgm:pt modelId="{B09C2CE0-E22E-453A-943B-1CA38E7E6576}" type="pres">
      <dgm:prSet presAssocID="{E655E25B-7D87-482B-BC19-ED81541F5697}" presName="hierRoot2" presStyleCnt="0">
        <dgm:presLayoutVars>
          <dgm:hierBranch val="init"/>
        </dgm:presLayoutVars>
      </dgm:prSet>
      <dgm:spPr/>
    </dgm:pt>
    <dgm:pt modelId="{BE5D6813-8DAF-48BA-996F-8EA752A6078F}" type="pres">
      <dgm:prSet presAssocID="{E655E25B-7D87-482B-BC19-ED81541F5697}" presName="rootComposite" presStyleCnt="0"/>
      <dgm:spPr/>
    </dgm:pt>
    <dgm:pt modelId="{F80A0AA1-DAA5-4D4A-989C-9E2BCB4C976C}" type="pres">
      <dgm:prSet presAssocID="{E655E25B-7D87-482B-BC19-ED81541F5697}" presName="rootText" presStyleLbl="node2" presStyleIdx="0" presStyleCnt="4">
        <dgm:presLayoutVars>
          <dgm:chPref val="3"/>
        </dgm:presLayoutVars>
      </dgm:prSet>
      <dgm:spPr/>
    </dgm:pt>
    <dgm:pt modelId="{34B7A211-22B3-4A79-9276-A1FA0BE1CD0A}" type="pres">
      <dgm:prSet presAssocID="{E655E25B-7D87-482B-BC19-ED81541F5697}" presName="rootConnector" presStyleLbl="node2" presStyleIdx="0" presStyleCnt="4"/>
      <dgm:spPr/>
    </dgm:pt>
    <dgm:pt modelId="{CF773BB3-4CFC-4CF9-97C1-1AF0BC0957B8}" type="pres">
      <dgm:prSet presAssocID="{E655E25B-7D87-482B-BC19-ED81541F5697}" presName="hierChild4" presStyleCnt="0"/>
      <dgm:spPr/>
    </dgm:pt>
    <dgm:pt modelId="{2289D5A7-5E3F-49B4-8212-FD94C9F52C96}" type="pres">
      <dgm:prSet presAssocID="{E655E25B-7D87-482B-BC19-ED81541F5697}" presName="hierChild5" presStyleCnt="0"/>
      <dgm:spPr/>
    </dgm:pt>
    <dgm:pt modelId="{9BCF2E80-1169-4C48-9EF3-2118D6878860}" type="pres">
      <dgm:prSet presAssocID="{244714BE-DEF5-48C8-A676-299FD0A3199D}" presName="Name37" presStyleLbl="parChTrans1D2" presStyleIdx="1" presStyleCnt="4"/>
      <dgm:spPr/>
    </dgm:pt>
    <dgm:pt modelId="{59752F85-09DB-4199-8B2F-FD88D3B38FA3}" type="pres">
      <dgm:prSet presAssocID="{9A1740A5-69A0-424E-B0E7-001FA186BD08}" presName="hierRoot2" presStyleCnt="0">
        <dgm:presLayoutVars>
          <dgm:hierBranch val="init"/>
        </dgm:presLayoutVars>
      </dgm:prSet>
      <dgm:spPr/>
    </dgm:pt>
    <dgm:pt modelId="{054EB34C-BF0F-4AAB-BF49-36A853E04DF9}" type="pres">
      <dgm:prSet presAssocID="{9A1740A5-69A0-424E-B0E7-001FA186BD08}" presName="rootComposite" presStyleCnt="0"/>
      <dgm:spPr/>
    </dgm:pt>
    <dgm:pt modelId="{2A5F530F-ADD3-4F71-A8CE-4A16748048BD}" type="pres">
      <dgm:prSet presAssocID="{9A1740A5-69A0-424E-B0E7-001FA186BD08}" presName="rootText" presStyleLbl="node2" presStyleIdx="1" presStyleCnt="4">
        <dgm:presLayoutVars>
          <dgm:chPref val="3"/>
        </dgm:presLayoutVars>
      </dgm:prSet>
      <dgm:spPr/>
    </dgm:pt>
    <dgm:pt modelId="{4001D388-AADC-47F2-9AED-AE801C5AB9C0}" type="pres">
      <dgm:prSet presAssocID="{9A1740A5-69A0-424E-B0E7-001FA186BD08}" presName="rootConnector" presStyleLbl="node2" presStyleIdx="1" presStyleCnt="4"/>
      <dgm:spPr/>
    </dgm:pt>
    <dgm:pt modelId="{F1D6E0DC-D0D2-4D56-B008-7C06528300CF}" type="pres">
      <dgm:prSet presAssocID="{9A1740A5-69A0-424E-B0E7-001FA186BD08}" presName="hierChild4" presStyleCnt="0"/>
      <dgm:spPr/>
    </dgm:pt>
    <dgm:pt modelId="{33BC1625-18FD-4FB8-8179-8185DC18CE72}" type="pres">
      <dgm:prSet presAssocID="{9A1740A5-69A0-424E-B0E7-001FA186BD08}" presName="hierChild5" presStyleCnt="0"/>
      <dgm:spPr/>
    </dgm:pt>
    <dgm:pt modelId="{A7D8B480-A6A1-48BF-88F7-D6CB6DA58A3A}" type="pres">
      <dgm:prSet presAssocID="{5C3814CD-AE51-4064-B6E2-E49CE5F1CD48}" presName="Name37" presStyleLbl="parChTrans1D2" presStyleIdx="2" presStyleCnt="4"/>
      <dgm:spPr/>
    </dgm:pt>
    <dgm:pt modelId="{1E751FEB-7BEA-40C6-9B3B-358416CDE783}" type="pres">
      <dgm:prSet presAssocID="{66013C34-EAFC-4994-85EE-1541888FE424}" presName="hierRoot2" presStyleCnt="0">
        <dgm:presLayoutVars>
          <dgm:hierBranch val="init"/>
        </dgm:presLayoutVars>
      </dgm:prSet>
      <dgm:spPr/>
    </dgm:pt>
    <dgm:pt modelId="{166C7DDB-E930-48FA-A4A6-0C27B45D7243}" type="pres">
      <dgm:prSet presAssocID="{66013C34-EAFC-4994-85EE-1541888FE424}" presName="rootComposite" presStyleCnt="0"/>
      <dgm:spPr/>
    </dgm:pt>
    <dgm:pt modelId="{D1995A91-78F3-4466-9E2E-3DCEB9B2484E}" type="pres">
      <dgm:prSet presAssocID="{66013C34-EAFC-4994-85EE-1541888FE424}" presName="rootText" presStyleLbl="node2" presStyleIdx="2" presStyleCnt="4">
        <dgm:presLayoutVars>
          <dgm:chPref val="3"/>
        </dgm:presLayoutVars>
      </dgm:prSet>
      <dgm:spPr/>
    </dgm:pt>
    <dgm:pt modelId="{7BE27457-0BE8-4488-BE92-C92117D8F22C}" type="pres">
      <dgm:prSet presAssocID="{66013C34-EAFC-4994-85EE-1541888FE424}" presName="rootConnector" presStyleLbl="node2" presStyleIdx="2" presStyleCnt="4"/>
      <dgm:spPr/>
    </dgm:pt>
    <dgm:pt modelId="{B0CD7288-3F8F-4296-ACDC-7EC6B425C319}" type="pres">
      <dgm:prSet presAssocID="{66013C34-EAFC-4994-85EE-1541888FE424}" presName="hierChild4" presStyleCnt="0"/>
      <dgm:spPr/>
    </dgm:pt>
    <dgm:pt modelId="{8C855FDC-FF70-44E6-826C-CA422126B17C}" type="pres">
      <dgm:prSet presAssocID="{66013C34-EAFC-4994-85EE-1541888FE424}" presName="hierChild5" presStyleCnt="0"/>
      <dgm:spPr/>
    </dgm:pt>
    <dgm:pt modelId="{2E7CFE2A-0C64-440F-A158-62C82650874B}" type="pres">
      <dgm:prSet presAssocID="{3D6BB8E8-DF5D-42E5-B94F-7BB90B85040D}" presName="Name37" presStyleLbl="parChTrans1D2" presStyleIdx="3" presStyleCnt="4"/>
      <dgm:spPr/>
    </dgm:pt>
    <dgm:pt modelId="{0359860B-A0C8-4CB9-BD0D-32DBF294E197}" type="pres">
      <dgm:prSet presAssocID="{4B0F2D27-4ABF-4D25-ACCB-4DD3673871E0}" presName="hierRoot2" presStyleCnt="0">
        <dgm:presLayoutVars>
          <dgm:hierBranch val="init"/>
        </dgm:presLayoutVars>
      </dgm:prSet>
      <dgm:spPr/>
    </dgm:pt>
    <dgm:pt modelId="{9AD27A0D-E9AA-4912-A7DC-1F155F5277F9}" type="pres">
      <dgm:prSet presAssocID="{4B0F2D27-4ABF-4D25-ACCB-4DD3673871E0}" presName="rootComposite" presStyleCnt="0"/>
      <dgm:spPr/>
    </dgm:pt>
    <dgm:pt modelId="{61D92F86-DD29-4CFA-AF1B-E02E8DB0F26C}" type="pres">
      <dgm:prSet presAssocID="{4B0F2D27-4ABF-4D25-ACCB-4DD3673871E0}" presName="rootText" presStyleLbl="node2" presStyleIdx="3" presStyleCnt="4">
        <dgm:presLayoutVars>
          <dgm:chPref val="3"/>
        </dgm:presLayoutVars>
      </dgm:prSet>
      <dgm:spPr/>
    </dgm:pt>
    <dgm:pt modelId="{765F1EF8-54B2-4872-97AB-78A3F85BB776}" type="pres">
      <dgm:prSet presAssocID="{4B0F2D27-4ABF-4D25-ACCB-4DD3673871E0}" presName="rootConnector" presStyleLbl="node2" presStyleIdx="3" presStyleCnt="4"/>
      <dgm:spPr/>
    </dgm:pt>
    <dgm:pt modelId="{B1373D6F-E570-4653-9784-9BCEBBB7A134}" type="pres">
      <dgm:prSet presAssocID="{4B0F2D27-4ABF-4D25-ACCB-4DD3673871E0}" presName="hierChild4" presStyleCnt="0"/>
      <dgm:spPr/>
    </dgm:pt>
    <dgm:pt modelId="{147842DF-8928-4813-B38B-6007543C0A0E}" type="pres">
      <dgm:prSet presAssocID="{4B0F2D27-4ABF-4D25-ACCB-4DD3673871E0}" presName="hierChild5" presStyleCnt="0"/>
      <dgm:spPr/>
    </dgm:pt>
    <dgm:pt modelId="{E0E53549-822C-4CBE-8D81-DD4CCEA2B376}" type="pres">
      <dgm:prSet presAssocID="{AA850B6C-9C62-488E-B075-D33A6BB73056}" presName="hierChild3" presStyleCnt="0"/>
      <dgm:spPr/>
    </dgm:pt>
  </dgm:ptLst>
  <dgm:cxnLst>
    <dgm:cxn modelId="{853EF00E-4BA0-4B58-8351-D094984C3BAE}" srcId="{AA850B6C-9C62-488E-B075-D33A6BB73056}" destId="{9A1740A5-69A0-424E-B0E7-001FA186BD08}" srcOrd="1" destOrd="0" parTransId="{244714BE-DEF5-48C8-A676-299FD0A3199D}" sibTransId="{31ED38BC-86F8-43F6-A4C0-C00A6D1BF0D1}"/>
    <dgm:cxn modelId="{B5E9AA1A-A581-4A73-A4D4-62EF9BBE69BA}" type="presOf" srcId="{AA850B6C-9C62-488E-B075-D33A6BB73056}" destId="{F8058CD4-A5B4-4060-9D79-A037BEAE5507}" srcOrd="0" destOrd="0" presId="urn:microsoft.com/office/officeart/2005/8/layout/orgChart1"/>
    <dgm:cxn modelId="{9D81D91B-B0C8-4DDF-8253-39C34442B7D1}" type="presOf" srcId="{E655E25B-7D87-482B-BC19-ED81541F5697}" destId="{F80A0AA1-DAA5-4D4A-989C-9E2BCB4C976C}" srcOrd="0" destOrd="0" presId="urn:microsoft.com/office/officeart/2005/8/layout/orgChart1"/>
    <dgm:cxn modelId="{2C3E1529-C50B-4899-93D4-61E7C4983B4D}" type="presOf" srcId="{66013C34-EAFC-4994-85EE-1541888FE424}" destId="{7BE27457-0BE8-4488-BE92-C92117D8F22C}" srcOrd="1" destOrd="0" presId="urn:microsoft.com/office/officeart/2005/8/layout/orgChart1"/>
    <dgm:cxn modelId="{5BC73036-0C7B-47AB-BEB8-0A457193CF1F}" type="presOf" srcId="{9A1740A5-69A0-424E-B0E7-001FA186BD08}" destId="{2A5F530F-ADD3-4F71-A8CE-4A16748048BD}" srcOrd="0" destOrd="0" presId="urn:microsoft.com/office/officeart/2005/8/layout/orgChart1"/>
    <dgm:cxn modelId="{3EEFA536-5DDC-4E28-88EE-B28DF2973F00}" srcId="{AA850B6C-9C62-488E-B075-D33A6BB73056}" destId="{4B0F2D27-4ABF-4D25-ACCB-4DD3673871E0}" srcOrd="3" destOrd="0" parTransId="{3D6BB8E8-DF5D-42E5-B94F-7BB90B85040D}" sibTransId="{10229591-6F94-41CF-9F21-856F3E5C2B64}"/>
    <dgm:cxn modelId="{EA23CC3D-F563-49A2-86F8-833EBBA35AC9}" type="presOf" srcId="{FDEC48D3-477C-4EF7-8F99-F57C5A44F1BF}" destId="{C7EB0AE6-DAF0-4F9A-81CD-B572E92C485B}" srcOrd="0" destOrd="0" presId="urn:microsoft.com/office/officeart/2005/8/layout/orgChart1"/>
    <dgm:cxn modelId="{F7200A44-5EA0-419E-8630-D43C1CDE0244}" type="presOf" srcId="{5C3814CD-AE51-4064-B6E2-E49CE5F1CD48}" destId="{A7D8B480-A6A1-48BF-88F7-D6CB6DA58A3A}" srcOrd="0" destOrd="0" presId="urn:microsoft.com/office/officeart/2005/8/layout/orgChart1"/>
    <dgm:cxn modelId="{5E1D946E-0EDD-4B98-81FA-6B3F6D4444F2}" type="presOf" srcId="{E655E25B-7D87-482B-BC19-ED81541F5697}" destId="{34B7A211-22B3-4A79-9276-A1FA0BE1CD0A}" srcOrd="1" destOrd="0" presId="urn:microsoft.com/office/officeart/2005/8/layout/orgChart1"/>
    <dgm:cxn modelId="{0CCCE879-697B-429E-8DD5-16C3F3705A4A}" type="presOf" srcId="{3D6BB8E8-DF5D-42E5-B94F-7BB90B85040D}" destId="{2E7CFE2A-0C64-440F-A158-62C82650874B}" srcOrd="0" destOrd="0" presId="urn:microsoft.com/office/officeart/2005/8/layout/orgChart1"/>
    <dgm:cxn modelId="{E67DFC9D-D7E2-49D7-B512-47C1087C6FBC}" srcId="{AA850B6C-9C62-488E-B075-D33A6BB73056}" destId="{66013C34-EAFC-4994-85EE-1541888FE424}" srcOrd="2" destOrd="0" parTransId="{5C3814CD-AE51-4064-B6E2-E49CE5F1CD48}" sibTransId="{D7EF7BC4-79F9-473B-AEEE-972182421B06}"/>
    <dgm:cxn modelId="{229C42A3-FEA7-49BC-9867-D8B4CE134D29}" type="presOf" srcId="{4B0F2D27-4ABF-4D25-ACCB-4DD3673871E0}" destId="{765F1EF8-54B2-4872-97AB-78A3F85BB776}" srcOrd="1" destOrd="0" presId="urn:microsoft.com/office/officeart/2005/8/layout/orgChart1"/>
    <dgm:cxn modelId="{E800B0AA-7473-4FFF-A215-4E3B25888306}" srcId="{AA850B6C-9C62-488E-B075-D33A6BB73056}" destId="{E655E25B-7D87-482B-BC19-ED81541F5697}" srcOrd="0" destOrd="0" parTransId="{AE593E7C-AB2F-4E27-9B57-1C84BCB3A03B}" sibTransId="{EF1789D4-0F9B-41A1-8EE8-462D99A2592F}"/>
    <dgm:cxn modelId="{FC0672B1-4563-44CF-BBAF-CABB85948DC3}" type="presOf" srcId="{9A1740A5-69A0-424E-B0E7-001FA186BD08}" destId="{4001D388-AADC-47F2-9AED-AE801C5AB9C0}" srcOrd="1" destOrd="0" presId="urn:microsoft.com/office/officeart/2005/8/layout/orgChart1"/>
    <dgm:cxn modelId="{EE0D62B7-B6DB-4B1C-ADC4-C1DC78D09E55}" type="presOf" srcId="{244714BE-DEF5-48C8-A676-299FD0A3199D}" destId="{9BCF2E80-1169-4C48-9EF3-2118D6878860}" srcOrd="0" destOrd="0" presId="urn:microsoft.com/office/officeart/2005/8/layout/orgChart1"/>
    <dgm:cxn modelId="{866EA0B8-F374-438E-92B4-915158377822}" srcId="{FDEC48D3-477C-4EF7-8F99-F57C5A44F1BF}" destId="{AA850B6C-9C62-488E-B075-D33A6BB73056}" srcOrd="0" destOrd="0" parTransId="{3E7A7BA3-3979-46E9-9E7F-3DFC54BFECCB}" sibTransId="{37970024-2759-4CF3-B237-A66949948606}"/>
    <dgm:cxn modelId="{67C59FBE-C519-40E6-A773-1C216160426C}" type="presOf" srcId="{AE593E7C-AB2F-4E27-9B57-1C84BCB3A03B}" destId="{E3E59665-A543-4B12-B96C-EC3CA4D9634B}" srcOrd="0" destOrd="0" presId="urn:microsoft.com/office/officeart/2005/8/layout/orgChart1"/>
    <dgm:cxn modelId="{3631E7C0-93ED-441A-9E71-895F2C30147F}" type="presOf" srcId="{66013C34-EAFC-4994-85EE-1541888FE424}" destId="{D1995A91-78F3-4466-9E2E-3DCEB9B2484E}" srcOrd="0" destOrd="0" presId="urn:microsoft.com/office/officeart/2005/8/layout/orgChart1"/>
    <dgm:cxn modelId="{4FE05AF4-0804-40FB-AD34-710734BBE8B0}" type="presOf" srcId="{AA850B6C-9C62-488E-B075-D33A6BB73056}" destId="{7DFA99E3-0A7A-455B-8D38-8758CF410AC6}" srcOrd="1" destOrd="0" presId="urn:microsoft.com/office/officeart/2005/8/layout/orgChart1"/>
    <dgm:cxn modelId="{0120A6F6-9643-499C-9881-EC2C680434FD}" type="presOf" srcId="{4B0F2D27-4ABF-4D25-ACCB-4DD3673871E0}" destId="{61D92F86-DD29-4CFA-AF1B-E02E8DB0F26C}" srcOrd="0" destOrd="0" presId="urn:microsoft.com/office/officeart/2005/8/layout/orgChart1"/>
    <dgm:cxn modelId="{B890B0CA-4713-4DDA-9244-B7411C30F40F}" type="presParOf" srcId="{C7EB0AE6-DAF0-4F9A-81CD-B572E92C485B}" destId="{71C2983C-5170-4B6E-9841-60BAF78F34EC}" srcOrd="0" destOrd="0" presId="urn:microsoft.com/office/officeart/2005/8/layout/orgChart1"/>
    <dgm:cxn modelId="{F5B64265-D6A6-4014-9352-5F647AB1BF71}" type="presParOf" srcId="{71C2983C-5170-4B6E-9841-60BAF78F34EC}" destId="{FAB85BC2-3E92-43FB-A8B2-69B7C1D8FA56}" srcOrd="0" destOrd="0" presId="urn:microsoft.com/office/officeart/2005/8/layout/orgChart1"/>
    <dgm:cxn modelId="{CDCBBBFF-852A-4D8A-81AE-751B45EA336D}" type="presParOf" srcId="{FAB85BC2-3E92-43FB-A8B2-69B7C1D8FA56}" destId="{F8058CD4-A5B4-4060-9D79-A037BEAE5507}" srcOrd="0" destOrd="0" presId="urn:microsoft.com/office/officeart/2005/8/layout/orgChart1"/>
    <dgm:cxn modelId="{F51D4A3C-3977-4654-B72D-BAE246771600}" type="presParOf" srcId="{FAB85BC2-3E92-43FB-A8B2-69B7C1D8FA56}" destId="{7DFA99E3-0A7A-455B-8D38-8758CF410AC6}" srcOrd="1" destOrd="0" presId="urn:microsoft.com/office/officeart/2005/8/layout/orgChart1"/>
    <dgm:cxn modelId="{C0CBC3B4-ED81-4920-A074-1352102A03D3}" type="presParOf" srcId="{71C2983C-5170-4B6E-9841-60BAF78F34EC}" destId="{B8E9FBC2-158E-4B00-8AEC-2DB46275E550}" srcOrd="1" destOrd="0" presId="urn:microsoft.com/office/officeart/2005/8/layout/orgChart1"/>
    <dgm:cxn modelId="{F0FD3E97-7D3E-420E-B761-77ACA20CD8BD}" type="presParOf" srcId="{B8E9FBC2-158E-4B00-8AEC-2DB46275E550}" destId="{E3E59665-A543-4B12-B96C-EC3CA4D9634B}" srcOrd="0" destOrd="0" presId="urn:microsoft.com/office/officeart/2005/8/layout/orgChart1"/>
    <dgm:cxn modelId="{2946E46D-C586-4899-8455-88DF1C1B4B77}" type="presParOf" srcId="{B8E9FBC2-158E-4B00-8AEC-2DB46275E550}" destId="{B09C2CE0-E22E-453A-943B-1CA38E7E6576}" srcOrd="1" destOrd="0" presId="urn:microsoft.com/office/officeart/2005/8/layout/orgChart1"/>
    <dgm:cxn modelId="{C223679D-72ED-489B-AEC1-A7470B8B1938}" type="presParOf" srcId="{B09C2CE0-E22E-453A-943B-1CA38E7E6576}" destId="{BE5D6813-8DAF-48BA-996F-8EA752A6078F}" srcOrd="0" destOrd="0" presId="urn:microsoft.com/office/officeart/2005/8/layout/orgChart1"/>
    <dgm:cxn modelId="{F7949FDC-3871-4253-9636-27A8F699A934}" type="presParOf" srcId="{BE5D6813-8DAF-48BA-996F-8EA752A6078F}" destId="{F80A0AA1-DAA5-4D4A-989C-9E2BCB4C976C}" srcOrd="0" destOrd="0" presId="urn:microsoft.com/office/officeart/2005/8/layout/orgChart1"/>
    <dgm:cxn modelId="{033ADC23-8DDF-4555-92BF-2DFA3A67BED0}" type="presParOf" srcId="{BE5D6813-8DAF-48BA-996F-8EA752A6078F}" destId="{34B7A211-22B3-4A79-9276-A1FA0BE1CD0A}" srcOrd="1" destOrd="0" presId="urn:microsoft.com/office/officeart/2005/8/layout/orgChart1"/>
    <dgm:cxn modelId="{9CA3ECB0-164E-4312-B710-E5C063FF1201}" type="presParOf" srcId="{B09C2CE0-E22E-453A-943B-1CA38E7E6576}" destId="{CF773BB3-4CFC-4CF9-97C1-1AF0BC0957B8}" srcOrd="1" destOrd="0" presId="urn:microsoft.com/office/officeart/2005/8/layout/orgChart1"/>
    <dgm:cxn modelId="{47E4BD6E-033C-41BA-838F-91883B083A21}" type="presParOf" srcId="{B09C2CE0-E22E-453A-943B-1CA38E7E6576}" destId="{2289D5A7-5E3F-49B4-8212-FD94C9F52C96}" srcOrd="2" destOrd="0" presId="urn:microsoft.com/office/officeart/2005/8/layout/orgChart1"/>
    <dgm:cxn modelId="{6008FC06-5E55-44B1-BAB6-88BD037CA2E0}" type="presParOf" srcId="{B8E9FBC2-158E-4B00-8AEC-2DB46275E550}" destId="{9BCF2E80-1169-4C48-9EF3-2118D6878860}" srcOrd="2" destOrd="0" presId="urn:microsoft.com/office/officeart/2005/8/layout/orgChart1"/>
    <dgm:cxn modelId="{FAF2F2D4-CA30-4ECA-80BC-B3D83E9FCDAD}" type="presParOf" srcId="{B8E9FBC2-158E-4B00-8AEC-2DB46275E550}" destId="{59752F85-09DB-4199-8B2F-FD88D3B38FA3}" srcOrd="3" destOrd="0" presId="urn:microsoft.com/office/officeart/2005/8/layout/orgChart1"/>
    <dgm:cxn modelId="{BA278987-BB9B-482B-ADE5-443D0F95A36F}" type="presParOf" srcId="{59752F85-09DB-4199-8B2F-FD88D3B38FA3}" destId="{054EB34C-BF0F-4AAB-BF49-36A853E04DF9}" srcOrd="0" destOrd="0" presId="urn:microsoft.com/office/officeart/2005/8/layout/orgChart1"/>
    <dgm:cxn modelId="{4786EFF3-CFBB-434E-8B6C-128D1CD01EFD}" type="presParOf" srcId="{054EB34C-BF0F-4AAB-BF49-36A853E04DF9}" destId="{2A5F530F-ADD3-4F71-A8CE-4A16748048BD}" srcOrd="0" destOrd="0" presId="urn:microsoft.com/office/officeart/2005/8/layout/orgChart1"/>
    <dgm:cxn modelId="{6AD8CB11-C0EA-4636-93CD-D28D5DDF87E6}" type="presParOf" srcId="{054EB34C-BF0F-4AAB-BF49-36A853E04DF9}" destId="{4001D388-AADC-47F2-9AED-AE801C5AB9C0}" srcOrd="1" destOrd="0" presId="urn:microsoft.com/office/officeart/2005/8/layout/orgChart1"/>
    <dgm:cxn modelId="{46E037DA-AFD6-4909-BF4B-6E01BE22DAA7}" type="presParOf" srcId="{59752F85-09DB-4199-8B2F-FD88D3B38FA3}" destId="{F1D6E0DC-D0D2-4D56-B008-7C06528300CF}" srcOrd="1" destOrd="0" presId="urn:microsoft.com/office/officeart/2005/8/layout/orgChart1"/>
    <dgm:cxn modelId="{07D14FF0-5CDD-4A96-B77B-C5AF70493AD1}" type="presParOf" srcId="{59752F85-09DB-4199-8B2F-FD88D3B38FA3}" destId="{33BC1625-18FD-4FB8-8179-8185DC18CE72}" srcOrd="2" destOrd="0" presId="urn:microsoft.com/office/officeart/2005/8/layout/orgChart1"/>
    <dgm:cxn modelId="{C174B271-CB0A-446E-99F5-6816562E0DD9}" type="presParOf" srcId="{B8E9FBC2-158E-4B00-8AEC-2DB46275E550}" destId="{A7D8B480-A6A1-48BF-88F7-D6CB6DA58A3A}" srcOrd="4" destOrd="0" presId="urn:microsoft.com/office/officeart/2005/8/layout/orgChart1"/>
    <dgm:cxn modelId="{B552E802-A5E7-4CE6-9197-01F685D1EDB6}" type="presParOf" srcId="{B8E9FBC2-158E-4B00-8AEC-2DB46275E550}" destId="{1E751FEB-7BEA-40C6-9B3B-358416CDE783}" srcOrd="5" destOrd="0" presId="urn:microsoft.com/office/officeart/2005/8/layout/orgChart1"/>
    <dgm:cxn modelId="{6B557A54-7844-4460-BAB7-9F0F645556A6}" type="presParOf" srcId="{1E751FEB-7BEA-40C6-9B3B-358416CDE783}" destId="{166C7DDB-E930-48FA-A4A6-0C27B45D7243}" srcOrd="0" destOrd="0" presId="urn:microsoft.com/office/officeart/2005/8/layout/orgChart1"/>
    <dgm:cxn modelId="{177FDDAA-FF31-48FE-9162-8E44553270AF}" type="presParOf" srcId="{166C7DDB-E930-48FA-A4A6-0C27B45D7243}" destId="{D1995A91-78F3-4466-9E2E-3DCEB9B2484E}" srcOrd="0" destOrd="0" presId="urn:microsoft.com/office/officeart/2005/8/layout/orgChart1"/>
    <dgm:cxn modelId="{5802FB62-187A-4CE7-B985-E9B2E0C815B8}" type="presParOf" srcId="{166C7DDB-E930-48FA-A4A6-0C27B45D7243}" destId="{7BE27457-0BE8-4488-BE92-C92117D8F22C}" srcOrd="1" destOrd="0" presId="urn:microsoft.com/office/officeart/2005/8/layout/orgChart1"/>
    <dgm:cxn modelId="{CCDEA596-87B8-4AEF-B20A-E3A5C2661432}" type="presParOf" srcId="{1E751FEB-7BEA-40C6-9B3B-358416CDE783}" destId="{B0CD7288-3F8F-4296-ACDC-7EC6B425C319}" srcOrd="1" destOrd="0" presId="urn:microsoft.com/office/officeart/2005/8/layout/orgChart1"/>
    <dgm:cxn modelId="{D1B8DD5E-9F58-4CCC-AEEE-0C07F7AF8E93}" type="presParOf" srcId="{1E751FEB-7BEA-40C6-9B3B-358416CDE783}" destId="{8C855FDC-FF70-44E6-826C-CA422126B17C}" srcOrd="2" destOrd="0" presId="urn:microsoft.com/office/officeart/2005/8/layout/orgChart1"/>
    <dgm:cxn modelId="{1D29F038-BFE2-4D98-BFB6-C8D3B6F85421}" type="presParOf" srcId="{B8E9FBC2-158E-4B00-8AEC-2DB46275E550}" destId="{2E7CFE2A-0C64-440F-A158-62C82650874B}" srcOrd="6" destOrd="0" presId="urn:microsoft.com/office/officeart/2005/8/layout/orgChart1"/>
    <dgm:cxn modelId="{D24DF5EA-0959-45C7-81E4-9F5368C8D645}" type="presParOf" srcId="{B8E9FBC2-158E-4B00-8AEC-2DB46275E550}" destId="{0359860B-A0C8-4CB9-BD0D-32DBF294E197}" srcOrd="7" destOrd="0" presId="urn:microsoft.com/office/officeart/2005/8/layout/orgChart1"/>
    <dgm:cxn modelId="{C0F6D582-5A9F-4BD5-8BB4-D7316F71AB10}" type="presParOf" srcId="{0359860B-A0C8-4CB9-BD0D-32DBF294E197}" destId="{9AD27A0D-E9AA-4912-A7DC-1F155F5277F9}" srcOrd="0" destOrd="0" presId="urn:microsoft.com/office/officeart/2005/8/layout/orgChart1"/>
    <dgm:cxn modelId="{5BAE4DF6-AA44-445F-BBCA-6487C4FEB029}" type="presParOf" srcId="{9AD27A0D-E9AA-4912-A7DC-1F155F5277F9}" destId="{61D92F86-DD29-4CFA-AF1B-E02E8DB0F26C}" srcOrd="0" destOrd="0" presId="urn:microsoft.com/office/officeart/2005/8/layout/orgChart1"/>
    <dgm:cxn modelId="{0863E823-7B25-4D43-AD64-FCEA442E67AA}" type="presParOf" srcId="{9AD27A0D-E9AA-4912-A7DC-1F155F5277F9}" destId="{765F1EF8-54B2-4872-97AB-78A3F85BB776}" srcOrd="1" destOrd="0" presId="urn:microsoft.com/office/officeart/2005/8/layout/orgChart1"/>
    <dgm:cxn modelId="{BDBCCA2D-9193-4F34-BD3F-24B7F7399464}" type="presParOf" srcId="{0359860B-A0C8-4CB9-BD0D-32DBF294E197}" destId="{B1373D6F-E570-4653-9784-9BCEBBB7A134}" srcOrd="1" destOrd="0" presId="urn:microsoft.com/office/officeart/2005/8/layout/orgChart1"/>
    <dgm:cxn modelId="{2C59DE15-FA2D-42EA-8D21-485D7886C839}" type="presParOf" srcId="{0359860B-A0C8-4CB9-BD0D-32DBF294E197}" destId="{147842DF-8928-4813-B38B-6007543C0A0E}" srcOrd="2" destOrd="0" presId="urn:microsoft.com/office/officeart/2005/8/layout/orgChart1"/>
    <dgm:cxn modelId="{86D11D33-B9B6-464F-838E-FB1B7BAFFD4E}" type="presParOf" srcId="{71C2983C-5170-4B6E-9841-60BAF78F34EC}" destId="{E0E53549-822C-4CBE-8D81-DD4CCEA2B3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2C4C5-4B68-4348-A2D6-867EC7FEDC61}">
      <dsp:nvSpPr>
        <dsp:cNvPr id="0" name=""/>
        <dsp:cNvSpPr/>
      </dsp:nvSpPr>
      <dsp:spPr>
        <a:xfrm>
          <a:off x="3826966" y="1548840"/>
          <a:ext cx="1489769" cy="708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159"/>
              </a:lnTo>
              <a:lnTo>
                <a:pt x="1489769" y="483159"/>
              </a:lnTo>
              <a:lnTo>
                <a:pt x="1489769" y="708994"/>
              </a:lnTo>
            </a:path>
          </a:pathLst>
        </a:custGeom>
        <a:noFill/>
        <a:ln w="222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75D778-58BF-44F3-B0BB-F54426BEE318}">
      <dsp:nvSpPr>
        <dsp:cNvPr id="0" name=""/>
        <dsp:cNvSpPr/>
      </dsp:nvSpPr>
      <dsp:spPr>
        <a:xfrm>
          <a:off x="2337196" y="1548840"/>
          <a:ext cx="1489769" cy="708994"/>
        </a:xfrm>
        <a:custGeom>
          <a:avLst/>
          <a:gdLst/>
          <a:ahLst/>
          <a:cxnLst/>
          <a:rect l="0" t="0" r="0" b="0"/>
          <a:pathLst>
            <a:path>
              <a:moveTo>
                <a:pt x="1489769" y="0"/>
              </a:moveTo>
              <a:lnTo>
                <a:pt x="1489769" y="483159"/>
              </a:lnTo>
              <a:lnTo>
                <a:pt x="0" y="483159"/>
              </a:lnTo>
              <a:lnTo>
                <a:pt x="0" y="708994"/>
              </a:lnTo>
            </a:path>
          </a:pathLst>
        </a:custGeom>
        <a:noFill/>
        <a:ln w="222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43889-94A8-4606-8733-36C3D8EFB68B}">
      <dsp:nvSpPr>
        <dsp:cNvPr id="0" name=""/>
        <dsp:cNvSpPr/>
      </dsp:nvSpPr>
      <dsp:spPr>
        <a:xfrm>
          <a:off x="2608064" y="834"/>
          <a:ext cx="2437804" cy="15480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D239D6-DA72-402D-857B-F7FE5D5877E1}">
      <dsp:nvSpPr>
        <dsp:cNvPr id="0" name=""/>
        <dsp:cNvSpPr/>
      </dsp:nvSpPr>
      <dsp:spPr>
        <a:xfrm>
          <a:off x="2878931" y="258158"/>
          <a:ext cx="2437804" cy="1548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Orthodontic tooth movement</a:t>
          </a:r>
          <a:endParaRPr lang="en-IN" sz="3000" kern="1200" dirty="0"/>
        </a:p>
      </dsp:txBody>
      <dsp:txXfrm>
        <a:off x="2924271" y="303498"/>
        <a:ext cx="2347124" cy="1457325"/>
      </dsp:txXfrm>
    </dsp:sp>
    <dsp:sp modelId="{EC64F72E-83D8-4C2C-8476-6E047147693E}">
      <dsp:nvSpPr>
        <dsp:cNvPr id="0" name=""/>
        <dsp:cNvSpPr/>
      </dsp:nvSpPr>
      <dsp:spPr>
        <a:xfrm>
          <a:off x="1118294" y="2257835"/>
          <a:ext cx="2437804" cy="15480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D7F725-C8AB-4A3F-96A0-3D9915EC4BE9}">
      <dsp:nvSpPr>
        <dsp:cNvPr id="0" name=""/>
        <dsp:cNvSpPr/>
      </dsp:nvSpPr>
      <dsp:spPr>
        <a:xfrm>
          <a:off x="1389161" y="2515159"/>
          <a:ext cx="2437804" cy="1548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Active element	</a:t>
          </a:r>
          <a:endParaRPr lang="en-IN" sz="3000" kern="1200" dirty="0"/>
        </a:p>
      </dsp:txBody>
      <dsp:txXfrm>
        <a:off x="1434501" y="2560499"/>
        <a:ext cx="2347124" cy="1457325"/>
      </dsp:txXfrm>
    </dsp:sp>
    <dsp:sp modelId="{D410011E-A3C0-4483-9A7A-ABD6078B4393}">
      <dsp:nvSpPr>
        <dsp:cNvPr id="0" name=""/>
        <dsp:cNvSpPr/>
      </dsp:nvSpPr>
      <dsp:spPr>
        <a:xfrm>
          <a:off x="4097833" y="2257835"/>
          <a:ext cx="2437804" cy="15480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B19BA3-BDDB-4A08-9DDF-3F6D2AFB90A9}">
      <dsp:nvSpPr>
        <dsp:cNvPr id="0" name=""/>
        <dsp:cNvSpPr/>
      </dsp:nvSpPr>
      <dsp:spPr>
        <a:xfrm>
          <a:off x="4368700" y="2515159"/>
          <a:ext cx="2437804" cy="1548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Resistance element - Anchor</a:t>
          </a:r>
          <a:endParaRPr lang="en-IN" sz="3000" kern="1200" dirty="0"/>
        </a:p>
      </dsp:txBody>
      <dsp:txXfrm>
        <a:off x="4414040" y="2560499"/>
        <a:ext cx="2347124" cy="1457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CFE2A-0C64-440F-A158-62C82650874B}">
      <dsp:nvSpPr>
        <dsp:cNvPr id="0" name=""/>
        <dsp:cNvSpPr/>
      </dsp:nvSpPr>
      <dsp:spPr>
        <a:xfrm>
          <a:off x="4343400" y="1936802"/>
          <a:ext cx="3401777" cy="393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797"/>
              </a:lnTo>
              <a:lnTo>
                <a:pt x="3401777" y="196797"/>
              </a:lnTo>
              <a:lnTo>
                <a:pt x="3401777" y="393594"/>
              </a:lnTo>
            </a:path>
          </a:pathLst>
        </a:custGeom>
        <a:noFill/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8B480-A6A1-48BF-88F7-D6CB6DA58A3A}">
      <dsp:nvSpPr>
        <dsp:cNvPr id="0" name=""/>
        <dsp:cNvSpPr/>
      </dsp:nvSpPr>
      <dsp:spPr>
        <a:xfrm>
          <a:off x="4343400" y="1936802"/>
          <a:ext cx="1133925" cy="393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797"/>
              </a:lnTo>
              <a:lnTo>
                <a:pt x="1133925" y="196797"/>
              </a:lnTo>
              <a:lnTo>
                <a:pt x="1133925" y="393594"/>
              </a:lnTo>
            </a:path>
          </a:pathLst>
        </a:custGeom>
        <a:noFill/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F2E80-1169-4C48-9EF3-2118D6878860}">
      <dsp:nvSpPr>
        <dsp:cNvPr id="0" name=""/>
        <dsp:cNvSpPr/>
      </dsp:nvSpPr>
      <dsp:spPr>
        <a:xfrm>
          <a:off x="3209474" y="1936802"/>
          <a:ext cx="1133925" cy="393594"/>
        </a:xfrm>
        <a:custGeom>
          <a:avLst/>
          <a:gdLst/>
          <a:ahLst/>
          <a:cxnLst/>
          <a:rect l="0" t="0" r="0" b="0"/>
          <a:pathLst>
            <a:path>
              <a:moveTo>
                <a:pt x="1133925" y="0"/>
              </a:moveTo>
              <a:lnTo>
                <a:pt x="1133925" y="196797"/>
              </a:lnTo>
              <a:lnTo>
                <a:pt x="0" y="196797"/>
              </a:lnTo>
              <a:lnTo>
                <a:pt x="0" y="393594"/>
              </a:lnTo>
            </a:path>
          </a:pathLst>
        </a:custGeom>
        <a:noFill/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59665-A543-4B12-B96C-EC3CA4D9634B}">
      <dsp:nvSpPr>
        <dsp:cNvPr id="0" name=""/>
        <dsp:cNvSpPr/>
      </dsp:nvSpPr>
      <dsp:spPr>
        <a:xfrm>
          <a:off x="941622" y="1936802"/>
          <a:ext cx="3401777" cy="393594"/>
        </a:xfrm>
        <a:custGeom>
          <a:avLst/>
          <a:gdLst/>
          <a:ahLst/>
          <a:cxnLst/>
          <a:rect l="0" t="0" r="0" b="0"/>
          <a:pathLst>
            <a:path>
              <a:moveTo>
                <a:pt x="3401777" y="0"/>
              </a:moveTo>
              <a:lnTo>
                <a:pt x="3401777" y="196797"/>
              </a:lnTo>
              <a:lnTo>
                <a:pt x="0" y="196797"/>
              </a:lnTo>
              <a:lnTo>
                <a:pt x="0" y="393594"/>
              </a:lnTo>
            </a:path>
          </a:pathLst>
        </a:custGeom>
        <a:noFill/>
        <a:ln w="222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058CD4-A5B4-4060-9D79-A037BEAE5507}">
      <dsp:nvSpPr>
        <dsp:cNvPr id="0" name=""/>
        <dsp:cNvSpPr/>
      </dsp:nvSpPr>
      <dsp:spPr>
        <a:xfrm>
          <a:off x="3406271" y="999674"/>
          <a:ext cx="1874257" cy="9371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Extra oral</a:t>
          </a:r>
          <a:endParaRPr lang="en-IN" sz="2700" kern="1200" dirty="0"/>
        </a:p>
      </dsp:txBody>
      <dsp:txXfrm>
        <a:off x="3406271" y="999674"/>
        <a:ext cx="1874257" cy="937128"/>
      </dsp:txXfrm>
    </dsp:sp>
    <dsp:sp modelId="{F80A0AA1-DAA5-4D4A-989C-9E2BCB4C976C}">
      <dsp:nvSpPr>
        <dsp:cNvPr id="0" name=""/>
        <dsp:cNvSpPr/>
      </dsp:nvSpPr>
      <dsp:spPr>
        <a:xfrm>
          <a:off x="4493" y="2330397"/>
          <a:ext cx="1874257" cy="937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Cervical</a:t>
          </a:r>
          <a:endParaRPr lang="en-IN" sz="2700" kern="1200" dirty="0"/>
        </a:p>
      </dsp:txBody>
      <dsp:txXfrm>
        <a:off x="4493" y="2330397"/>
        <a:ext cx="1874257" cy="937128"/>
      </dsp:txXfrm>
    </dsp:sp>
    <dsp:sp modelId="{2A5F530F-ADD3-4F71-A8CE-4A16748048BD}">
      <dsp:nvSpPr>
        <dsp:cNvPr id="0" name=""/>
        <dsp:cNvSpPr/>
      </dsp:nvSpPr>
      <dsp:spPr>
        <a:xfrm>
          <a:off x="2272345" y="2330397"/>
          <a:ext cx="1874257" cy="937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Occipital</a:t>
          </a:r>
          <a:endParaRPr lang="en-IN" sz="2700" kern="1200" dirty="0"/>
        </a:p>
      </dsp:txBody>
      <dsp:txXfrm>
        <a:off x="2272345" y="2330397"/>
        <a:ext cx="1874257" cy="937128"/>
      </dsp:txXfrm>
    </dsp:sp>
    <dsp:sp modelId="{D1995A91-78F3-4466-9E2E-3DCEB9B2484E}">
      <dsp:nvSpPr>
        <dsp:cNvPr id="0" name=""/>
        <dsp:cNvSpPr/>
      </dsp:nvSpPr>
      <dsp:spPr>
        <a:xfrm>
          <a:off x="4540197" y="2330397"/>
          <a:ext cx="1874257" cy="937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Combination</a:t>
          </a:r>
          <a:endParaRPr lang="en-IN" sz="2700" kern="1200" dirty="0"/>
        </a:p>
      </dsp:txBody>
      <dsp:txXfrm>
        <a:off x="4540197" y="2330397"/>
        <a:ext cx="1874257" cy="937128"/>
      </dsp:txXfrm>
    </dsp:sp>
    <dsp:sp modelId="{61D92F86-DD29-4CFA-AF1B-E02E8DB0F26C}">
      <dsp:nvSpPr>
        <dsp:cNvPr id="0" name=""/>
        <dsp:cNvSpPr/>
      </dsp:nvSpPr>
      <dsp:spPr>
        <a:xfrm>
          <a:off x="6808048" y="2330397"/>
          <a:ext cx="1874257" cy="937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Facial</a:t>
          </a:r>
          <a:endParaRPr lang="en-IN" sz="2700" kern="1200" dirty="0"/>
        </a:p>
      </dsp:txBody>
      <dsp:txXfrm>
        <a:off x="6808048" y="2330397"/>
        <a:ext cx="1874257" cy="937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9E6AF-5ABB-4929-B890-BEDF86AD39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A73A24-F62D-4535-A204-A1C9BC0300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98098-5132-4513-A9D4-BDE8EC7929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01000" cy="838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38100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332FC-8BF6-4543-B71A-641CC8170BFA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0628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F098D-7C00-4E83-84ED-B6D50E3BC4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0E923-0F52-4EA4-A70D-48E8C1F371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7E2CE-7690-4933-BE00-034826FA6F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D7A19-42EC-4B86-9900-52DC9A189C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463B9-AD31-4553-97F1-517E2338C0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8E377-AC4D-4B93-9D4F-4E993E3DC8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892BC6-12A6-41CC-99DB-798B0191A1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936A1-0538-41C4-8787-6AF6A3EDED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35EBE75-5769-4367-BA13-48CB537E5C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type="ctrTitle"/>
          </p:nvPr>
        </p:nvSpPr>
        <p:spPr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/>
            <a:r>
              <a:rPr lang="en-US" sz="6600" dirty="0"/>
              <a:t>ANCHORAGE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2897A-44C1-45DC-8BFC-D761EC039C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85800"/>
            <a:ext cx="6781800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CLASSIFICATION  OF ANCHORAGE </a:t>
            </a:r>
            <a:endParaRPr lang="kk-KZ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2133600"/>
            <a:ext cx="7543800" cy="3886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i="1" dirty="0">
                <a:solidFill>
                  <a:schemeClr val="accent1"/>
                </a:solidFill>
              </a:rPr>
              <a:t>Based on manner of force application</a:t>
            </a:r>
          </a:p>
          <a:p>
            <a:pPr lvl="2" eaLnBrk="1" hangingPunct="1"/>
            <a:r>
              <a:rPr lang="en-US" sz="2400" dirty="0">
                <a:solidFill>
                  <a:schemeClr val="tx2"/>
                </a:solidFill>
              </a:rPr>
              <a:t>Simple anchorage</a:t>
            </a:r>
          </a:p>
          <a:p>
            <a:pPr lvl="2" eaLnBrk="1" hangingPunct="1"/>
            <a:r>
              <a:rPr lang="en-US" sz="2400" dirty="0">
                <a:solidFill>
                  <a:schemeClr val="tx2"/>
                </a:solidFill>
              </a:rPr>
              <a:t>Stationary anchorage</a:t>
            </a:r>
          </a:p>
          <a:p>
            <a:pPr lvl="2" eaLnBrk="1" hangingPunct="1"/>
            <a:r>
              <a:rPr lang="en-US" sz="2400" dirty="0">
                <a:solidFill>
                  <a:schemeClr val="tx2"/>
                </a:solidFill>
              </a:rPr>
              <a:t>Reciprocal anchorage</a:t>
            </a:r>
          </a:p>
          <a:p>
            <a:pPr eaLnBrk="1" hangingPunct="1"/>
            <a:endParaRPr lang="en-US" sz="2800" dirty="0">
              <a:solidFill>
                <a:schemeClr val="tx2"/>
              </a:solidFill>
            </a:endParaRPr>
          </a:p>
          <a:p>
            <a:pPr eaLnBrk="1" hangingPunct="1"/>
            <a:r>
              <a:rPr lang="en-US" sz="3200" i="1" dirty="0">
                <a:solidFill>
                  <a:schemeClr val="accent1"/>
                </a:solidFill>
              </a:rPr>
              <a:t>Based on the jaw involved</a:t>
            </a:r>
          </a:p>
          <a:p>
            <a:pPr lvl="2" eaLnBrk="1" hangingPunct="1"/>
            <a:r>
              <a:rPr lang="en-US" sz="2400" dirty="0" err="1">
                <a:solidFill>
                  <a:schemeClr val="tx2"/>
                </a:solidFill>
              </a:rPr>
              <a:t>Intramaxillary</a:t>
            </a:r>
            <a:r>
              <a:rPr lang="en-US" sz="2400" dirty="0">
                <a:solidFill>
                  <a:schemeClr val="tx2"/>
                </a:solidFill>
              </a:rPr>
              <a:t> anchorage</a:t>
            </a:r>
          </a:p>
          <a:p>
            <a:pPr lvl="2" eaLnBrk="1" hangingPunct="1"/>
            <a:r>
              <a:rPr lang="en-US" sz="2400" dirty="0" err="1">
                <a:solidFill>
                  <a:schemeClr val="tx2"/>
                </a:solidFill>
              </a:rPr>
              <a:t>Intermaxillary</a:t>
            </a:r>
            <a:r>
              <a:rPr lang="en-US" sz="2400" dirty="0">
                <a:solidFill>
                  <a:schemeClr val="tx2"/>
                </a:solidFill>
              </a:rPr>
              <a:t> anchorage</a:t>
            </a:r>
          </a:p>
          <a:p>
            <a:pPr eaLnBrk="1" hangingPunct="1"/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762000"/>
            <a:ext cx="6934200" cy="5029200"/>
          </a:xfrm>
        </p:spPr>
        <p:txBody>
          <a:bodyPr>
            <a:noAutofit/>
          </a:bodyPr>
          <a:lstStyle/>
          <a:p>
            <a:pPr marL="594360" indent="-457200">
              <a:lnSpc>
                <a:spcPct val="90000"/>
              </a:lnSpc>
              <a:defRPr/>
            </a:pPr>
            <a:r>
              <a:rPr lang="en-US" sz="3200" i="1" dirty="0">
                <a:solidFill>
                  <a:schemeClr val="accent1"/>
                </a:solidFill>
              </a:rPr>
              <a:t>Site of anchorage</a:t>
            </a:r>
          </a:p>
          <a:p>
            <a:pPr marL="996696"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"/>
              <a:defRPr/>
            </a:pPr>
            <a:r>
              <a:rPr lang="en-US" sz="2400" dirty="0">
                <a:solidFill>
                  <a:schemeClr val="tx2"/>
                </a:solidFill>
              </a:rPr>
              <a:t>Intraoral anchorage</a:t>
            </a:r>
          </a:p>
          <a:p>
            <a:pPr marL="996696"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"/>
              <a:defRPr/>
            </a:pPr>
            <a:r>
              <a:rPr lang="en-US" sz="2400" dirty="0" err="1">
                <a:solidFill>
                  <a:schemeClr val="tx2"/>
                </a:solidFill>
              </a:rPr>
              <a:t>Extraoral</a:t>
            </a:r>
            <a:r>
              <a:rPr lang="en-US" sz="2400" dirty="0">
                <a:solidFill>
                  <a:schemeClr val="tx2"/>
                </a:solidFill>
              </a:rPr>
              <a:t> anchorage</a:t>
            </a:r>
          </a:p>
          <a:p>
            <a:pPr marL="1261872" lvl="3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3"/>
              <a:buChar char=""/>
              <a:defRPr/>
            </a:pPr>
            <a:r>
              <a:rPr lang="en-US" sz="2000" dirty="0">
                <a:solidFill>
                  <a:schemeClr val="tx2"/>
                </a:solidFill>
              </a:rPr>
              <a:t>Cervical, occipital, facial, cranial</a:t>
            </a:r>
          </a:p>
          <a:p>
            <a:pPr marL="996696"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"/>
              <a:defRPr/>
            </a:pPr>
            <a:r>
              <a:rPr lang="en-US" sz="2400" dirty="0">
                <a:solidFill>
                  <a:schemeClr val="tx2"/>
                </a:solidFill>
              </a:rPr>
              <a:t>Muscular</a:t>
            </a:r>
          </a:p>
          <a:p>
            <a:pPr marL="594360" indent="-457200">
              <a:lnSpc>
                <a:spcPct val="90000"/>
              </a:lnSpc>
              <a:defRPr/>
            </a:pPr>
            <a:r>
              <a:rPr lang="en-US" sz="3200" i="1" dirty="0">
                <a:solidFill>
                  <a:schemeClr val="accent1"/>
                </a:solidFill>
              </a:rPr>
              <a:t>Number of anchorage units</a:t>
            </a:r>
            <a:r>
              <a:rPr lang="en-US" sz="3200" i="1" dirty="0">
                <a:solidFill>
                  <a:schemeClr val="tx2"/>
                </a:solidFill>
              </a:rPr>
              <a:t> </a:t>
            </a:r>
          </a:p>
          <a:p>
            <a:pPr marL="996696"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"/>
              <a:defRPr/>
            </a:pPr>
            <a:r>
              <a:rPr lang="en-US" sz="2400" dirty="0">
                <a:solidFill>
                  <a:schemeClr val="tx2"/>
                </a:solidFill>
              </a:rPr>
              <a:t>Multiple anchorage</a:t>
            </a:r>
          </a:p>
          <a:p>
            <a:pPr marL="996696"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"/>
              <a:defRPr/>
            </a:pPr>
            <a:r>
              <a:rPr lang="en-US" sz="2400" dirty="0">
                <a:solidFill>
                  <a:schemeClr val="tx2"/>
                </a:solidFill>
              </a:rPr>
              <a:t>Single or primary anchorage</a:t>
            </a:r>
          </a:p>
          <a:p>
            <a:pPr marL="996696" lvl="2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"/>
              <a:defRPr/>
            </a:pPr>
            <a:r>
              <a:rPr lang="en-US" sz="2400" dirty="0">
                <a:solidFill>
                  <a:schemeClr val="tx2"/>
                </a:solidFill>
              </a:rPr>
              <a:t>Compound anchorage</a:t>
            </a:r>
          </a:p>
          <a:p>
            <a:pPr marL="594360" indent="-457200">
              <a:lnSpc>
                <a:spcPct val="90000"/>
              </a:lnSpc>
              <a:defRPr/>
            </a:pPr>
            <a:r>
              <a:rPr lang="en-US" sz="2800" i="1" dirty="0">
                <a:solidFill>
                  <a:schemeClr val="accent1"/>
                </a:solidFill>
              </a:rPr>
              <a:t>Group A anchorage</a:t>
            </a:r>
          </a:p>
          <a:p>
            <a:pPr marL="594360" indent="-457200">
              <a:lnSpc>
                <a:spcPct val="90000"/>
              </a:lnSpc>
              <a:defRPr/>
            </a:pPr>
            <a:r>
              <a:rPr lang="en-US" sz="2800" i="1" dirty="0">
                <a:solidFill>
                  <a:schemeClr val="accent1"/>
                </a:solidFill>
              </a:rPr>
              <a:t>Group B anchorage</a:t>
            </a:r>
          </a:p>
          <a:p>
            <a:pPr marL="594360" indent="-457200">
              <a:lnSpc>
                <a:spcPct val="90000"/>
              </a:lnSpc>
              <a:defRPr/>
            </a:pPr>
            <a:r>
              <a:rPr lang="en-US" sz="2800" i="1" dirty="0">
                <a:solidFill>
                  <a:schemeClr val="accent1"/>
                </a:solidFill>
              </a:rPr>
              <a:t>Group C anchorage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8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7400" y="990600"/>
            <a:ext cx="7543800" cy="3886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100" dirty="0">
                <a:solidFill>
                  <a:schemeClr val="hlink"/>
                </a:solidFill>
              </a:rPr>
              <a:t>   </a:t>
            </a:r>
          </a:p>
          <a:p>
            <a:pPr>
              <a:buFont typeface="Wingdings" pitchFamily="2" charset="2"/>
              <a:buNone/>
            </a:pPr>
            <a:r>
              <a:rPr lang="en-US" sz="2100" dirty="0"/>
              <a:t>Intra-oral </a:t>
            </a:r>
            <a:r>
              <a:rPr lang="en-US" sz="7700" dirty="0"/>
              <a:t>{</a:t>
            </a:r>
          </a:p>
          <a:p>
            <a:pPr>
              <a:buFont typeface="Wingdings" pitchFamily="2" charset="2"/>
              <a:buNone/>
            </a:pPr>
            <a:r>
              <a:rPr lang="en-US" sz="2100" dirty="0"/>
              <a:t>Extra-oral </a:t>
            </a:r>
            <a:r>
              <a:rPr lang="en-US" sz="7100" dirty="0"/>
              <a:t>{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86000" y="2114490"/>
            <a:ext cx="198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Intra-maxillary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286000" y="2724090"/>
            <a:ext cx="19335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>
                <a:latin typeface="Arial" charset="0"/>
              </a:rPr>
              <a:t>Inter-maxillary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343400" y="2133600"/>
            <a:ext cx="1143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600" dirty="0">
                <a:latin typeface="Arial" charset="0"/>
              </a:rPr>
              <a:t>[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648200" y="2209800"/>
            <a:ext cx="22098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Simple Anchorage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Stationary Anchorage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Arial" charset="0"/>
              </a:rPr>
              <a:t>Reciprocal Anchorage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781800" y="1752600"/>
            <a:ext cx="38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000">
                <a:latin typeface="Arial" charset="0"/>
              </a:rPr>
              <a:t>{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7239000" y="1828800"/>
            <a:ext cx="1676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Single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Compound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>
                <a:latin typeface="Arial" charset="0"/>
              </a:rPr>
              <a:t>Reinforced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514600" y="4953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362200" y="3260973"/>
            <a:ext cx="27432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Cervical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Occipital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Cranial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Arial" charset="0"/>
              </a:rPr>
              <a:t>Facial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838200" y="990600"/>
            <a:ext cx="372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hlink"/>
                </a:solidFill>
              </a:rPr>
              <a:t>Types of Anchorage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09600" y="5029200"/>
            <a:ext cx="3429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Space Availability </a:t>
            </a:r>
            <a:r>
              <a:rPr lang="en-US" sz="6000" b="1"/>
              <a:t>{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4038600" y="4876800"/>
            <a:ext cx="24384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Minimum Anchorage</a:t>
            </a:r>
          </a:p>
          <a:p>
            <a:pPr>
              <a:spcBef>
                <a:spcPct val="50000"/>
              </a:spcBef>
            </a:pPr>
            <a:r>
              <a:rPr lang="en-US" sz="1400"/>
              <a:t>Moderate Anchorage</a:t>
            </a:r>
          </a:p>
          <a:p>
            <a:pPr>
              <a:spcBef>
                <a:spcPct val="50000"/>
              </a:spcBef>
            </a:pPr>
            <a:r>
              <a:rPr lang="en-US" sz="1400"/>
              <a:t>Maximum Anchorage</a:t>
            </a:r>
          </a:p>
          <a:p>
            <a:pPr>
              <a:spcBef>
                <a:spcPct val="50000"/>
              </a:spcBef>
            </a:pPr>
            <a:r>
              <a:rPr lang="en-US" sz="1400"/>
              <a:t>Absolute Anchorage</a:t>
            </a:r>
          </a:p>
        </p:txBody>
      </p:sp>
    </p:spTree>
    <p:extLst>
      <p:ext uri="{BB962C8B-B14F-4D97-AF65-F5344CB8AC3E}">
        <p14:creationId xmlns:p14="http://schemas.microsoft.com/office/powerpoint/2010/main" val="281236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781800" cy="1600200"/>
          </a:xfrm>
        </p:spPr>
        <p:txBody>
          <a:bodyPr/>
          <a:lstStyle/>
          <a:p>
            <a:r>
              <a:rPr lang="en-US" dirty="0"/>
              <a:t>Concepts of Anchorage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14600"/>
            <a:ext cx="7543800" cy="2362200"/>
          </a:xfrm>
        </p:spPr>
        <p:txBody>
          <a:bodyPr/>
          <a:lstStyle/>
          <a:p>
            <a:r>
              <a:rPr lang="en-US" dirty="0"/>
              <a:t>Anchorage preparation</a:t>
            </a:r>
          </a:p>
          <a:p>
            <a:r>
              <a:rPr lang="en-US" dirty="0"/>
              <a:t>Utilization of auxiliary holding appliances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73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610600" cy="58674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200" dirty="0">
                <a:solidFill>
                  <a:schemeClr val="tx1"/>
                </a:solidFill>
                <a:cs typeface="Times New Roman" charset="0"/>
              </a:rPr>
              <a:t>Important considerations:</a:t>
            </a:r>
          </a:p>
          <a:p>
            <a:pPr lvl="2" eaLnBrk="1" hangingPunct="1"/>
            <a:r>
              <a:rPr lang="en-US" sz="2600" i="1" dirty="0">
                <a:solidFill>
                  <a:schemeClr val="tx1"/>
                </a:solidFill>
                <a:cs typeface="Times New Roman" charset="0"/>
              </a:rPr>
              <a:t>Assess </a:t>
            </a:r>
            <a:r>
              <a:rPr lang="en-US" sz="2600" i="1" dirty="0">
                <a:solidFill>
                  <a:srgbClr val="FF0000"/>
                </a:solidFill>
                <a:cs typeface="Times New Roman" charset="0"/>
              </a:rPr>
              <a:t>number of roots </a:t>
            </a:r>
            <a:r>
              <a:rPr lang="en-US" sz="2600" i="1" dirty="0">
                <a:solidFill>
                  <a:schemeClr val="tx1"/>
                </a:solidFill>
                <a:cs typeface="Times New Roman" charset="0"/>
              </a:rPr>
              <a:t>and its </a:t>
            </a:r>
            <a:r>
              <a:rPr lang="en-US" sz="2600" i="1" dirty="0">
                <a:solidFill>
                  <a:srgbClr val="FF0000"/>
                </a:solidFill>
                <a:cs typeface="Times New Roman" charset="0"/>
              </a:rPr>
              <a:t>surface area</a:t>
            </a:r>
          </a:p>
          <a:p>
            <a:pPr lvl="2" eaLnBrk="1" hangingPunct="1"/>
            <a:r>
              <a:rPr lang="en-US" sz="2600" i="1" dirty="0">
                <a:solidFill>
                  <a:srgbClr val="FF0000"/>
                </a:solidFill>
                <a:cs typeface="Times New Roman" charset="0"/>
              </a:rPr>
              <a:t>Shape, size and length </a:t>
            </a:r>
            <a:r>
              <a:rPr lang="en-US" sz="2600" i="1" dirty="0">
                <a:solidFill>
                  <a:schemeClr val="tx1"/>
                </a:solidFill>
                <a:cs typeface="Times New Roman" charset="0"/>
              </a:rPr>
              <a:t>of roots</a:t>
            </a:r>
          </a:p>
          <a:p>
            <a:pPr lvl="2" eaLnBrk="1" hangingPunct="1"/>
            <a:r>
              <a:rPr lang="en-US" sz="2600" i="1" dirty="0">
                <a:solidFill>
                  <a:srgbClr val="FF0000"/>
                </a:solidFill>
                <a:cs typeface="Times New Roman" charset="0"/>
              </a:rPr>
              <a:t>Multi-rooted tooth </a:t>
            </a:r>
            <a:r>
              <a:rPr lang="en-US" sz="2600" i="1" dirty="0">
                <a:solidFill>
                  <a:schemeClr val="tx1"/>
                </a:solidFill>
                <a:cs typeface="Times New Roman" charset="0"/>
              </a:rPr>
              <a:t>more resistant than single rooted tooth.</a:t>
            </a:r>
          </a:p>
          <a:p>
            <a:pPr lvl="2" eaLnBrk="1" hangingPunct="1"/>
            <a:r>
              <a:rPr lang="en-US" sz="2600" i="1" dirty="0">
                <a:solidFill>
                  <a:srgbClr val="FF0000"/>
                </a:solidFill>
                <a:cs typeface="Times New Roman" charset="0"/>
              </a:rPr>
              <a:t>Long rooted tooth </a:t>
            </a:r>
            <a:r>
              <a:rPr lang="en-US" sz="2600" i="1" dirty="0">
                <a:solidFill>
                  <a:schemeClr val="tx1"/>
                </a:solidFill>
                <a:cs typeface="Times New Roman" charset="0"/>
              </a:rPr>
              <a:t>more resistant than short rooted tooth.</a:t>
            </a:r>
          </a:p>
          <a:p>
            <a:pPr lvl="2" eaLnBrk="1" hangingPunct="1"/>
            <a:r>
              <a:rPr lang="en-US" sz="2600" i="1" dirty="0">
                <a:solidFill>
                  <a:srgbClr val="FF0000"/>
                </a:solidFill>
                <a:cs typeface="Times New Roman" charset="0"/>
              </a:rPr>
              <a:t>Triangular shaped tooth </a:t>
            </a:r>
            <a:r>
              <a:rPr lang="en-US" sz="2600" i="1" dirty="0">
                <a:solidFill>
                  <a:schemeClr val="tx1"/>
                </a:solidFill>
                <a:cs typeface="Times New Roman" charset="0"/>
              </a:rPr>
              <a:t>more resistant than ovoid or conical tooth.</a:t>
            </a:r>
          </a:p>
          <a:p>
            <a:pPr lvl="2" eaLnBrk="1" hangingPunct="1"/>
            <a:r>
              <a:rPr lang="en-US" sz="2600" i="1" dirty="0">
                <a:solidFill>
                  <a:srgbClr val="FF0000"/>
                </a:solidFill>
                <a:cs typeface="Times New Roman" charset="0"/>
              </a:rPr>
              <a:t>Inclination</a:t>
            </a:r>
            <a:r>
              <a:rPr lang="en-US" sz="2600" i="1" dirty="0">
                <a:solidFill>
                  <a:schemeClr val="tx1"/>
                </a:solidFill>
                <a:cs typeface="Times New Roman" charset="0"/>
              </a:rPr>
              <a:t> of teeth.</a:t>
            </a:r>
          </a:p>
          <a:p>
            <a:pPr lvl="2" eaLnBrk="1" hangingPunct="1"/>
            <a:r>
              <a:rPr lang="en-US" sz="2600" i="1" dirty="0" err="1">
                <a:solidFill>
                  <a:srgbClr val="FF0000"/>
                </a:solidFill>
                <a:cs typeface="Times New Roman" charset="0"/>
              </a:rPr>
              <a:t>Ankylosed</a:t>
            </a:r>
            <a:r>
              <a:rPr lang="en-US" sz="2600" i="1" dirty="0">
                <a:solidFill>
                  <a:schemeClr val="tx1"/>
                </a:solidFill>
                <a:cs typeface="Times New Roman" charset="0"/>
              </a:rPr>
              <a:t> teeth.</a:t>
            </a:r>
          </a:p>
          <a:p>
            <a:pPr lvl="1" eaLnBrk="1" hangingPunct="1">
              <a:buFontTx/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eaLnBrk="1" hangingPunct="1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92826"/>
            <a:ext cx="32385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Garamond" pitchFamily="18" charset="0"/>
              </a:rPr>
              <a:t>Alveolar bone</a:t>
            </a:r>
            <a:r>
              <a:rPr lang="en-US" sz="2800" dirty="0">
                <a:solidFill>
                  <a:schemeClr val="tx1"/>
                </a:solidFill>
                <a:latin typeface="Garamond" pitchFamily="18" charset="0"/>
              </a:rPr>
              <a:t>…offers resistance.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Garamond" pitchFamily="18" charset="0"/>
              </a:rPr>
              <a:t>Basal bone </a:t>
            </a:r>
            <a:r>
              <a:rPr lang="en-US" sz="2800" dirty="0">
                <a:solidFill>
                  <a:schemeClr val="tx1"/>
                </a:solidFill>
                <a:latin typeface="Garamond" pitchFamily="18" charset="0"/>
              </a:rPr>
              <a:t>- intraoral sources of anchorage - hard palate, lingual surface of roots. 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Garamond" pitchFamily="18" charset="0"/>
              </a:rPr>
              <a:t>Musculature</a:t>
            </a:r>
            <a:r>
              <a:rPr lang="en-US" sz="2800" dirty="0">
                <a:solidFill>
                  <a:schemeClr val="tx1"/>
                </a:solidFill>
                <a:latin typeface="Garamond" pitchFamily="18" charset="0"/>
              </a:rPr>
              <a:t> - use of hypertonic labial muscles in lip bumpers. </a:t>
            </a:r>
          </a:p>
          <a:p>
            <a:pPr eaLnBrk="1" hangingPunct="1"/>
            <a:endParaRPr lang="en-US" sz="2800" dirty="0">
              <a:solidFill>
                <a:schemeClr val="tx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28800"/>
            <a:ext cx="6781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>
                <a:solidFill>
                  <a:srgbClr val="990000"/>
                </a:solidFill>
                <a:latin typeface="Times New Roman" charset="0"/>
              </a:rPr>
              <a:t>           </a:t>
            </a:r>
            <a:br>
              <a:rPr lang="en-US" sz="4000" b="1" dirty="0">
                <a:solidFill>
                  <a:srgbClr val="990000"/>
                </a:solidFill>
                <a:latin typeface="Times New Roman" charset="0"/>
              </a:rPr>
            </a:br>
            <a:br>
              <a:rPr lang="en-US" sz="4000" b="1" dirty="0">
                <a:solidFill>
                  <a:srgbClr val="990000"/>
                </a:solidFill>
                <a:latin typeface="Times New Roman" charset="0"/>
              </a:rPr>
            </a:br>
            <a:r>
              <a:rPr lang="en-US" sz="4000" b="1" dirty="0">
                <a:solidFill>
                  <a:srgbClr val="990000"/>
                </a:solidFill>
                <a:latin typeface="Times New Roman" charset="0"/>
              </a:rPr>
              <a:t>           </a:t>
            </a:r>
            <a:br>
              <a:rPr lang="en-US" sz="4000" dirty="0">
                <a:solidFill>
                  <a:schemeClr val="tx1"/>
                </a:solidFill>
                <a:latin typeface="Times New Roman" charset="0"/>
              </a:rPr>
            </a:br>
            <a:r>
              <a:rPr lang="en-US" sz="4000" dirty="0">
                <a:solidFill>
                  <a:schemeClr val="tx1"/>
                </a:solidFill>
                <a:latin typeface="Times New Roman" charset="0"/>
              </a:rPr>
              <a:t>   </a:t>
            </a:r>
            <a:r>
              <a:rPr lang="en-US" sz="4000" b="1" dirty="0">
                <a:latin typeface="Times New Roman" charset="0"/>
              </a:rPr>
              <a:t>Alveolar Bone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09600" y="2514600"/>
            <a:ext cx="8001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600" dirty="0">
              <a:latin typeface="Times New Roman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Within limits, alveolar bone resists deformation.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600" dirty="0">
              <a:latin typeface="Times New Roman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Less dense alveolar bone offers less anchorage, more mature bone increases anchorage.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600" dirty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085771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>
                <a:solidFill>
                  <a:srgbClr val="990000"/>
                </a:solidFill>
                <a:latin typeface="Times New Roman" charset="0"/>
              </a:rPr>
              <a:t>Teeth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828800" y="2209800"/>
            <a:ext cx="57912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  Root form, </a:t>
            </a: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  Size of roots,</a:t>
            </a: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  Number of roots,</a:t>
            </a: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  Position of the teeth,</a:t>
            </a: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  Axial inclination of the teeth</a:t>
            </a:r>
          </a:p>
        </p:txBody>
      </p:sp>
      <p:pic>
        <p:nvPicPr>
          <p:cNvPr id="4" name="Picture 8" descr="C:\Documents and Settings\Administrator\My Documents\My Pictures\roo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4563" b="10378"/>
          <a:stretch/>
        </p:blipFill>
        <p:spPr bwMode="auto">
          <a:xfrm>
            <a:off x="5486398" y="1371600"/>
            <a:ext cx="3265715" cy="266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             </a:t>
            </a:r>
            <a:r>
              <a:rPr lang="en-US" sz="3200" b="1" i="1">
                <a:latin typeface="Courier New" pitchFamily="49" charset="0"/>
              </a:rPr>
              <a:t>Root form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67000" y="722994"/>
            <a:ext cx="7924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500" dirty="0">
                <a:latin typeface="Times New Roman" charset="0"/>
              </a:rPr>
              <a:t>The root in cross section can be either </a:t>
            </a:r>
          </a:p>
          <a:p>
            <a:r>
              <a:rPr lang="en-US" sz="2500" dirty="0">
                <a:latin typeface="Times New Roman" charset="0"/>
              </a:rPr>
              <a:t>                                            Round, </a:t>
            </a:r>
          </a:p>
          <a:p>
            <a:r>
              <a:rPr lang="en-US" sz="2500" dirty="0">
                <a:latin typeface="Times New Roman" charset="0"/>
              </a:rPr>
              <a:t>                                            Flat (</a:t>
            </a:r>
            <a:r>
              <a:rPr lang="en-US" sz="2500" dirty="0" err="1">
                <a:latin typeface="Times New Roman" charset="0"/>
              </a:rPr>
              <a:t>mesiodistally</a:t>
            </a:r>
            <a:r>
              <a:rPr lang="en-US" sz="2500" dirty="0">
                <a:latin typeface="Times New Roman" charset="0"/>
              </a:rPr>
              <a:t>),</a:t>
            </a:r>
          </a:p>
          <a:p>
            <a:r>
              <a:rPr lang="en-US" sz="2500" dirty="0">
                <a:latin typeface="Times New Roman" charset="0"/>
              </a:rPr>
              <a:t>                                            Triangular.</a:t>
            </a:r>
          </a:p>
        </p:txBody>
      </p:sp>
      <p:pic>
        <p:nvPicPr>
          <p:cNvPr id="18436" name="Picture 7" descr="C:\Documents and Settings\Administrator\My Documents\My Pictures\roots b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49530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124200" y="769824"/>
            <a:ext cx="2384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chemeClr val="tx2"/>
                </a:solidFill>
                <a:latin typeface="Courier New" pitchFamily="49" charset="0"/>
              </a:rPr>
              <a:t>Root form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1564243"/>
            <a:ext cx="5874657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ct val="5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The  distribution of the periodontal fibers affect anchorage potential.</a:t>
            </a:r>
          </a:p>
          <a:p>
            <a:pPr marL="457200" indent="-457200" eaLnBrk="0" hangingPunct="0">
              <a:spcBef>
                <a:spcPct val="5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Round roots have only half their periodontal fibers  stressed in any given direction. Hence, offer the least anchorage.</a:t>
            </a:r>
          </a:p>
          <a:p>
            <a:pPr marL="457200" indent="-457200" eaLnBrk="0" hangingPunct="0">
              <a:spcBef>
                <a:spcPct val="5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 err="1">
                <a:latin typeface="Times New Roman" charset="0"/>
              </a:rPr>
              <a:t>Mesiodistally</a:t>
            </a:r>
            <a:r>
              <a:rPr lang="en-US" sz="2600" dirty="0">
                <a:latin typeface="Times New Roman" charset="0"/>
              </a:rPr>
              <a:t> flat roots are able to resist  </a:t>
            </a:r>
            <a:r>
              <a:rPr lang="en-US" sz="2600" dirty="0" err="1">
                <a:latin typeface="Times New Roman" charset="0"/>
              </a:rPr>
              <a:t>mesiodistal</a:t>
            </a:r>
            <a:r>
              <a:rPr lang="en-US" sz="2600" dirty="0">
                <a:latin typeface="Times New Roman" charset="0"/>
              </a:rPr>
              <a:t>  movement, better as  compared to </a:t>
            </a:r>
            <a:r>
              <a:rPr lang="en-US" sz="2600" dirty="0" err="1">
                <a:latin typeface="Times New Roman" charset="0"/>
              </a:rPr>
              <a:t>labiolingual</a:t>
            </a:r>
            <a:r>
              <a:rPr lang="en-US" sz="2600" dirty="0">
                <a:latin typeface="Times New Roman" charset="0"/>
              </a:rPr>
              <a:t> movement.</a:t>
            </a: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</a:pPr>
            <a:endParaRPr lang="en-US" sz="2600" dirty="0">
              <a:latin typeface="Times New Roman" charset="0"/>
            </a:endParaRPr>
          </a:p>
          <a:p>
            <a:pPr marL="457200" indent="-457200" eaLnBrk="0" hangingPunct="0">
              <a:spcBef>
                <a:spcPct val="50000"/>
              </a:spcBef>
              <a:buFont typeface="Arial" pitchFamily="34" charset="0"/>
              <a:buChar char="•"/>
            </a:pPr>
            <a:endParaRPr lang="en-US" sz="2600" dirty="0">
              <a:latin typeface="Times New Roman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66" y="1989138"/>
            <a:ext cx="33051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Program Files\Common Files\Microsoft Shared\Clipart\cagcat50\bd04972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4053"/>
            <a:ext cx="7010400" cy="525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5257800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FF00"/>
                </a:solidFill>
                <a:latin typeface="Georgia" pitchFamily="18" charset="0"/>
              </a:rPr>
              <a:t>ANCHORAGE  IN ORTHODONTICS</a:t>
            </a:r>
          </a:p>
        </p:txBody>
      </p:sp>
    </p:spTree>
    <p:extLst>
      <p:ext uri="{BB962C8B-B14F-4D97-AF65-F5344CB8AC3E}">
        <p14:creationId xmlns:p14="http://schemas.microsoft.com/office/powerpoint/2010/main" val="4290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379788" y="990600"/>
            <a:ext cx="2384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chemeClr val="tx2"/>
                </a:solidFill>
                <a:latin typeface="Courier New" pitchFamily="49" charset="0"/>
              </a:rPr>
              <a:t>Root form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1000" y="2097881"/>
            <a:ext cx="499110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eaLnBrk="0" hangingPunct="0">
              <a:spcBef>
                <a:spcPct val="5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Triangular roots, like those of the canines are able to provide greater anchorage.</a:t>
            </a:r>
          </a:p>
          <a:p>
            <a:pPr marL="457200" indent="-457200" eaLnBrk="0" hangingPunct="0">
              <a:spcBef>
                <a:spcPct val="5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sz="2600" dirty="0">
                <a:latin typeface="Times New Roman" charset="0"/>
              </a:rPr>
              <a:t>The tripod arrangement of roots, like the seen on maxillary molars also in increasing the anchorage. </a:t>
            </a:r>
          </a:p>
          <a:p>
            <a:pPr eaLnBrk="0" hangingPunct="0">
              <a:spcBef>
                <a:spcPct val="50000"/>
              </a:spcBef>
              <a:buClr>
                <a:schemeClr val="tx2"/>
              </a:buClr>
            </a:pPr>
            <a:endParaRPr lang="en-US" sz="2600" dirty="0">
              <a:latin typeface="Times New Roman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31" y="2093686"/>
            <a:ext cx="33051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67818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Anchorage Value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1" t="17424" r="19862" b="11848"/>
          <a:stretch>
            <a:fillRect/>
          </a:stretch>
        </p:blipFill>
        <p:spPr bwMode="auto">
          <a:xfrm>
            <a:off x="396875" y="2057400"/>
            <a:ext cx="3946525" cy="344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691743" y="2819400"/>
            <a:ext cx="42236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The "anchorage  value“ of any tooth is roughly Equivalent to its root surface area.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52400" y="762000"/>
            <a:ext cx="8534400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600" b="1" i="1" dirty="0">
                <a:solidFill>
                  <a:srgbClr val="FF0000"/>
                </a:solidFill>
                <a:latin typeface="+mn-lt"/>
              </a:rPr>
              <a:t>Size of roots</a:t>
            </a:r>
            <a:r>
              <a:rPr lang="en-US" sz="2600" b="1" dirty="0">
                <a:solidFill>
                  <a:srgbClr val="FF0000"/>
                </a:solidFill>
                <a:latin typeface="+mn-lt"/>
              </a:rPr>
              <a:t> : </a:t>
            </a:r>
            <a:r>
              <a:rPr lang="en-US" sz="2600" dirty="0">
                <a:latin typeface="Times New Roman" charset="0"/>
              </a:rPr>
              <a:t>The </a:t>
            </a:r>
            <a:r>
              <a:rPr lang="en-US" sz="2600" dirty="0">
                <a:solidFill>
                  <a:srgbClr val="FF0000"/>
                </a:solidFill>
                <a:latin typeface="Times New Roman" charset="0"/>
              </a:rPr>
              <a:t>larger or longer the roots</a:t>
            </a:r>
            <a:r>
              <a:rPr lang="en-US" sz="2600" dirty="0">
                <a:latin typeface="Times New Roman" charset="0"/>
              </a:rPr>
              <a:t>, the more is their anchorage potential.</a:t>
            </a:r>
          </a:p>
          <a:p>
            <a:pPr eaLnBrk="0" hangingPunct="0">
              <a:spcBef>
                <a:spcPct val="50000"/>
              </a:spcBef>
            </a:pPr>
            <a:endParaRPr lang="en-US" sz="2600" b="1" i="1" dirty="0">
              <a:solidFill>
                <a:srgbClr val="FF33CC"/>
              </a:solidFill>
              <a:latin typeface="Courier New" pitchFamily="49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2600" b="1" i="1" dirty="0">
              <a:solidFill>
                <a:srgbClr val="FF33CC"/>
              </a:solidFill>
              <a:latin typeface="Courier New" pitchFamily="49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2600" b="1" i="1" dirty="0">
              <a:solidFill>
                <a:srgbClr val="FF33CC"/>
              </a:solidFill>
              <a:latin typeface="Courier New" pitchFamily="49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2600" b="1" i="1" dirty="0">
              <a:solidFill>
                <a:srgbClr val="FF0000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600" b="1" i="1" dirty="0">
                <a:solidFill>
                  <a:srgbClr val="FF0000"/>
                </a:solidFill>
                <a:latin typeface="+mn-lt"/>
              </a:rPr>
              <a:t>Number of roots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charset="0"/>
              </a:rPr>
              <a:t>: </a:t>
            </a:r>
            <a:r>
              <a:rPr lang="en-US" sz="2600" dirty="0">
                <a:latin typeface="Times New Roman" charset="0"/>
              </a:rPr>
              <a:t>The </a:t>
            </a:r>
            <a:r>
              <a:rPr lang="en-US" sz="2600" dirty="0">
                <a:solidFill>
                  <a:srgbClr val="FF0000"/>
                </a:solidFill>
                <a:latin typeface="Times New Roman" charset="0"/>
              </a:rPr>
              <a:t>greater the surface area</a:t>
            </a:r>
            <a:r>
              <a:rPr lang="en-US" sz="2600" dirty="0">
                <a:latin typeface="Times New Roman" charset="0"/>
              </a:rPr>
              <a:t>, the greater the periodontal support and hence, </a:t>
            </a:r>
            <a:r>
              <a:rPr lang="en-US" sz="2600" dirty="0">
                <a:solidFill>
                  <a:srgbClr val="FF0000"/>
                </a:solidFill>
                <a:latin typeface="Times New Roman" charset="0"/>
              </a:rPr>
              <a:t>greater the anchorage potential</a:t>
            </a:r>
            <a:r>
              <a:rPr lang="en-US" sz="2600" dirty="0">
                <a:latin typeface="Times New Roman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r>
              <a:rPr lang="en-US" sz="2600" dirty="0" err="1">
                <a:solidFill>
                  <a:srgbClr val="FF0000"/>
                </a:solidFill>
                <a:latin typeface="Times New Roman" charset="0"/>
              </a:rPr>
              <a:t>Multirooted</a:t>
            </a:r>
            <a:r>
              <a:rPr lang="en-US" sz="2600" dirty="0">
                <a:solidFill>
                  <a:srgbClr val="FF0000"/>
                </a:solidFill>
                <a:latin typeface="Times New Roman" charset="0"/>
              </a:rPr>
              <a:t> teeth </a:t>
            </a:r>
            <a:r>
              <a:rPr lang="en-US" sz="2600" dirty="0">
                <a:latin typeface="Times New Roman" charset="0"/>
              </a:rPr>
              <a:t>provide greater anchorage as compared to single rooted teeth with similar root length.</a:t>
            </a:r>
          </a:p>
        </p:txBody>
      </p:sp>
      <p:pic>
        <p:nvPicPr>
          <p:cNvPr id="22531" name="Picture 4" descr="C:\Documents and Settings\Administrator\My Documents\My Pictures\anch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28956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48000" y="1143000"/>
            <a:ext cx="25892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Times New Roman" charset="0"/>
              </a:rPr>
              <a:t>Cortical Bone</a:t>
            </a:r>
          </a:p>
        </p:txBody>
      </p:sp>
      <p:pic>
        <p:nvPicPr>
          <p:cNvPr id="25603" name="Picture 4" descr="C:\Documents and Settings\Administrator\My Documents\My Pictures\cotical anchora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5"/>
          <a:stretch/>
        </p:blipFill>
        <p:spPr bwMode="auto">
          <a:xfrm>
            <a:off x="381000" y="2057400"/>
            <a:ext cx="3765550" cy="380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419600" y="2362200"/>
            <a:ext cx="4114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Times New Roman" charset="0"/>
              </a:rPr>
              <a:t>Ricketts – concept of using cortical bone for anchorage.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latin typeface="Times New Roman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Times New Roman" charset="0"/>
              </a:rPr>
              <a:t>If certain teeth were torqued to come in contact with the cortical bone they would have a 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greater anchorage potential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073400" y="769824"/>
            <a:ext cx="29694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charset="0"/>
              </a:rPr>
              <a:t>Musculature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558101" y="1897082"/>
            <a:ext cx="390009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latin typeface="Times New Roman" charset="0"/>
              </a:rPr>
              <a:t>Lip bumper is an appliance that make use of the tonicity of the lip musculature and enhances the anchorage potential of the mandibular molars preventing their mesial movement.</a:t>
            </a:r>
          </a:p>
        </p:txBody>
      </p:sp>
      <p:pic>
        <p:nvPicPr>
          <p:cNvPr id="7" name="Picture 7" descr="G:\cd f\DSCN9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905000"/>
            <a:ext cx="28194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56" y="3929628"/>
            <a:ext cx="2812143" cy="191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232025" y="1066800"/>
            <a:ext cx="4679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Times New Roman" charset="0"/>
              </a:rPr>
              <a:t>MUSCULAR ANCHORAGE</a:t>
            </a:r>
          </a:p>
        </p:txBody>
      </p:sp>
      <p:pic>
        <p:nvPicPr>
          <p:cNvPr id="4" name="Picture 5" descr="lip bum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80" b="68033"/>
          <a:stretch>
            <a:fillRect/>
          </a:stretch>
        </p:blipFill>
        <p:spPr bwMode="auto">
          <a:xfrm>
            <a:off x="457200" y="1828800"/>
            <a:ext cx="3897346" cy="2704759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ip bum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5" r="12335" b="68033"/>
          <a:stretch>
            <a:fillRect/>
          </a:stretch>
        </p:blipFill>
        <p:spPr bwMode="auto">
          <a:xfrm>
            <a:off x="4611784" y="1828800"/>
            <a:ext cx="3897346" cy="2704759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Lip Bumper Orthodontic Applianc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45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133600" y="500037"/>
            <a:ext cx="48033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charset="0"/>
              </a:rPr>
              <a:t>INTRAORAL ANCHORAGE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39486" y="1524000"/>
            <a:ext cx="8077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latin typeface="Times New Roman" charset="0"/>
              </a:rPr>
              <a:t>The  type of anchorage is said to exist only when all the anchorage units are present within the oral cavity.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latin typeface="Times New Roman" charset="0"/>
              </a:rPr>
              <a:t>Anchorage from all the intraoral sources of anchorage including the teeth, palate, etc. can form part of this type of anchorage.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latin typeface="Times New Roman" charset="0"/>
              </a:rPr>
              <a:t>   </a:t>
            </a:r>
            <a:r>
              <a:rPr lang="en-US" dirty="0" err="1">
                <a:latin typeface="Times New Roman" charset="0"/>
              </a:rPr>
              <a:t>Intramaxillary</a:t>
            </a:r>
            <a:endParaRPr lang="en-US" dirty="0">
              <a:latin typeface="Times New Roman" charset="0"/>
            </a:endParaRP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latin typeface="Times New Roman" charset="0"/>
              </a:rPr>
              <a:t>   </a:t>
            </a:r>
            <a:r>
              <a:rPr lang="en-US" dirty="0" err="1">
                <a:latin typeface="Times New Roman" charset="0"/>
              </a:rPr>
              <a:t>Intermaxillary</a:t>
            </a:r>
            <a:endParaRPr lang="en-US" dirty="0">
              <a:latin typeface="Times New Roman" charset="0"/>
            </a:endParaRP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n-US" dirty="0">
              <a:latin typeface="Times New Roman" charset="0"/>
            </a:endParaRPr>
          </a:p>
        </p:txBody>
      </p:sp>
      <p:pic>
        <p:nvPicPr>
          <p:cNvPr id="30724" name="Picture 4" descr="C:\My Documents\4811031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4863609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71625" y="1066800"/>
            <a:ext cx="60023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90000"/>
                </a:solidFill>
                <a:latin typeface="Times New Roman" charset="0"/>
              </a:rPr>
              <a:t>INTRAMAXILLARY ANCHORAGE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57200" y="2012950"/>
            <a:ext cx="8305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>
                <a:latin typeface="Times New Roman" charset="0"/>
              </a:rPr>
              <a:t>When all elements  providing the anchorage as  well as those to be moved are situated with in the same  jaw, the anchorage is describe as </a:t>
            </a:r>
            <a:r>
              <a:rPr lang="en-US" sz="2200" dirty="0" err="1">
                <a:latin typeface="Times New Roman" charset="0"/>
              </a:rPr>
              <a:t>intraxmaxillary</a:t>
            </a:r>
            <a:r>
              <a:rPr lang="en-US" sz="2200" dirty="0">
                <a:latin typeface="Times New Roman" charset="0"/>
              </a:rPr>
              <a:t>.</a:t>
            </a:r>
          </a:p>
        </p:txBody>
      </p:sp>
      <p:pic>
        <p:nvPicPr>
          <p:cNvPr id="5" name="Picture 6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352800" cy="2330450"/>
          </a:xfrm>
          <a:prstGeom prst="rect">
            <a:avLst/>
          </a:prstGeom>
          <a:noFill/>
          <a:ln w="9525">
            <a:solidFill>
              <a:srgbClr val="FF81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30638"/>
            <a:ext cx="3124200" cy="2265362"/>
          </a:xfrm>
          <a:prstGeom prst="rect">
            <a:avLst/>
          </a:prstGeom>
          <a:noFill/>
          <a:ln w="9525">
            <a:solidFill>
              <a:srgbClr val="FF81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r="9253"/>
          <a:stretch/>
        </p:blipFill>
        <p:spPr bwMode="auto">
          <a:xfrm>
            <a:off x="685800" y="762000"/>
            <a:ext cx="383177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762000"/>
            <a:ext cx="3352801" cy="2514600"/>
          </a:xfrm>
          <a:prstGeom prst="rect">
            <a:avLst/>
          </a:prstGeom>
          <a:noFill/>
          <a:ln w="9525">
            <a:solidFill>
              <a:srgbClr val="FF81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5800" y="3657600"/>
            <a:ext cx="3831772" cy="243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08" y="3683000"/>
            <a:ext cx="3354592" cy="2432420"/>
          </a:xfrm>
          <a:prstGeom prst="rect">
            <a:avLst/>
          </a:prstGeom>
          <a:noFill/>
          <a:ln w="9525">
            <a:solidFill>
              <a:srgbClr val="FF81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838200" y="990600"/>
            <a:ext cx="7162800" cy="481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Introduction</a:t>
            </a:r>
          </a:p>
          <a:p>
            <a:pPr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Sources of anchorage</a:t>
            </a:r>
          </a:p>
          <a:p>
            <a:pPr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Classification of anchorage</a:t>
            </a:r>
          </a:p>
          <a:p>
            <a:pPr eaLnBrk="0" hangingPunct="0">
              <a:spcBef>
                <a:spcPct val="20000"/>
              </a:spcBef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         Intra oral anchorage</a:t>
            </a:r>
          </a:p>
          <a:p>
            <a:pPr eaLnBrk="0" hangingPunct="0">
              <a:spcBef>
                <a:spcPct val="20000"/>
              </a:spcBef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         Extra oral anchorage</a:t>
            </a:r>
          </a:p>
          <a:p>
            <a:pPr eaLnBrk="0" hangingPunct="0">
              <a:spcBef>
                <a:spcPct val="20000"/>
              </a:spcBef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         Muscular anchorage</a:t>
            </a:r>
          </a:p>
          <a:p>
            <a:pPr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Anchorage planning</a:t>
            </a:r>
          </a:p>
          <a:p>
            <a:pPr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Classifying  anchorage requirements</a:t>
            </a:r>
          </a:p>
          <a:p>
            <a:pPr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Tweed’s classification of anchorage</a:t>
            </a:r>
          </a:p>
          <a:p>
            <a:pPr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  Anchorage  preparation</a:t>
            </a:r>
          </a:p>
          <a:p>
            <a:endParaRPr lang="en-US" b="1" i="1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5124" name="Picture 5" descr="C:\Documents and Settings\Administrator\My Documents\My Pictures\anchor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95475"/>
            <a:ext cx="2667000" cy="1609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610179" y="547687"/>
            <a:ext cx="5981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990000"/>
                </a:solidFill>
                <a:latin typeface="Times New Roman" charset="0"/>
              </a:rPr>
              <a:t>INTERMAXILLARY ANCHORAGE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2171" y="1185988"/>
            <a:ext cx="8229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Times New Roman" charset="0"/>
              </a:rPr>
              <a:t>This type of anchorage is also termed as  Baker’s anchorage.</a:t>
            </a:r>
          </a:p>
          <a:p>
            <a:pPr eaLnBrk="0" hangingPunct="0">
              <a:spcBef>
                <a:spcPct val="50000"/>
              </a:spcBef>
            </a:pPr>
            <a:endParaRPr lang="en-US" dirty="0">
              <a:latin typeface="Times New Roman" charset="0"/>
            </a:endParaRPr>
          </a:p>
          <a:p>
            <a:pPr eaLnBrk="0" hangingPunct="0">
              <a:spcBef>
                <a:spcPct val="50000"/>
              </a:spcBef>
              <a:buFontTx/>
              <a:buBlip>
                <a:blip r:embed="rId2"/>
              </a:buBlip>
            </a:pPr>
            <a:endParaRPr lang="en-US" dirty="0">
              <a:latin typeface="Times New Roman" charset="0"/>
            </a:endParaRPr>
          </a:p>
        </p:txBody>
      </p:sp>
      <p:pic>
        <p:nvPicPr>
          <p:cNvPr id="5" name="Picture 4" descr="bak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803"/>
          <a:stretch/>
        </p:blipFill>
        <p:spPr bwMode="auto">
          <a:xfrm>
            <a:off x="5061858" y="2088316"/>
            <a:ext cx="2533650" cy="1936096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My Documents\4811031f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1143000" y="4211862"/>
            <a:ext cx="3402310" cy="180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My Documents\4811031f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1143000" y="2152396"/>
            <a:ext cx="3402310" cy="180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ak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8" b="1819"/>
          <a:stretch/>
        </p:blipFill>
        <p:spPr bwMode="auto">
          <a:xfrm>
            <a:off x="5089979" y="4162297"/>
            <a:ext cx="2533650" cy="1907067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3"/>
          <p:cNvSpPr>
            <a:spLocks noGrp="1" noChangeArrowheads="1"/>
          </p:cNvSpPr>
          <p:nvPr>
            <p:ph type="title"/>
          </p:nvPr>
        </p:nvSpPr>
        <p:spPr>
          <a:xfrm>
            <a:off x="1371600" y="381000"/>
            <a:ext cx="8610600" cy="1143000"/>
          </a:xfrm>
        </p:spPr>
        <p:txBody>
          <a:bodyPr/>
          <a:lstStyle/>
          <a:p>
            <a:pPr eaLnBrk="1" hangingPunct="1"/>
            <a:r>
              <a:rPr lang="en-US" sz="4000"/>
              <a:t>INTRA MAXILLARY ANCHORAGE</a:t>
            </a:r>
          </a:p>
        </p:txBody>
      </p:sp>
      <p:grpSp>
        <p:nvGrpSpPr>
          <p:cNvPr id="33795" name="Group 56"/>
          <p:cNvGrpSpPr>
            <a:grpSpLocks/>
          </p:cNvGrpSpPr>
          <p:nvPr/>
        </p:nvGrpSpPr>
        <p:grpSpPr bwMode="auto">
          <a:xfrm rot="214872">
            <a:off x="6019800" y="2560638"/>
            <a:ext cx="1219200" cy="2327275"/>
            <a:chOff x="4240" y="730"/>
            <a:chExt cx="1144" cy="1896"/>
          </a:xfrm>
        </p:grpSpPr>
        <p:sp>
          <p:nvSpPr>
            <p:cNvPr id="33848" name="Freeform 57"/>
            <p:cNvSpPr>
              <a:spLocks noChangeAspect="1"/>
            </p:cNvSpPr>
            <p:nvPr/>
          </p:nvSpPr>
          <p:spPr bwMode="auto">
            <a:xfrm rot="623329">
              <a:off x="4593" y="1710"/>
              <a:ext cx="710" cy="916"/>
            </a:xfrm>
            <a:custGeom>
              <a:avLst/>
              <a:gdLst>
                <a:gd name="T0" fmla="*/ 26 w 1320"/>
                <a:gd name="T1" fmla="*/ 78 h 1609"/>
                <a:gd name="T2" fmla="*/ 78 w 1320"/>
                <a:gd name="T3" fmla="*/ 347 h 1609"/>
                <a:gd name="T4" fmla="*/ 338 w 1320"/>
                <a:gd name="T5" fmla="*/ 521 h 1609"/>
                <a:gd name="T6" fmla="*/ 338 w 1320"/>
                <a:gd name="T7" fmla="*/ 288 h 1609"/>
                <a:gd name="T8" fmla="*/ 182 w 1320"/>
                <a:gd name="T9" fmla="*/ 0 h 1609"/>
                <a:gd name="T10" fmla="*/ 26 w 1320"/>
                <a:gd name="T11" fmla="*/ 78 h 16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20" h="1609">
                  <a:moveTo>
                    <a:pt x="90" y="240"/>
                  </a:moveTo>
                  <a:cubicBezTo>
                    <a:pt x="0" y="420"/>
                    <a:pt x="90" y="841"/>
                    <a:pt x="270" y="1069"/>
                  </a:cubicBezTo>
                  <a:cubicBezTo>
                    <a:pt x="730" y="1120"/>
                    <a:pt x="720" y="1339"/>
                    <a:pt x="1170" y="1609"/>
                  </a:cubicBezTo>
                  <a:cubicBezTo>
                    <a:pt x="1320" y="1579"/>
                    <a:pt x="1230" y="1159"/>
                    <a:pt x="1170" y="889"/>
                  </a:cubicBezTo>
                  <a:cubicBezTo>
                    <a:pt x="1110" y="619"/>
                    <a:pt x="810" y="108"/>
                    <a:pt x="630" y="0"/>
                  </a:cubicBezTo>
                  <a:lnTo>
                    <a:pt x="90" y="2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49" name="Freeform 58"/>
            <p:cNvSpPr>
              <a:spLocks noChangeAspect="1"/>
            </p:cNvSpPr>
            <p:nvPr/>
          </p:nvSpPr>
          <p:spPr bwMode="auto">
            <a:xfrm rot="623329">
              <a:off x="4240" y="730"/>
              <a:ext cx="899" cy="1135"/>
            </a:xfrm>
            <a:custGeom>
              <a:avLst/>
              <a:gdLst>
                <a:gd name="T0" fmla="*/ 162 w 1670"/>
                <a:gd name="T1" fmla="*/ 409 h 1991"/>
                <a:gd name="T2" fmla="*/ 278 w 1670"/>
                <a:gd name="T3" fmla="*/ 630 h 1991"/>
                <a:gd name="T4" fmla="*/ 440 w 1670"/>
                <a:gd name="T5" fmla="*/ 546 h 1991"/>
                <a:gd name="T6" fmla="*/ 307 w 1670"/>
                <a:gd name="T7" fmla="*/ 254 h 1991"/>
                <a:gd name="T8" fmla="*/ 23 w 1670"/>
                <a:gd name="T9" fmla="*/ 6 h 1991"/>
                <a:gd name="T10" fmla="*/ 162 w 1670"/>
                <a:gd name="T11" fmla="*/ 409 h 19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0" h="1991">
                  <a:moveTo>
                    <a:pt x="560" y="1260"/>
                  </a:moveTo>
                  <a:cubicBezTo>
                    <a:pt x="760" y="1600"/>
                    <a:pt x="780" y="1680"/>
                    <a:pt x="960" y="1940"/>
                  </a:cubicBezTo>
                  <a:cubicBezTo>
                    <a:pt x="1420" y="1991"/>
                    <a:pt x="1360" y="1960"/>
                    <a:pt x="1520" y="1680"/>
                  </a:cubicBezTo>
                  <a:cubicBezTo>
                    <a:pt x="1670" y="1650"/>
                    <a:pt x="1260" y="1000"/>
                    <a:pt x="1060" y="780"/>
                  </a:cubicBezTo>
                  <a:cubicBezTo>
                    <a:pt x="860" y="560"/>
                    <a:pt x="300" y="0"/>
                    <a:pt x="80" y="20"/>
                  </a:cubicBezTo>
                  <a:cubicBezTo>
                    <a:pt x="0" y="180"/>
                    <a:pt x="360" y="920"/>
                    <a:pt x="560" y="1260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33850" name="Group 59"/>
            <p:cNvGrpSpPr>
              <a:grpSpLocks/>
            </p:cNvGrpSpPr>
            <p:nvPr/>
          </p:nvGrpSpPr>
          <p:grpSpPr bwMode="auto">
            <a:xfrm>
              <a:off x="5171" y="2007"/>
              <a:ext cx="213" cy="442"/>
              <a:chOff x="4703" y="2977"/>
              <a:chExt cx="279" cy="474"/>
            </a:xfrm>
          </p:grpSpPr>
          <p:sp>
            <p:nvSpPr>
              <p:cNvPr id="33851" name="Freeform 60"/>
              <p:cNvSpPr>
                <a:spLocks noChangeAspect="1"/>
              </p:cNvSpPr>
              <p:nvPr/>
            </p:nvSpPr>
            <p:spPr bwMode="auto">
              <a:xfrm rot="-721382">
                <a:off x="4732" y="2977"/>
                <a:ext cx="250" cy="474"/>
              </a:xfrm>
              <a:custGeom>
                <a:avLst/>
                <a:gdLst>
                  <a:gd name="T0" fmla="*/ 29 w 341"/>
                  <a:gd name="T1" fmla="*/ 45 h 647"/>
                  <a:gd name="T2" fmla="*/ 97 w 341"/>
                  <a:gd name="T3" fmla="*/ 64 h 647"/>
                  <a:gd name="T4" fmla="*/ 97 w 341"/>
                  <a:gd name="T5" fmla="*/ 6 h 647"/>
                  <a:gd name="T6" fmla="*/ 153 w 341"/>
                  <a:gd name="T7" fmla="*/ 29 h 647"/>
                  <a:gd name="T8" fmla="*/ 168 w 341"/>
                  <a:gd name="T9" fmla="*/ 141 h 647"/>
                  <a:gd name="T10" fmla="*/ 59 w 341"/>
                  <a:gd name="T11" fmla="*/ 119 h 647"/>
                  <a:gd name="T12" fmla="*/ 45 w 341"/>
                  <a:gd name="T13" fmla="*/ 185 h 647"/>
                  <a:gd name="T14" fmla="*/ 147 w 341"/>
                  <a:gd name="T15" fmla="*/ 206 h 647"/>
                  <a:gd name="T16" fmla="*/ 114 w 341"/>
                  <a:gd name="T17" fmla="*/ 280 h 647"/>
                  <a:gd name="T18" fmla="*/ 26 w 341"/>
                  <a:gd name="T19" fmla="*/ 338 h 647"/>
                  <a:gd name="T20" fmla="*/ 59 w 341"/>
                  <a:gd name="T21" fmla="*/ 267 h 647"/>
                  <a:gd name="T22" fmla="*/ 0 w 341"/>
                  <a:gd name="T23" fmla="*/ 265 h 647"/>
                  <a:gd name="T24" fmla="*/ 18 w 341"/>
                  <a:gd name="T25" fmla="*/ 163 h 647"/>
                  <a:gd name="T26" fmla="*/ 29 w 341"/>
                  <a:gd name="T27" fmla="*/ 45 h 6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1" h="647">
                    <a:moveTo>
                      <a:pt x="54" y="83"/>
                    </a:moveTo>
                    <a:cubicBezTo>
                      <a:pt x="54" y="83"/>
                      <a:pt x="162" y="125"/>
                      <a:pt x="180" y="119"/>
                    </a:cubicBezTo>
                    <a:cubicBezTo>
                      <a:pt x="198" y="113"/>
                      <a:pt x="163" y="22"/>
                      <a:pt x="180" y="11"/>
                    </a:cubicBezTo>
                    <a:cubicBezTo>
                      <a:pt x="197" y="0"/>
                      <a:pt x="269" y="13"/>
                      <a:pt x="285" y="53"/>
                    </a:cubicBezTo>
                    <a:cubicBezTo>
                      <a:pt x="301" y="91"/>
                      <a:pt x="341" y="235"/>
                      <a:pt x="312" y="263"/>
                    </a:cubicBezTo>
                    <a:lnTo>
                      <a:pt x="111" y="221"/>
                    </a:lnTo>
                    <a:lnTo>
                      <a:pt x="84" y="344"/>
                    </a:lnTo>
                    <a:lnTo>
                      <a:pt x="273" y="383"/>
                    </a:lnTo>
                    <a:cubicBezTo>
                      <a:pt x="294" y="412"/>
                      <a:pt x="250" y="480"/>
                      <a:pt x="213" y="521"/>
                    </a:cubicBezTo>
                    <a:cubicBezTo>
                      <a:pt x="179" y="565"/>
                      <a:pt x="72" y="647"/>
                      <a:pt x="48" y="629"/>
                    </a:cubicBezTo>
                    <a:cubicBezTo>
                      <a:pt x="31" y="625"/>
                      <a:pt x="132" y="527"/>
                      <a:pt x="111" y="497"/>
                    </a:cubicBezTo>
                    <a:cubicBezTo>
                      <a:pt x="90" y="467"/>
                      <a:pt x="13" y="526"/>
                      <a:pt x="0" y="494"/>
                    </a:cubicBezTo>
                    <a:lnTo>
                      <a:pt x="33" y="305"/>
                    </a:lnTo>
                    <a:lnTo>
                      <a:pt x="54" y="8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3852" name="Freeform 61"/>
              <p:cNvSpPr>
                <a:spLocks noChangeAspect="1"/>
              </p:cNvSpPr>
              <p:nvPr/>
            </p:nvSpPr>
            <p:spPr bwMode="auto">
              <a:xfrm rot="-721382">
                <a:off x="4703" y="3033"/>
                <a:ext cx="70" cy="354"/>
              </a:xfrm>
              <a:custGeom>
                <a:avLst/>
                <a:gdLst>
                  <a:gd name="T0" fmla="*/ 46 w 96"/>
                  <a:gd name="T1" fmla="*/ 21 h 483"/>
                  <a:gd name="T2" fmla="*/ 32 w 96"/>
                  <a:gd name="T3" fmla="*/ 0 h 483"/>
                  <a:gd name="T4" fmla="*/ 0 w 96"/>
                  <a:gd name="T5" fmla="*/ 259 h 483"/>
                  <a:gd name="T6" fmla="*/ 19 w 96"/>
                  <a:gd name="T7" fmla="*/ 245 h 483"/>
                  <a:gd name="T8" fmla="*/ 46 w 96"/>
                  <a:gd name="T9" fmla="*/ 21 h 4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483">
                    <a:moveTo>
                      <a:pt x="87" y="39"/>
                    </a:moveTo>
                    <a:cubicBezTo>
                      <a:pt x="72" y="33"/>
                      <a:pt x="87" y="9"/>
                      <a:pt x="60" y="0"/>
                    </a:cubicBezTo>
                    <a:cubicBezTo>
                      <a:pt x="63" y="141"/>
                      <a:pt x="18" y="426"/>
                      <a:pt x="0" y="483"/>
                    </a:cubicBezTo>
                    <a:cubicBezTo>
                      <a:pt x="36" y="468"/>
                      <a:pt x="24" y="471"/>
                      <a:pt x="36" y="456"/>
                    </a:cubicBezTo>
                    <a:cubicBezTo>
                      <a:pt x="42" y="429"/>
                      <a:pt x="96" y="150"/>
                      <a:pt x="87" y="3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33796" name="Group 62"/>
          <p:cNvGrpSpPr>
            <a:grpSpLocks/>
          </p:cNvGrpSpPr>
          <p:nvPr/>
        </p:nvGrpSpPr>
        <p:grpSpPr bwMode="auto">
          <a:xfrm>
            <a:off x="2860675" y="2538413"/>
            <a:ext cx="1138238" cy="2457450"/>
            <a:chOff x="1277" y="712"/>
            <a:chExt cx="1066" cy="2002"/>
          </a:xfrm>
        </p:grpSpPr>
        <p:sp>
          <p:nvSpPr>
            <p:cNvPr id="33838" name="Freeform 63"/>
            <p:cNvSpPr>
              <a:spLocks noChangeAspect="1"/>
            </p:cNvSpPr>
            <p:nvPr/>
          </p:nvSpPr>
          <p:spPr bwMode="auto">
            <a:xfrm>
              <a:off x="1277" y="1833"/>
              <a:ext cx="1062" cy="881"/>
            </a:xfrm>
            <a:custGeom>
              <a:avLst/>
              <a:gdLst>
                <a:gd name="T0" fmla="*/ 73 w 1062"/>
                <a:gd name="T1" fmla="*/ 63 h 881"/>
                <a:gd name="T2" fmla="*/ 165 w 1062"/>
                <a:gd name="T3" fmla="*/ 747 h 881"/>
                <a:gd name="T4" fmla="*/ 537 w 1062"/>
                <a:gd name="T5" fmla="*/ 663 h 881"/>
                <a:gd name="T6" fmla="*/ 855 w 1062"/>
                <a:gd name="T7" fmla="*/ 771 h 881"/>
                <a:gd name="T8" fmla="*/ 1043 w 1062"/>
                <a:gd name="T9" fmla="*/ 453 h 881"/>
                <a:gd name="T10" fmla="*/ 925 w 1062"/>
                <a:gd name="T11" fmla="*/ 0 h 881"/>
                <a:gd name="T12" fmla="*/ 73 w 1062"/>
                <a:gd name="T13" fmla="*/ 63 h 8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62" h="881">
                  <a:moveTo>
                    <a:pt x="73" y="63"/>
                  </a:moveTo>
                  <a:cubicBezTo>
                    <a:pt x="0" y="249"/>
                    <a:pt x="53" y="606"/>
                    <a:pt x="165" y="747"/>
                  </a:cubicBezTo>
                  <a:cubicBezTo>
                    <a:pt x="255" y="881"/>
                    <a:pt x="422" y="659"/>
                    <a:pt x="537" y="663"/>
                  </a:cubicBezTo>
                  <a:cubicBezTo>
                    <a:pt x="652" y="667"/>
                    <a:pt x="771" y="806"/>
                    <a:pt x="855" y="771"/>
                  </a:cubicBezTo>
                  <a:cubicBezTo>
                    <a:pt x="936" y="755"/>
                    <a:pt x="1030" y="607"/>
                    <a:pt x="1043" y="453"/>
                  </a:cubicBezTo>
                  <a:cubicBezTo>
                    <a:pt x="1062" y="300"/>
                    <a:pt x="1037" y="118"/>
                    <a:pt x="925" y="0"/>
                  </a:cubicBezTo>
                  <a:cubicBezTo>
                    <a:pt x="885" y="153"/>
                    <a:pt x="291" y="252"/>
                    <a:pt x="73" y="6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33839" name="Group 64"/>
            <p:cNvGrpSpPr>
              <a:grpSpLocks/>
            </p:cNvGrpSpPr>
            <p:nvPr/>
          </p:nvGrpSpPr>
          <p:grpSpPr bwMode="auto">
            <a:xfrm>
              <a:off x="1307" y="712"/>
              <a:ext cx="1036" cy="1673"/>
              <a:chOff x="1295" y="712"/>
              <a:chExt cx="1036" cy="1673"/>
            </a:xfrm>
          </p:grpSpPr>
          <p:grpSp>
            <p:nvGrpSpPr>
              <p:cNvPr id="33840" name="Group 65"/>
              <p:cNvGrpSpPr>
                <a:grpSpLocks/>
              </p:cNvGrpSpPr>
              <p:nvPr/>
            </p:nvGrpSpPr>
            <p:grpSpPr bwMode="auto">
              <a:xfrm rot="-360983">
                <a:off x="1295" y="712"/>
                <a:ext cx="872" cy="1363"/>
                <a:chOff x="1019" y="1487"/>
                <a:chExt cx="990" cy="1460"/>
              </a:xfrm>
            </p:grpSpPr>
            <p:sp>
              <p:nvSpPr>
                <p:cNvPr id="33846" name="Freeform 66"/>
                <p:cNvSpPr>
                  <a:spLocks noChangeAspect="1"/>
                </p:cNvSpPr>
                <p:nvPr/>
              </p:nvSpPr>
              <p:spPr bwMode="auto">
                <a:xfrm>
                  <a:off x="1392" y="1488"/>
                  <a:ext cx="373" cy="1152"/>
                </a:xfrm>
                <a:custGeom>
                  <a:avLst/>
                  <a:gdLst>
                    <a:gd name="T0" fmla="*/ 15 w 484"/>
                    <a:gd name="T1" fmla="*/ 490 h 1238"/>
                    <a:gd name="T2" fmla="*/ 3 w 484"/>
                    <a:gd name="T3" fmla="*/ 906 h 1238"/>
                    <a:gd name="T4" fmla="*/ 247 w 484"/>
                    <a:gd name="T5" fmla="*/ 928 h 1238"/>
                    <a:gd name="T6" fmla="*/ 240 w 484"/>
                    <a:gd name="T7" fmla="*/ 435 h 1238"/>
                    <a:gd name="T8" fmla="*/ 121 w 484"/>
                    <a:gd name="T9" fmla="*/ 0 h 1238"/>
                    <a:gd name="T10" fmla="*/ 15 w 484"/>
                    <a:gd name="T11" fmla="*/ 490 h 123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4" h="1238">
                      <a:moveTo>
                        <a:pt x="26" y="566"/>
                      </a:moveTo>
                      <a:cubicBezTo>
                        <a:pt x="10" y="786"/>
                        <a:pt x="0" y="892"/>
                        <a:pt x="5" y="1047"/>
                      </a:cubicBezTo>
                      <a:cubicBezTo>
                        <a:pt x="140" y="1238"/>
                        <a:pt x="344" y="1180"/>
                        <a:pt x="415" y="1071"/>
                      </a:cubicBezTo>
                      <a:cubicBezTo>
                        <a:pt x="484" y="1047"/>
                        <a:pt x="418" y="638"/>
                        <a:pt x="403" y="503"/>
                      </a:cubicBezTo>
                      <a:cubicBezTo>
                        <a:pt x="388" y="368"/>
                        <a:pt x="329" y="21"/>
                        <a:pt x="204" y="0"/>
                      </a:cubicBezTo>
                      <a:cubicBezTo>
                        <a:pt x="78" y="21"/>
                        <a:pt x="43" y="346"/>
                        <a:pt x="26" y="566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3847" name="Freeform 67"/>
                <p:cNvSpPr>
                  <a:spLocks noChangeAspect="1"/>
                </p:cNvSpPr>
                <p:nvPr/>
              </p:nvSpPr>
              <p:spPr bwMode="auto">
                <a:xfrm>
                  <a:off x="1019" y="1487"/>
                  <a:ext cx="990" cy="1460"/>
                </a:xfrm>
                <a:custGeom>
                  <a:avLst/>
                  <a:gdLst>
                    <a:gd name="T0" fmla="*/ 554 w 990"/>
                    <a:gd name="T1" fmla="*/ 714 h 1460"/>
                    <a:gd name="T2" fmla="*/ 281 w 990"/>
                    <a:gd name="T3" fmla="*/ 49 h 1460"/>
                    <a:gd name="T4" fmla="*/ 126 w 990"/>
                    <a:gd name="T5" fmla="*/ 426 h 1460"/>
                    <a:gd name="T6" fmla="*/ 0 w 990"/>
                    <a:gd name="T7" fmla="*/ 1223 h 1460"/>
                    <a:gd name="T8" fmla="*/ 990 w 990"/>
                    <a:gd name="T9" fmla="*/ 1282 h 1460"/>
                    <a:gd name="T10" fmla="*/ 953 w 990"/>
                    <a:gd name="T11" fmla="*/ 559 h 1460"/>
                    <a:gd name="T12" fmla="*/ 775 w 990"/>
                    <a:gd name="T13" fmla="*/ 27 h 1460"/>
                    <a:gd name="T14" fmla="*/ 554 w 990"/>
                    <a:gd name="T15" fmla="*/ 714 h 146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90" h="1460">
                      <a:moveTo>
                        <a:pt x="554" y="714"/>
                      </a:moveTo>
                      <a:cubicBezTo>
                        <a:pt x="480" y="751"/>
                        <a:pt x="399" y="71"/>
                        <a:pt x="281" y="49"/>
                      </a:cubicBezTo>
                      <a:cubicBezTo>
                        <a:pt x="163" y="93"/>
                        <a:pt x="119" y="190"/>
                        <a:pt x="126" y="426"/>
                      </a:cubicBezTo>
                      <a:cubicBezTo>
                        <a:pt x="133" y="662"/>
                        <a:pt x="103" y="950"/>
                        <a:pt x="0" y="1223"/>
                      </a:cubicBezTo>
                      <a:cubicBezTo>
                        <a:pt x="169" y="1460"/>
                        <a:pt x="901" y="1417"/>
                        <a:pt x="990" y="1282"/>
                      </a:cubicBezTo>
                      <a:cubicBezTo>
                        <a:pt x="923" y="957"/>
                        <a:pt x="939" y="781"/>
                        <a:pt x="953" y="559"/>
                      </a:cubicBezTo>
                      <a:cubicBezTo>
                        <a:pt x="967" y="337"/>
                        <a:pt x="840" y="0"/>
                        <a:pt x="775" y="27"/>
                      </a:cubicBezTo>
                      <a:cubicBezTo>
                        <a:pt x="655" y="129"/>
                        <a:pt x="628" y="677"/>
                        <a:pt x="554" y="71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33841" name="Group 68"/>
              <p:cNvGrpSpPr>
                <a:grpSpLocks noChangeAspect="1"/>
              </p:cNvGrpSpPr>
              <p:nvPr/>
            </p:nvGrpSpPr>
            <p:grpSpPr bwMode="auto">
              <a:xfrm>
                <a:off x="1312" y="2060"/>
                <a:ext cx="1019" cy="325"/>
                <a:chOff x="3023" y="3499"/>
                <a:chExt cx="1265" cy="526"/>
              </a:xfrm>
            </p:grpSpPr>
            <p:sp>
              <p:nvSpPr>
                <p:cNvPr id="33842" name="AutoShape 69"/>
                <p:cNvSpPr>
                  <a:spLocks noChangeAspect="1" noChangeArrowheads="1"/>
                </p:cNvSpPr>
                <p:nvPr/>
              </p:nvSpPr>
              <p:spPr bwMode="auto">
                <a:xfrm>
                  <a:off x="3023" y="3499"/>
                  <a:ext cx="1265" cy="526"/>
                </a:xfrm>
                <a:prstGeom prst="roundRect">
                  <a:avLst>
                    <a:gd name="adj" fmla="val 32319"/>
                  </a:avLst>
                </a:prstGeom>
                <a:gradFill rotWithShape="1">
                  <a:gsLst>
                    <a:gs pos="0">
                      <a:srgbClr val="4D4D4D"/>
                    </a:gs>
                    <a:gs pos="50000">
                      <a:srgbClr val="C3C3C3"/>
                    </a:gs>
                    <a:gs pos="100000">
                      <a:srgbClr val="4D4D4D"/>
                    </a:gs>
                  </a:gsLst>
                  <a:lin ang="0" scaled="1"/>
                </a:gradFill>
                <a:ln w="9525" algn="ctr">
                  <a:solidFill>
                    <a:srgbClr val="6600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843" name="Rectangle 70"/>
                <p:cNvSpPr>
                  <a:spLocks noChangeAspect="1" noChangeArrowheads="1"/>
                </p:cNvSpPr>
                <p:nvPr/>
              </p:nvSpPr>
              <p:spPr bwMode="auto">
                <a:xfrm rot="-9644">
                  <a:off x="3417" y="3648"/>
                  <a:ext cx="527" cy="219"/>
                </a:xfrm>
                <a:prstGeom prst="rect">
                  <a:avLst/>
                </a:prstGeom>
                <a:solidFill>
                  <a:srgbClr val="969696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44" name="Rectangle 71"/>
                <p:cNvSpPr>
                  <a:spLocks noChangeAspect="1" noChangeArrowheads="1"/>
                </p:cNvSpPr>
                <p:nvPr/>
              </p:nvSpPr>
              <p:spPr bwMode="auto">
                <a:xfrm rot="360000">
                  <a:off x="3417" y="3724"/>
                  <a:ext cx="528" cy="88"/>
                </a:xfrm>
                <a:prstGeom prst="rect">
                  <a:avLst/>
                </a:prstGeom>
                <a:solidFill>
                  <a:srgbClr val="FFFFFF">
                    <a:alpha val="30196"/>
                  </a:srgbClr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45" name="Freeform 72"/>
                <p:cNvSpPr>
                  <a:spLocks noChangeAspect="1"/>
                </p:cNvSpPr>
                <p:nvPr/>
              </p:nvSpPr>
              <p:spPr bwMode="auto">
                <a:xfrm>
                  <a:off x="3520" y="3509"/>
                  <a:ext cx="215" cy="162"/>
                </a:xfrm>
                <a:custGeom>
                  <a:avLst/>
                  <a:gdLst>
                    <a:gd name="T0" fmla="*/ 215 w 215"/>
                    <a:gd name="T1" fmla="*/ 162 h 162"/>
                    <a:gd name="T2" fmla="*/ 215 w 215"/>
                    <a:gd name="T3" fmla="*/ 22 h 162"/>
                    <a:gd name="T4" fmla="*/ 0 w 215"/>
                    <a:gd name="T5" fmla="*/ 0 h 16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" h="162">
                      <a:moveTo>
                        <a:pt x="215" y="162"/>
                      </a:moveTo>
                      <a:lnTo>
                        <a:pt x="215" y="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00"/>
                  </a:solidFill>
                  <a:round/>
                  <a:headEnd type="none" w="med" len="med"/>
                  <a:tailEnd type="oval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33797" name="Group 73"/>
          <p:cNvGrpSpPr>
            <a:grpSpLocks/>
          </p:cNvGrpSpPr>
          <p:nvPr/>
        </p:nvGrpSpPr>
        <p:grpSpPr bwMode="auto">
          <a:xfrm>
            <a:off x="5978525" y="2703513"/>
            <a:ext cx="785813" cy="2201862"/>
            <a:chOff x="4170" y="813"/>
            <a:chExt cx="737" cy="1792"/>
          </a:xfrm>
        </p:grpSpPr>
        <p:sp>
          <p:nvSpPr>
            <p:cNvPr id="33827" name="Freeform 74"/>
            <p:cNvSpPr>
              <a:spLocks/>
            </p:cNvSpPr>
            <p:nvPr/>
          </p:nvSpPr>
          <p:spPr bwMode="auto">
            <a:xfrm>
              <a:off x="4319" y="1754"/>
              <a:ext cx="588" cy="851"/>
            </a:xfrm>
            <a:custGeom>
              <a:avLst/>
              <a:gdLst>
                <a:gd name="T0" fmla="*/ 287 w 754"/>
                <a:gd name="T1" fmla="*/ 0 h 1141"/>
                <a:gd name="T2" fmla="*/ 409 w 754"/>
                <a:gd name="T3" fmla="*/ 307 h 1141"/>
                <a:gd name="T4" fmla="*/ 404 w 754"/>
                <a:gd name="T5" fmla="*/ 581 h 1141"/>
                <a:gd name="T6" fmla="*/ 82 w 754"/>
                <a:gd name="T7" fmla="*/ 592 h 1141"/>
                <a:gd name="T8" fmla="*/ 7 w 754"/>
                <a:gd name="T9" fmla="*/ 323 h 1141"/>
                <a:gd name="T10" fmla="*/ 37 w 754"/>
                <a:gd name="T11" fmla="*/ 111 h 1141"/>
                <a:gd name="T12" fmla="*/ 172 w 754"/>
                <a:gd name="T13" fmla="*/ 106 h 1141"/>
                <a:gd name="T14" fmla="*/ 287 w 754"/>
                <a:gd name="T15" fmla="*/ 0 h 1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54" h="1141">
                  <a:moveTo>
                    <a:pt x="472" y="0"/>
                  </a:moveTo>
                  <a:cubicBezTo>
                    <a:pt x="527" y="107"/>
                    <a:pt x="641" y="379"/>
                    <a:pt x="673" y="553"/>
                  </a:cubicBezTo>
                  <a:cubicBezTo>
                    <a:pt x="705" y="727"/>
                    <a:pt x="754" y="960"/>
                    <a:pt x="664" y="1045"/>
                  </a:cubicBezTo>
                  <a:cubicBezTo>
                    <a:pt x="574" y="1130"/>
                    <a:pt x="244" y="1141"/>
                    <a:pt x="135" y="1064"/>
                  </a:cubicBezTo>
                  <a:cubicBezTo>
                    <a:pt x="26" y="987"/>
                    <a:pt x="24" y="725"/>
                    <a:pt x="12" y="581"/>
                  </a:cubicBezTo>
                  <a:cubicBezTo>
                    <a:pt x="0" y="437"/>
                    <a:pt x="15" y="265"/>
                    <a:pt x="60" y="200"/>
                  </a:cubicBezTo>
                  <a:cubicBezTo>
                    <a:pt x="105" y="135"/>
                    <a:pt x="214" y="223"/>
                    <a:pt x="283" y="190"/>
                  </a:cubicBezTo>
                  <a:cubicBezTo>
                    <a:pt x="352" y="157"/>
                    <a:pt x="433" y="40"/>
                    <a:pt x="472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3828" name="Freeform 75"/>
            <p:cNvSpPr>
              <a:spLocks noChangeAspect="1"/>
            </p:cNvSpPr>
            <p:nvPr/>
          </p:nvSpPr>
          <p:spPr bwMode="auto">
            <a:xfrm>
              <a:off x="4170" y="813"/>
              <a:ext cx="583" cy="1177"/>
            </a:xfrm>
            <a:custGeom>
              <a:avLst/>
              <a:gdLst>
                <a:gd name="T0" fmla="*/ 88 w 661"/>
                <a:gd name="T1" fmla="*/ 634 h 1261"/>
                <a:gd name="T2" fmla="*/ 161 w 661"/>
                <a:gd name="T3" fmla="*/ 1028 h 1261"/>
                <a:gd name="T4" fmla="*/ 441 w 661"/>
                <a:gd name="T5" fmla="*/ 913 h 1261"/>
                <a:gd name="T6" fmla="*/ 280 w 661"/>
                <a:gd name="T7" fmla="*/ 378 h 1261"/>
                <a:gd name="T8" fmla="*/ 51 w 661"/>
                <a:gd name="T9" fmla="*/ 0 h 1261"/>
                <a:gd name="T10" fmla="*/ 88 w 661"/>
                <a:gd name="T11" fmla="*/ 634 h 12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1" h="1261">
                  <a:moveTo>
                    <a:pt x="113" y="727"/>
                  </a:moveTo>
                  <a:cubicBezTo>
                    <a:pt x="141" y="850"/>
                    <a:pt x="170" y="1076"/>
                    <a:pt x="208" y="1180"/>
                  </a:cubicBezTo>
                  <a:cubicBezTo>
                    <a:pt x="478" y="1261"/>
                    <a:pt x="441" y="1199"/>
                    <a:pt x="567" y="1048"/>
                  </a:cubicBezTo>
                  <a:cubicBezTo>
                    <a:pt x="661" y="1047"/>
                    <a:pt x="453" y="632"/>
                    <a:pt x="359" y="434"/>
                  </a:cubicBezTo>
                  <a:cubicBezTo>
                    <a:pt x="265" y="236"/>
                    <a:pt x="199" y="13"/>
                    <a:pt x="66" y="0"/>
                  </a:cubicBezTo>
                  <a:cubicBezTo>
                    <a:pt x="0" y="88"/>
                    <a:pt x="85" y="604"/>
                    <a:pt x="113" y="727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33829" name="Group 76"/>
            <p:cNvGrpSpPr>
              <a:grpSpLocks noChangeAspect="1"/>
            </p:cNvGrpSpPr>
            <p:nvPr/>
          </p:nvGrpSpPr>
          <p:grpSpPr bwMode="auto">
            <a:xfrm>
              <a:off x="4464" y="2102"/>
              <a:ext cx="327" cy="235"/>
              <a:chOff x="3597" y="2590"/>
              <a:chExt cx="576" cy="390"/>
            </a:xfrm>
          </p:grpSpPr>
          <p:grpSp>
            <p:nvGrpSpPr>
              <p:cNvPr id="33830" name="Group 77"/>
              <p:cNvGrpSpPr>
                <a:grpSpLocks noChangeAspect="1"/>
              </p:cNvGrpSpPr>
              <p:nvPr/>
            </p:nvGrpSpPr>
            <p:grpSpPr bwMode="auto">
              <a:xfrm>
                <a:off x="3597" y="2590"/>
                <a:ext cx="576" cy="346"/>
                <a:chOff x="3597" y="2590"/>
                <a:chExt cx="576" cy="346"/>
              </a:xfrm>
            </p:grpSpPr>
            <p:sp>
              <p:nvSpPr>
                <p:cNvPr id="33836" name="AutoShape 7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597" y="2638"/>
                  <a:ext cx="576" cy="298"/>
                </a:xfrm>
                <a:prstGeom prst="parallelogram">
                  <a:avLst>
                    <a:gd name="adj" fmla="val 10926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837" name="AutoShape 7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645" y="2590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831" name="Group 80"/>
              <p:cNvGrpSpPr>
                <a:grpSpLocks noChangeAspect="1"/>
              </p:cNvGrpSpPr>
              <p:nvPr/>
            </p:nvGrpSpPr>
            <p:grpSpPr bwMode="auto">
              <a:xfrm>
                <a:off x="3677" y="2590"/>
                <a:ext cx="446" cy="390"/>
                <a:chOff x="2925" y="2017"/>
                <a:chExt cx="446" cy="390"/>
              </a:xfrm>
            </p:grpSpPr>
            <p:sp>
              <p:nvSpPr>
                <p:cNvPr id="33832" name="AutoShape 81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925" y="2261"/>
                  <a:ext cx="157" cy="146"/>
                </a:xfrm>
                <a:prstGeom prst="parallelogram">
                  <a:avLst>
                    <a:gd name="adj" fmla="val 6079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833" name="AutoShape 82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5" y="2256"/>
                  <a:ext cx="156" cy="145"/>
                </a:xfrm>
                <a:prstGeom prst="parallelogram">
                  <a:avLst>
                    <a:gd name="adj" fmla="val 6082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834" name="AutoShape 8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86" y="2017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835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2055"/>
                  <a:ext cx="68" cy="6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33798" name="Group 85"/>
          <p:cNvGrpSpPr>
            <a:grpSpLocks/>
          </p:cNvGrpSpPr>
          <p:nvPr/>
        </p:nvGrpSpPr>
        <p:grpSpPr bwMode="auto">
          <a:xfrm>
            <a:off x="5473700" y="2189163"/>
            <a:ext cx="763588" cy="2840037"/>
            <a:chOff x="3748" y="446"/>
            <a:chExt cx="715" cy="2311"/>
          </a:xfrm>
        </p:grpSpPr>
        <p:sp>
          <p:nvSpPr>
            <p:cNvPr id="33816" name="Freeform 86"/>
            <p:cNvSpPr>
              <a:spLocks noChangeAspect="1"/>
            </p:cNvSpPr>
            <p:nvPr/>
          </p:nvSpPr>
          <p:spPr bwMode="auto">
            <a:xfrm rot="430366">
              <a:off x="3748" y="1776"/>
              <a:ext cx="715" cy="981"/>
            </a:xfrm>
            <a:custGeom>
              <a:avLst/>
              <a:gdLst>
                <a:gd name="T0" fmla="*/ 101 w 665"/>
                <a:gd name="T1" fmla="*/ 88 h 863"/>
                <a:gd name="T2" fmla="*/ 48 w 665"/>
                <a:gd name="T3" fmla="*/ 805 h 863"/>
                <a:gd name="T4" fmla="*/ 396 w 665"/>
                <a:gd name="T5" fmla="*/ 1115 h 863"/>
                <a:gd name="T6" fmla="*/ 752 w 665"/>
                <a:gd name="T7" fmla="*/ 659 h 863"/>
                <a:gd name="T8" fmla="*/ 526 w 665"/>
                <a:gd name="T9" fmla="*/ 0 h 863"/>
                <a:gd name="T10" fmla="*/ 101 w 665"/>
                <a:gd name="T11" fmla="*/ 88 h 8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5" h="863">
                  <a:moveTo>
                    <a:pt x="87" y="68"/>
                  </a:moveTo>
                  <a:cubicBezTo>
                    <a:pt x="20" y="233"/>
                    <a:pt x="0" y="491"/>
                    <a:pt x="42" y="623"/>
                  </a:cubicBezTo>
                  <a:cubicBezTo>
                    <a:pt x="147" y="698"/>
                    <a:pt x="230" y="803"/>
                    <a:pt x="342" y="863"/>
                  </a:cubicBezTo>
                  <a:cubicBezTo>
                    <a:pt x="417" y="848"/>
                    <a:pt x="635" y="645"/>
                    <a:pt x="650" y="510"/>
                  </a:cubicBezTo>
                  <a:cubicBezTo>
                    <a:pt x="665" y="375"/>
                    <a:pt x="557" y="103"/>
                    <a:pt x="455" y="0"/>
                  </a:cubicBezTo>
                  <a:cubicBezTo>
                    <a:pt x="417" y="135"/>
                    <a:pt x="290" y="233"/>
                    <a:pt x="87" y="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17" name="Freeform 87"/>
            <p:cNvSpPr>
              <a:spLocks noChangeAspect="1"/>
            </p:cNvSpPr>
            <p:nvPr/>
          </p:nvSpPr>
          <p:spPr bwMode="auto">
            <a:xfrm rot="430366">
              <a:off x="3887" y="446"/>
              <a:ext cx="541" cy="1618"/>
            </a:xfrm>
            <a:custGeom>
              <a:avLst/>
              <a:gdLst>
                <a:gd name="T0" fmla="*/ 10 w 503"/>
                <a:gd name="T1" fmla="*/ 998 h 1424"/>
                <a:gd name="T2" fmla="*/ 61 w 503"/>
                <a:gd name="T3" fmla="*/ 1608 h 1424"/>
                <a:gd name="T4" fmla="*/ 504 w 503"/>
                <a:gd name="T5" fmla="*/ 1590 h 1424"/>
                <a:gd name="T6" fmla="*/ 426 w 503"/>
                <a:gd name="T7" fmla="*/ 910 h 1424"/>
                <a:gd name="T8" fmla="*/ 140 w 503"/>
                <a:gd name="T9" fmla="*/ 0 h 1424"/>
                <a:gd name="T10" fmla="*/ 10 w 503"/>
                <a:gd name="T11" fmla="*/ 998 h 14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" h="1424">
                  <a:moveTo>
                    <a:pt x="8" y="773"/>
                  </a:moveTo>
                  <a:cubicBezTo>
                    <a:pt x="16" y="998"/>
                    <a:pt x="31" y="1088"/>
                    <a:pt x="53" y="1245"/>
                  </a:cubicBezTo>
                  <a:cubicBezTo>
                    <a:pt x="213" y="1424"/>
                    <a:pt x="376" y="1350"/>
                    <a:pt x="436" y="1231"/>
                  </a:cubicBezTo>
                  <a:cubicBezTo>
                    <a:pt x="503" y="1199"/>
                    <a:pt x="398" y="841"/>
                    <a:pt x="368" y="705"/>
                  </a:cubicBezTo>
                  <a:cubicBezTo>
                    <a:pt x="338" y="569"/>
                    <a:pt x="212" y="67"/>
                    <a:pt x="121" y="0"/>
                  </a:cubicBezTo>
                  <a:cubicBezTo>
                    <a:pt x="39" y="38"/>
                    <a:pt x="0" y="548"/>
                    <a:pt x="8" y="773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33818" name="Group 88"/>
            <p:cNvGrpSpPr>
              <a:grpSpLocks noChangeAspect="1"/>
            </p:cNvGrpSpPr>
            <p:nvPr/>
          </p:nvGrpSpPr>
          <p:grpSpPr bwMode="auto">
            <a:xfrm>
              <a:off x="3952" y="2101"/>
              <a:ext cx="327" cy="235"/>
              <a:chOff x="3597" y="2590"/>
              <a:chExt cx="576" cy="390"/>
            </a:xfrm>
          </p:grpSpPr>
          <p:grpSp>
            <p:nvGrpSpPr>
              <p:cNvPr id="33819" name="Group 89"/>
              <p:cNvGrpSpPr>
                <a:grpSpLocks noChangeAspect="1"/>
              </p:cNvGrpSpPr>
              <p:nvPr/>
            </p:nvGrpSpPr>
            <p:grpSpPr bwMode="auto">
              <a:xfrm>
                <a:off x="3597" y="2590"/>
                <a:ext cx="576" cy="346"/>
                <a:chOff x="3597" y="2590"/>
                <a:chExt cx="576" cy="346"/>
              </a:xfrm>
            </p:grpSpPr>
            <p:sp>
              <p:nvSpPr>
                <p:cNvPr id="33825" name="AutoShape 9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597" y="2638"/>
                  <a:ext cx="576" cy="298"/>
                </a:xfrm>
                <a:prstGeom prst="parallelogram">
                  <a:avLst>
                    <a:gd name="adj" fmla="val 10926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826" name="AutoShape 91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645" y="2590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820" name="Group 92"/>
              <p:cNvGrpSpPr>
                <a:grpSpLocks noChangeAspect="1"/>
              </p:cNvGrpSpPr>
              <p:nvPr/>
            </p:nvGrpSpPr>
            <p:grpSpPr bwMode="auto">
              <a:xfrm>
                <a:off x="3677" y="2590"/>
                <a:ext cx="446" cy="390"/>
                <a:chOff x="2925" y="2017"/>
                <a:chExt cx="446" cy="390"/>
              </a:xfrm>
            </p:grpSpPr>
            <p:sp>
              <p:nvSpPr>
                <p:cNvPr id="33821" name="AutoShape 9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925" y="2261"/>
                  <a:ext cx="157" cy="146"/>
                </a:xfrm>
                <a:prstGeom prst="parallelogram">
                  <a:avLst>
                    <a:gd name="adj" fmla="val 6079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822" name="AutoShape 9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5" y="2256"/>
                  <a:ext cx="156" cy="145"/>
                </a:xfrm>
                <a:prstGeom prst="parallelogram">
                  <a:avLst>
                    <a:gd name="adj" fmla="val 6082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823" name="AutoShape 9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86" y="2017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824" name="Oval 96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2055"/>
                  <a:ext cx="68" cy="6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33799" name="Group 97"/>
          <p:cNvGrpSpPr>
            <a:grpSpLocks/>
          </p:cNvGrpSpPr>
          <p:nvPr/>
        </p:nvGrpSpPr>
        <p:grpSpPr bwMode="auto">
          <a:xfrm>
            <a:off x="3971925" y="2452688"/>
            <a:ext cx="795338" cy="2503487"/>
            <a:chOff x="1990" y="585"/>
            <a:chExt cx="543" cy="1583"/>
          </a:xfrm>
        </p:grpSpPr>
        <p:grpSp>
          <p:nvGrpSpPr>
            <p:cNvPr id="33804" name="Group 98"/>
            <p:cNvGrpSpPr>
              <a:grpSpLocks/>
            </p:cNvGrpSpPr>
            <p:nvPr/>
          </p:nvGrpSpPr>
          <p:grpSpPr bwMode="auto">
            <a:xfrm>
              <a:off x="1990" y="585"/>
              <a:ext cx="543" cy="1583"/>
              <a:chOff x="1743" y="2042"/>
              <a:chExt cx="675" cy="1760"/>
            </a:xfrm>
          </p:grpSpPr>
          <p:sp>
            <p:nvSpPr>
              <p:cNvPr id="33814" name="Freeform 99"/>
              <p:cNvSpPr>
                <a:spLocks noChangeAspect="1"/>
              </p:cNvSpPr>
              <p:nvPr/>
            </p:nvSpPr>
            <p:spPr bwMode="auto">
              <a:xfrm>
                <a:off x="1743" y="3069"/>
                <a:ext cx="675" cy="733"/>
              </a:xfrm>
              <a:custGeom>
                <a:avLst/>
                <a:gdLst>
                  <a:gd name="T0" fmla="*/ 111 w 675"/>
                  <a:gd name="T1" fmla="*/ 10 h 733"/>
                  <a:gd name="T2" fmla="*/ 27 w 675"/>
                  <a:gd name="T3" fmla="*/ 502 h 733"/>
                  <a:gd name="T4" fmla="*/ 331 w 675"/>
                  <a:gd name="T5" fmla="*/ 733 h 733"/>
                  <a:gd name="T6" fmla="*/ 645 w 675"/>
                  <a:gd name="T7" fmla="*/ 481 h 733"/>
                  <a:gd name="T8" fmla="*/ 530 w 675"/>
                  <a:gd name="T9" fmla="*/ 0 h 733"/>
                  <a:gd name="T10" fmla="*/ 111 w 675"/>
                  <a:gd name="T11" fmla="*/ 10 h 7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5" h="733">
                    <a:moveTo>
                      <a:pt x="111" y="10"/>
                    </a:moveTo>
                    <a:cubicBezTo>
                      <a:pt x="28" y="163"/>
                      <a:pt x="0" y="369"/>
                      <a:pt x="27" y="502"/>
                    </a:cubicBezTo>
                    <a:cubicBezTo>
                      <a:pt x="120" y="586"/>
                      <a:pt x="236" y="701"/>
                      <a:pt x="331" y="733"/>
                    </a:cubicBezTo>
                    <a:cubicBezTo>
                      <a:pt x="405" y="726"/>
                      <a:pt x="617" y="611"/>
                      <a:pt x="645" y="481"/>
                    </a:cubicBezTo>
                    <a:cubicBezTo>
                      <a:pt x="675" y="351"/>
                      <a:pt x="619" y="112"/>
                      <a:pt x="530" y="0"/>
                    </a:cubicBezTo>
                    <a:cubicBezTo>
                      <a:pt x="479" y="127"/>
                      <a:pt x="290" y="192"/>
                      <a:pt x="111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3815" name="Freeform 100"/>
              <p:cNvSpPr>
                <a:spLocks noChangeAspect="1"/>
              </p:cNvSpPr>
              <p:nvPr/>
            </p:nvSpPr>
            <p:spPr bwMode="auto">
              <a:xfrm>
                <a:off x="1828" y="2042"/>
                <a:ext cx="484" cy="1238"/>
              </a:xfrm>
              <a:custGeom>
                <a:avLst/>
                <a:gdLst>
                  <a:gd name="T0" fmla="*/ 26 w 484"/>
                  <a:gd name="T1" fmla="*/ 566 h 1238"/>
                  <a:gd name="T2" fmla="*/ 5 w 484"/>
                  <a:gd name="T3" fmla="*/ 1047 h 1238"/>
                  <a:gd name="T4" fmla="*/ 415 w 484"/>
                  <a:gd name="T5" fmla="*/ 1071 h 1238"/>
                  <a:gd name="T6" fmla="*/ 403 w 484"/>
                  <a:gd name="T7" fmla="*/ 503 h 1238"/>
                  <a:gd name="T8" fmla="*/ 204 w 484"/>
                  <a:gd name="T9" fmla="*/ 0 h 1238"/>
                  <a:gd name="T10" fmla="*/ 26 w 484"/>
                  <a:gd name="T11" fmla="*/ 566 h 12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4" h="1238">
                    <a:moveTo>
                      <a:pt x="26" y="566"/>
                    </a:moveTo>
                    <a:cubicBezTo>
                      <a:pt x="10" y="786"/>
                      <a:pt x="0" y="892"/>
                      <a:pt x="5" y="1047"/>
                    </a:cubicBezTo>
                    <a:cubicBezTo>
                      <a:pt x="140" y="1238"/>
                      <a:pt x="344" y="1180"/>
                      <a:pt x="415" y="1071"/>
                    </a:cubicBezTo>
                    <a:cubicBezTo>
                      <a:pt x="484" y="1047"/>
                      <a:pt x="418" y="638"/>
                      <a:pt x="403" y="503"/>
                    </a:cubicBezTo>
                    <a:cubicBezTo>
                      <a:pt x="388" y="368"/>
                      <a:pt x="329" y="21"/>
                      <a:pt x="204" y="0"/>
                    </a:cubicBezTo>
                    <a:cubicBezTo>
                      <a:pt x="78" y="21"/>
                      <a:pt x="43" y="346"/>
                      <a:pt x="26" y="566"/>
                    </a:cubicBez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3805" name="Group 101"/>
            <p:cNvGrpSpPr>
              <a:grpSpLocks noChangeAspect="1"/>
            </p:cNvGrpSpPr>
            <p:nvPr/>
          </p:nvGrpSpPr>
          <p:grpSpPr bwMode="auto">
            <a:xfrm>
              <a:off x="2160" y="1728"/>
              <a:ext cx="262" cy="199"/>
              <a:chOff x="3597" y="2590"/>
              <a:chExt cx="576" cy="390"/>
            </a:xfrm>
          </p:grpSpPr>
          <p:grpSp>
            <p:nvGrpSpPr>
              <p:cNvPr id="33806" name="Group 102"/>
              <p:cNvGrpSpPr>
                <a:grpSpLocks noChangeAspect="1"/>
              </p:cNvGrpSpPr>
              <p:nvPr/>
            </p:nvGrpSpPr>
            <p:grpSpPr bwMode="auto">
              <a:xfrm>
                <a:off x="3597" y="2590"/>
                <a:ext cx="576" cy="346"/>
                <a:chOff x="3597" y="2590"/>
                <a:chExt cx="576" cy="346"/>
              </a:xfrm>
            </p:grpSpPr>
            <p:sp>
              <p:nvSpPr>
                <p:cNvPr id="33812" name="AutoShape 10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597" y="2638"/>
                  <a:ext cx="576" cy="298"/>
                </a:xfrm>
                <a:prstGeom prst="parallelogram">
                  <a:avLst>
                    <a:gd name="adj" fmla="val 10926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813" name="AutoShape 10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645" y="2590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807" name="Group 105"/>
              <p:cNvGrpSpPr>
                <a:grpSpLocks noChangeAspect="1"/>
              </p:cNvGrpSpPr>
              <p:nvPr/>
            </p:nvGrpSpPr>
            <p:grpSpPr bwMode="auto">
              <a:xfrm>
                <a:off x="3677" y="2590"/>
                <a:ext cx="446" cy="390"/>
                <a:chOff x="2925" y="2017"/>
                <a:chExt cx="446" cy="390"/>
              </a:xfrm>
            </p:grpSpPr>
            <p:sp>
              <p:nvSpPr>
                <p:cNvPr id="33808" name="AutoShape 106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925" y="2261"/>
                  <a:ext cx="157" cy="146"/>
                </a:xfrm>
                <a:prstGeom prst="parallelogram">
                  <a:avLst>
                    <a:gd name="adj" fmla="val 6079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809" name="AutoShape 107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5" y="2256"/>
                  <a:ext cx="156" cy="145"/>
                </a:xfrm>
                <a:prstGeom prst="parallelogram">
                  <a:avLst>
                    <a:gd name="adj" fmla="val 6082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3810" name="AutoShape 10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86" y="2017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3811" name="Oval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2055"/>
                  <a:ext cx="68" cy="6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33800" name="Freeform 110"/>
          <p:cNvSpPr>
            <a:spLocks/>
          </p:cNvSpPr>
          <p:nvPr/>
        </p:nvSpPr>
        <p:spPr bwMode="auto">
          <a:xfrm>
            <a:off x="2362200" y="2051050"/>
            <a:ext cx="4875213" cy="2224088"/>
          </a:xfrm>
          <a:custGeom>
            <a:avLst/>
            <a:gdLst>
              <a:gd name="T0" fmla="*/ 51899376 w 4280"/>
              <a:gd name="T1" fmla="*/ 2147483647 h 1811"/>
              <a:gd name="T2" fmla="*/ 250412810 w 4280"/>
              <a:gd name="T3" fmla="*/ 2147483647 h 1811"/>
              <a:gd name="T4" fmla="*/ 1534915250 w 4280"/>
              <a:gd name="T5" fmla="*/ 2147483647 h 1811"/>
              <a:gd name="T6" fmla="*/ 1721752093 w 4280"/>
              <a:gd name="T7" fmla="*/ 2147483647 h 1811"/>
              <a:gd name="T8" fmla="*/ 2147483647 w 4280"/>
              <a:gd name="T9" fmla="*/ 2147483647 h 1811"/>
              <a:gd name="T10" fmla="*/ 2147483647 w 4280"/>
              <a:gd name="T11" fmla="*/ 2147483647 h 1811"/>
              <a:gd name="T12" fmla="*/ 2147483647 w 4280"/>
              <a:gd name="T13" fmla="*/ 2147483647 h 1811"/>
              <a:gd name="T14" fmla="*/ 2147483647 w 4280"/>
              <a:gd name="T15" fmla="*/ 2147483647 h 1811"/>
              <a:gd name="T16" fmla="*/ 2147483647 w 4280"/>
              <a:gd name="T17" fmla="*/ 2147483647 h 1811"/>
              <a:gd name="T18" fmla="*/ 2147483647 w 4280"/>
              <a:gd name="T19" fmla="*/ 2147483647 h 1811"/>
              <a:gd name="T20" fmla="*/ 2147483647 w 4280"/>
              <a:gd name="T21" fmla="*/ 2034599632 h 1811"/>
              <a:gd name="T22" fmla="*/ 2147483647 w 4280"/>
              <a:gd name="T23" fmla="*/ 3016212 h 1811"/>
              <a:gd name="T24" fmla="*/ 62278568 w 4280"/>
              <a:gd name="T25" fmla="*/ 7540530 h 1811"/>
              <a:gd name="T26" fmla="*/ 51899376 w 4280"/>
              <a:gd name="T27" fmla="*/ 2147483647 h 18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80" h="1811">
                <a:moveTo>
                  <a:pt x="40" y="1504"/>
                </a:moveTo>
                <a:cubicBezTo>
                  <a:pt x="74" y="1524"/>
                  <a:pt x="0" y="1568"/>
                  <a:pt x="193" y="1573"/>
                </a:cubicBezTo>
                <a:cubicBezTo>
                  <a:pt x="408" y="1732"/>
                  <a:pt x="963" y="1764"/>
                  <a:pt x="1183" y="1547"/>
                </a:cubicBezTo>
                <a:cubicBezTo>
                  <a:pt x="1239" y="1547"/>
                  <a:pt x="1275" y="1532"/>
                  <a:pt x="1327" y="1548"/>
                </a:cubicBezTo>
                <a:cubicBezTo>
                  <a:pt x="1537" y="1811"/>
                  <a:pt x="1663" y="1732"/>
                  <a:pt x="1862" y="1521"/>
                </a:cubicBezTo>
                <a:cubicBezTo>
                  <a:pt x="2003" y="1598"/>
                  <a:pt x="2157" y="1707"/>
                  <a:pt x="2285" y="1713"/>
                </a:cubicBezTo>
                <a:cubicBezTo>
                  <a:pt x="2413" y="1719"/>
                  <a:pt x="2513" y="1573"/>
                  <a:pt x="2630" y="1560"/>
                </a:cubicBezTo>
                <a:cubicBezTo>
                  <a:pt x="2739" y="1540"/>
                  <a:pt x="2902" y="1641"/>
                  <a:pt x="2986" y="1636"/>
                </a:cubicBezTo>
                <a:cubicBezTo>
                  <a:pt x="3084" y="1628"/>
                  <a:pt x="3168" y="1588"/>
                  <a:pt x="3216" y="1512"/>
                </a:cubicBezTo>
                <a:cubicBezTo>
                  <a:pt x="3349" y="1678"/>
                  <a:pt x="3434" y="1617"/>
                  <a:pt x="3548" y="1477"/>
                </a:cubicBezTo>
                <a:cubicBezTo>
                  <a:pt x="3681" y="1574"/>
                  <a:pt x="3781" y="1602"/>
                  <a:pt x="3914" y="1349"/>
                </a:cubicBezTo>
                <a:cubicBezTo>
                  <a:pt x="3887" y="677"/>
                  <a:pt x="3715" y="222"/>
                  <a:pt x="4280" y="2"/>
                </a:cubicBezTo>
                <a:cubicBezTo>
                  <a:pt x="2645" y="0"/>
                  <a:pt x="593" y="6"/>
                  <a:pt x="48" y="5"/>
                </a:cubicBezTo>
                <a:cubicBezTo>
                  <a:pt x="40" y="569"/>
                  <a:pt x="50" y="1241"/>
                  <a:pt x="40" y="1504"/>
                </a:cubicBezTo>
                <a:close/>
              </a:path>
            </a:pathLst>
          </a:custGeom>
          <a:gradFill rotWithShape="1">
            <a:gsLst>
              <a:gs pos="0">
                <a:srgbClr val="762F47"/>
              </a:gs>
              <a:gs pos="100000">
                <a:srgbClr val="FF6699">
                  <a:alpha val="5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3801" name="Oval 111"/>
          <p:cNvSpPr>
            <a:spLocks noChangeArrowheads="1"/>
          </p:cNvSpPr>
          <p:nvPr/>
        </p:nvSpPr>
        <p:spPr bwMode="auto">
          <a:xfrm>
            <a:off x="3387725" y="3265488"/>
            <a:ext cx="71438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Freeform 112"/>
          <p:cNvSpPr>
            <a:spLocks/>
          </p:cNvSpPr>
          <p:nvPr/>
        </p:nvSpPr>
        <p:spPr bwMode="auto">
          <a:xfrm>
            <a:off x="2951163" y="4367213"/>
            <a:ext cx="4286250" cy="58737"/>
          </a:xfrm>
          <a:custGeom>
            <a:avLst/>
            <a:gdLst>
              <a:gd name="T0" fmla="*/ 0 w 2447"/>
              <a:gd name="T1" fmla="*/ 0 h 29"/>
              <a:gd name="T2" fmla="*/ 2147483647 w 2447"/>
              <a:gd name="T3" fmla="*/ 90250413 h 29"/>
              <a:gd name="T4" fmla="*/ 2147483647 w 2447"/>
              <a:gd name="T5" fmla="*/ 118966730 h 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47" h="29">
                <a:moveTo>
                  <a:pt x="0" y="0"/>
                </a:moveTo>
                <a:lnTo>
                  <a:pt x="909" y="22"/>
                </a:lnTo>
                <a:lnTo>
                  <a:pt x="2447" y="29"/>
                </a:lnTo>
              </a:path>
            </a:pathLst>
          </a:custGeom>
          <a:noFill/>
          <a:ln w="57150" cmpd="sng">
            <a:solidFill>
              <a:srgbClr val="5F5F5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0530" name="Oval 114"/>
          <p:cNvSpPr>
            <a:spLocks noChangeArrowheads="1"/>
          </p:cNvSpPr>
          <p:nvPr/>
        </p:nvSpPr>
        <p:spPr bwMode="auto">
          <a:xfrm rot="21524848" flipV="1">
            <a:off x="3455988" y="4113213"/>
            <a:ext cx="2605087" cy="319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58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8610600" cy="1143000"/>
          </a:xfrm>
        </p:spPr>
        <p:txBody>
          <a:bodyPr/>
          <a:lstStyle/>
          <a:p>
            <a:pPr eaLnBrk="1" hangingPunct="1"/>
            <a:r>
              <a:rPr lang="en-US" sz="4000"/>
              <a:t>INTER MAXILLARY ANCHORAGE</a:t>
            </a:r>
          </a:p>
        </p:txBody>
      </p:sp>
      <p:grpSp>
        <p:nvGrpSpPr>
          <p:cNvPr id="34819" name="Group 157"/>
          <p:cNvGrpSpPr>
            <a:grpSpLocks/>
          </p:cNvGrpSpPr>
          <p:nvPr/>
        </p:nvGrpSpPr>
        <p:grpSpPr bwMode="auto">
          <a:xfrm>
            <a:off x="2600325" y="4064000"/>
            <a:ext cx="3876675" cy="2260600"/>
            <a:chOff x="1824" y="2597"/>
            <a:chExt cx="2442" cy="1424"/>
          </a:xfrm>
        </p:grpSpPr>
        <p:grpSp>
          <p:nvGrpSpPr>
            <p:cNvPr id="34878" name="Group 2"/>
            <p:cNvGrpSpPr>
              <a:grpSpLocks/>
            </p:cNvGrpSpPr>
            <p:nvPr/>
          </p:nvGrpSpPr>
          <p:grpSpPr bwMode="auto">
            <a:xfrm flipV="1">
              <a:off x="2622" y="2616"/>
              <a:ext cx="435" cy="1229"/>
              <a:chOff x="2320" y="662"/>
              <a:chExt cx="745" cy="2039"/>
            </a:xfrm>
          </p:grpSpPr>
          <p:grpSp>
            <p:nvGrpSpPr>
              <p:cNvPr id="34919" name="Group 3"/>
              <p:cNvGrpSpPr>
                <a:grpSpLocks/>
              </p:cNvGrpSpPr>
              <p:nvPr/>
            </p:nvGrpSpPr>
            <p:grpSpPr bwMode="auto">
              <a:xfrm>
                <a:off x="2320" y="662"/>
                <a:ext cx="745" cy="2039"/>
                <a:chOff x="1743" y="2042"/>
                <a:chExt cx="675" cy="1760"/>
              </a:xfrm>
            </p:grpSpPr>
            <p:sp>
              <p:nvSpPr>
                <p:cNvPr id="34929" name="Freeform 4"/>
                <p:cNvSpPr>
                  <a:spLocks noChangeAspect="1"/>
                </p:cNvSpPr>
                <p:nvPr/>
              </p:nvSpPr>
              <p:spPr bwMode="auto">
                <a:xfrm>
                  <a:off x="1743" y="3069"/>
                  <a:ext cx="675" cy="733"/>
                </a:xfrm>
                <a:custGeom>
                  <a:avLst/>
                  <a:gdLst>
                    <a:gd name="T0" fmla="*/ 111 w 675"/>
                    <a:gd name="T1" fmla="*/ 10 h 733"/>
                    <a:gd name="T2" fmla="*/ 27 w 675"/>
                    <a:gd name="T3" fmla="*/ 502 h 733"/>
                    <a:gd name="T4" fmla="*/ 331 w 675"/>
                    <a:gd name="T5" fmla="*/ 733 h 733"/>
                    <a:gd name="T6" fmla="*/ 645 w 675"/>
                    <a:gd name="T7" fmla="*/ 481 h 733"/>
                    <a:gd name="T8" fmla="*/ 530 w 675"/>
                    <a:gd name="T9" fmla="*/ 0 h 733"/>
                    <a:gd name="T10" fmla="*/ 111 w 675"/>
                    <a:gd name="T11" fmla="*/ 10 h 7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5" h="733">
                      <a:moveTo>
                        <a:pt x="111" y="10"/>
                      </a:moveTo>
                      <a:cubicBezTo>
                        <a:pt x="28" y="163"/>
                        <a:pt x="0" y="369"/>
                        <a:pt x="27" y="502"/>
                      </a:cubicBezTo>
                      <a:cubicBezTo>
                        <a:pt x="120" y="586"/>
                        <a:pt x="236" y="701"/>
                        <a:pt x="331" y="733"/>
                      </a:cubicBezTo>
                      <a:cubicBezTo>
                        <a:pt x="405" y="726"/>
                        <a:pt x="617" y="611"/>
                        <a:pt x="645" y="481"/>
                      </a:cubicBezTo>
                      <a:cubicBezTo>
                        <a:pt x="675" y="351"/>
                        <a:pt x="619" y="112"/>
                        <a:pt x="530" y="0"/>
                      </a:cubicBezTo>
                      <a:cubicBezTo>
                        <a:pt x="479" y="127"/>
                        <a:pt x="290" y="192"/>
                        <a:pt x="111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4930" name="Freeform 5"/>
                <p:cNvSpPr>
                  <a:spLocks noChangeAspect="1"/>
                </p:cNvSpPr>
                <p:nvPr/>
              </p:nvSpPr>
              <p:spPr bwMode="auto">
                <a:xfrm>
                  <a:off x="1828" y="2042"/>
                  <a:ext cx="484" cy="1238"/>
                </a:xfrm>
                <a:custGeom>
                  <a:avLst/>
                  <a:gdLst>
                    <a:gd name="T0" fmla="*/ 26 w 484"/>
                    <a:gd name="T1" fmla="*/ 566 h 1238"/>
                    <a:gd name="T2" fmla="*/ 5 w 484"/>
                    <a:gd name="T3" fmla="*/ 1047 h 1238"/>
                    <a:gd name="T4" fmla="*/ 415 w 484"/>
                    <a:gd name="T5" fmla="*/ 1071 h 1238"/>
                    <a:gd name="T6" fmla="*/ 403 w 484"/>
                    <a:gd name="T7" fmla="*/ 503 h 1238"/>
                    <a:gd name="T8" fmla="*/ 204 w 484"/>
                    <a:gd name="T9" fmla="*/ 0 h 1238"/>
                    <a:gd name="T10" fmla="*/ 26 w 484"/>
                    <a:gd name="T11" fmla="*/ 566 h 123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4" h="1238">
                      <a:moveTo>
                        <a:pt x="26" y="566"/>
                      </a:moveTo>
                      <a:cubicBezTo>
                        <a:pt x="10" y="786"/>
                        <a:pt x="0" y="892"/>
                        <a:pt x="5" y="1047"/>
                      </a:cubicBezTo>
                      <a:cubicBezTo>
                        <a:pt x="140" y="1238"/>
                        <a:pt x="344" y="1180"/>
                        <a:pt x="415" y="1071"/>
                      </a:cubicBezTo>
                      <a:cubicBezTo>
                        <a:pt x="484" y="1047"/>
                        <a:pt x="418" y="638"/>
                        <a:pt x="403" y="503"/>
                      </a:cubicBezTo>
                      <a:cubicBezTo>
                        <a:pt x="388" y="368"/>
                        <a:pt x="329" y="21"/>
                        <a:pt x="204" y="0"/>
                      </a:cubicBezTo>
                      <a:cubicBezTo>
                        <a:pt x="78" y="21"/>
                        <a:pt x="43" y="346"/>
                        <a:pt x="26" y="566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34920" name="Group 6"/>
              <p:cNvGrpSpPr>
                <a:grpSpLocks noChangeAspect="1"/>
              </p:cNvGrpSpPr>
              <p:nvPr/>
            </p:nvGrpSpPr>
            <p:grpSpPr bwMode="auto">
              <a:xfrm>
                <a:off x="2496" y="2112"/>
                <a:ext cx="359" cy="257"/>
                <a:chOff x="3597" y="2590"/>
                <a:chExt cx="576" cy="390"/>
              </a:xfrm>
            </p:grpSpPr>
            <p:grpSp>
              <p:nvGrpSpPr>
                <p:cNvPr id="34921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3597" y="2590"/>
                  <a:ext cx="576" cy="346"/>
                  <a:chOff x="3597" y="2590"/>
                  <a:chExt cx="576" cy="346"/>
                </a:xfrm>
              </p:grpSpPr>
              <p:sp>
                <p:nvSpPr>
                  <p:cNvPr id="34927" name="AutoShape 8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597" y="2638"/>
                    <a:ext cx="576" cy="298"/>
                  </a:xfrm>
                  <a:prstGeom prst="parallelogram">
                    <a:avLst>
                      <a:gd name="adj" fmla="val 10926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4928" name="AutoShape 9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645" y="2590"/>
                    <a:ext cx="155" cy="145"/>
                  </a:xfrm>
                  <a:prstGeom prst="parallelogram">
                    <a:avLst>
                      <a:gd name="adj" fmla="val 6043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922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3677" y="2590"/>
                  <a:ext cx="446" cy="390"/>
                  <a:chOff x="2925" y="2017"/>
                  <a:chExt cx="446" cy="390"/>
                </a:xfrm>
              </p:grpSpPr>
              <p:sp>
                <p:nvSpPr>
                  <p:cNvPr id="34923" name="AutoShape 11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2925" y="2261"/>
                    <a:ext cx="157" cy="146"/>
                  </a:xfrm>
                  <a:prstGeom prst="parallelogram">
                    <a:avLst>
                      <a:gd name="adj" fmla="val 6079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4924" name="AutoShape 12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215" y="2256"/>
                    <a:ext cx="156" cy="145"/>
                  </a:xfrm>
                  <a:prstGeom prst="parallelogram">
                    <a:avLst>
                      <a:gd name="adj" fmla="val 6082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4925" name="AutoShape 13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186" y="2017"/>
                    <a:ext cx="155" cy="145"/>
                  </a:xfrm>
                  <a:prstGeom prst="parallelogram">
                    <a:avLst>
                      <a:gd name="adj" fmla="val 6043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4926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4" y="2055"/>
                    <a:ext cx="68" cy="6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660033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</p:grpSp>
        <p:grpSp>
          <p:nvGrpSpPr>
            <p:cNvPr id="34879" name="Group 15"/>
            <p:cNvGrpSpPr>
              <a:grpSpLocks/>
            </p:cNvGrpSpPr>
            <p:nvPr/>
          </p:nvGrpSpPr>
          <p:grpSpPr bwMode="auto">
            <a:xfrm flipV="1">
              <a:off x="3563" y="2646"/>
              <a:ext cx="649" cy="1142"/>
              <a:chOff x="4240" y="730"/>
              <a:chExt cx="1144" cy="1896"/>
            </a:xfrm>
          </p:grpSpPr>
          <p:sp>
            <p:nvSpPr>
              <p:cNvPr id="34914" name="Freeform 16"/>
              <p:cNvSpPr>
                <a:spLocks noChangeAspect="1"/>
              </p:cNvSpPr>
              <p:nvPr/>
            </p:nvSpPr>
            <p:spPr bwMode="auto">
              <a:xfrm rot="623329">
                <a:off x="4593" y="1710"/>
                <a:ext cx="710" cy="916"/>
              </a:xfrm>
              <a:custGeom>
                <a:avLst/>
                <a:gdLst>
                  <a:gd name="T0" fmla="*/ 26 w 1320"/>
                  <a:gd name="T1" fmla="*/ 78 h 1609"/>
                  <a:gd name="T2" fmla="*/ 78 w 1320"/>
                  <a:gd name="T3" fmla="*/ 347 h 1609"/>
                  <a:gd name="T4" fmla="*/ 338 w 1320"/>
                  <a:gd name="T5" fmla="*/ 521 h 1609"/>
                  <a:gd name="T6" fmla="*/ 338 w 1320"/>
                  <a:gd name="T7" fmla="*/ 288 h 1609"/>
                  <a:gd name="T8" fmla="*/ 182 w 1320"/>
                  <a:gd name="T9" fmla="*/ 0 h 1609"/>
                  <a:gd name="T10" fmla="*/ 26 w 1320"/>
                  <a:gd name="T11" fmla="*/ 78 h 16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20" h="1609">
                    <a:moveTo>
                      <a:pt x="90" y="240"/>
                    </a:moveTo>
                    <a:cubicBezTo>
                      <a:pt x="0" y="420"/>
                      <a:pt x="90" y="841"/>
                      <a:pt x="270" y="1069"/>
                    </a:cubicBezTo>
                    <a:cubicBezTo>
                      <a:pt x="730" y="1120"/>
                      <a:pt x="720" y="1339"/>
                      <a:pt x="1170" y="1609"/>
                    </a:cubicBezTo>
                    <a:cubicBezTo>
                      <a:pt x="1320" y="1579"/>
                      <a:pt x="1230" y="1159"/>
                      <a:pt x="1170" y="889"/>
                    </a:cubicBezTo>
                    <a:cubicBezTo>
                      <a:pt x="1110" y="619"/>
                      <a:pt x="810" y="108"/>
                      <a:pt x="630" y="0"/>
                    </a:cubicBezTo>
                    <a:lnTo>
                      <a:pt x="90" y="2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4915" name="Freeform 17"/>
              <p:cNvSpPr>
                <a:spLocks noChangeAspect="1"/>
              </p:cNvSpPr>
              <p:nvPr/>
            </p:nvSpPr>
            <p:spPr bwMode="auto">
              <a:xfrm rot="623329">
                <a:off x="4240" y="730"/>
                <a:ext cx="899" cy="1135"/>
              </a:xfrm>
              <a:custGeom>
                <a:avLst/>
                <a:gdLst>
                  <a:gd name="T0" fmla="*/ 162 w 1670"/>
                  <a:gd name="T1" fmla="*/ 409 h 1991"/>
                  <a:gd name="T2" fmla="*/ 278 w 1670"/>
                  <a:gd name="T3" fmla="*/ 630 h 1991"/>
                  <a:gd name="T4" fmla="*/ 440 w 1670"/>
                  <a:gd name="T5" fmla="*/ 546 h 1991"/>
                  <a:gd name="T6" fmla="*/ 307 w 1670"/>
                  <a:gd name="T7" fmla="*/ 254 h 1991"/>
                  <a:gd name="T8" fmla="*/ 23 w 1670"/>
                  <a:gd name="T9" fmla="*/ 6 h 1991"/>
                  <a:gd name="T10" fmla="*/ 162 w 1670"/>
                  <a:gd name="T11" fmla="*/ 409 h 19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70" h="1991">
                    <a:moveTo>
                      <a:pt x="560" y="1260"/>
                    </a:moveTo>
                    <a:cubicBezTo>
                      <a:pt x="760" y="1600"/>
                      <a:pt x="780" y="1680"/>
                      <a:pt x="960" y="1940"/>
                    </a:cubicBezTo>
                    <a:cubicBezTo>
                      <a:pt x="1420" y="1991"/>
                      <a:pt x="1360" y="1960"/>
                      <a:pt x="1520" y="1680"/>
                    </a:cubicBezTo>
                    <a:cubicBezTo>
                      <a:pt x="1670" y="1650"/>
                      <a:pt x="1260" y="1000"/>
                      <a:pt x="1060" y="780"/>
                    </a:cubicBezTo>
                    <a:cubicBezTo>
                      <a:pt x="860" y="560"/>
                      <a:pt x="300" y="0"/>
                      <a:pt x="80" y="20"/>
                    </a:cubicBezTo>
                    <a:cubicBezTo>
                      <a:pt x="0" y="180"/>
                      <a:pt x="360" y="920"/>
                      <a:pt x="560" y="1260"/>
                    </a:cubicBez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4916" name="Group 18"/>
              <p:cNvGrpSpPr>
                <a:grpSpLocks/>
              </p:cNvGrpSpPr>
              <p:nvPr/>
            </p:nvGrpSpPr>
            <p:grpSpPr bwMode="auto">
              <a:xfrm>
                <a:off x="5171" y="2007"/>
                <a:ext cx="213" cy="442"/>
                <a:chOff x="4703" y="2977"/>
                <a:chExt cx="279" cy="474"/>
              </a:xfrm>
            </p:grpSpPr>
            <p:sp>
              <p:nvSpPr>
                <p:cNvPr id="34917" name="Freeform 19"/>
                <p:cNvSpPr>
                  <a:spLocks noChangeAspect="1"/>
                </p:cNvSpPr>
                <p:nvPr/>
              </p:nvSpPr>
              <p:spPr bwMode="auto">
                <a:xfrm rot="-721382">
                  <a:off x="4732" y="2977"/>
                  <a:ext cx="250" cy="474"/>
                </a:xfrm>
                <a:custGeom>
                  <a:avLst/>
                  <a:gdLst>
                    <a:gd name="T0" fmla="*/ 29 w 341"/>
                    <a:gd name="T1" fmla="*/ 45 h 647"/>
                    <a:gd name="T2" fmla="*/ 97 w 341"/>
                    <a:gd name="T3" fmla="*/ 64 h 647"/>
                    <a:gd name="T4" fmla="*/ 97 w 341"/>
                    <a:gd name="T5" fmla="*/ 6 h 647"/>
                    <a:gd name="T6" fmla="*/ 153 w 341"/>
                    <a:gd name="T7" fmla="*/ 29 h 647"/>
                    <a:gd name="T8" fmla="*/ 168 w 341"/>
                    <a:gd name="T9" fmla="*/ 141 h 647"/>
                    <a:gd name="T10" fmla="*/ 59 w 341"/>
                    <a:gd name="T11" fmla="*/ 119 h 647"/>
                    <a:gd name="T12" fmla="*/ 45 w 341"/>
                    <a:gd name="T13" fmla="*/ 185 h 647"/>
                    <a:gd name="T14" fmla="*/ 147 w 341"/>
                    <a:gd name="T15" fmla="*/ 206 h 647"/>
                    <a:gd name="T16" fmla="*/ 114 w 341"/>
                    <a:gd name="T17" fmla="*/ 280 h 647"/>
                    <a:gd name="T18" fmla="*/ 26 w 341"/>
                    <a:gd name="T19" fmla="*/ 338 h 647"/>
                    <a:gd name="T20" fmla="*/ 59 w 341"/>
                    <a:gd name="T21" fmla="*/ 267 h 647"/>
                    <a:gd name="T22" fmla="*/ 0 w 341"/>
                    <a:gd name="T23" fmla="*/ 265 h 647"/>
                    <a:gd name="T24" fmla="*/ 18 w 341"/>
                    <a:gd name="T25" fmla="*/ 163 h 647"/>
                    <a:gd name="T26" fmla="*/ 29 w 341"/>
                    <a:gd name="T27" fmla="*/ 45 h 64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1" h="647">
                      <a:moveTo>
                        <a:pt x="54" y="83"/>
                      </a:moveTo>
                      <a:cubicBezTo>
                        <a:pt x="54" y="83"/>
                        <a:pt x="162" y="125"/>
                        <a:pt x="180" y="119"/>
                      </a:cubicBezTo>
                      <a:cubicBezTo>
                        <a:pt x="198" y="113"/>
                        <a:pt x="163" y="22"/>
                        <a:pt x="180" y="11"/>
                      </a:cubicBezTo>
                      <a:cubicBezTo>
                        <a:pt x="197" y="0"/>
                        <a:pt x="269" y="13"/>
                        <a:pt x="285" y="53"/>
                      </a:cubicBezTo>
                      <a:cubicBezTo>
                        <a:pt x="301" y="91"/>
                        <a:pt x="341" y="235"/>
                        <a:pt x="312" y="263"/>
                      </a:cubicBezTo>
                      <a:lnTo>
                        <a:pt x="111" y="221"/>
                      </a:lnTo>
                      <a:lnTo>
                        <a:pt x="84" y="344"/>
                      </a:lnTo>
                      <a:lnTo>
                        <a:pt x="273" y="383"/>
                      </a:lnTo>
                      <a:cubicBezTo>
                        <a:pt x="294" y="412"/>
                        <a:pt x="250" y="480"/>
                        <a:pt x="213" y="521"/>
                      </a:cubicBezTo>
                      <a:cubicBezTo>
                        <a:pt x="179" y="565"/>
                        <a:pt x="72" y="647"/>
                        <a:pt x="48" y="629"/>
                      </a:cubicBezTo>
                      <a:cubicBezTo>
                        <a:pt x="31" y="625"/>
                        <a:pt x="132" y="527"/>
                        <a:pt x="111" y="497"/>
                      </a:cubicBezTo>
                      <a:cubicBezTo>
                        <a:pt x="90" y="467"/>
                        <a:pt x="13" y="526"/>
                        <a:pt x="0" y="494"/>
                      </a:cubicBezTo>
                      <a:lnTo>
                        <a:pt x="33" y="305"/>
                      </a:lnTo>
                      <a:lnTo>
                        <a:pt x="54" y="8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4918" name="Freeform 20"/>
                <p:cNvSpPr>
                  <a:spLocks noChangeAspect="1"/>
                </p:cNvSpPr>
                <p:nvPr/>
              </p:nvSpPr>
              <p:spPr bwMode="auto">
                <a:xfrm rot="-721382">
                  <a:off x="4703" y="3033"/>
                  <a:ext cx="70" cy="354"/>
                </a:xfrm>
                <a:custGeom>
                  <a:avLst/>
                  <a:gdLst>
                    <a:gd name="T0" fmla="*/ 46 w 96"/>
                    <a:gd name="T1" fmla="*/ 21 h 483"/>
                    <a:gd name="T2" fmla="*/ 32 w 96"/>
                    <a:gd name="T3" fmla="*/ 0 h 483"/>
                    <a:gd name="T4" fmla="*/ 0 w 96"/>
                    <a:gd name="T5" fmla="*/ 259 h 483"/>
                    <a:gd name="T6" fmla="*/ 19 w 96"/>
                    <a:gd name="T7" fmla="*/ 245 h 483"/>
                    <a:gd name="T8" fmla="*/ 46 w 96"/>
                    <a:gd name="T9" fmla="*/ 21 h 4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6" h="483">
                      <a:moveTo>
                        <a:pt x="87" y="39"/>
                      </a:moveTo>
                      <a:cubicBezTo>
                        <a:pt x="72" y="33"/>
                        <a:pt x="87" y="9"/>
                        <a:pt x="60" y="0"/>
                      </a:cubicBezTo>
                      <a:cubicBezTo>
                        <a:pt x="63" y="141"/>
                        <a:pt x="18" y="426"/>
                        <a:pt x="0" y="483"/>
                      </a:cubicBezTo>
                      <a:cubicBezTo>
                        <a:pt x="36" y="468"/>
                        <a:pt x="24" y="471"/>
                        <a:pt x="36" y="456"/>
                      </a:cubicBezTo>
                      <a:cubicBezTo>
                        <a:pt x="42" y="429"/>
                        <a:pt x="96" y="150"/>
                        <a:pt x="87" y="3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  <p:grpSp>
          <p:nvGrpSpPr>
            <p:cNvPr id="34880" name="Group 21"/>
            <p:cNvGrpSpPr>
              <a:grpSpLocks/>
            </p:cNvGrpSpPr>
            <p:nvPr/>
          </p:nvGrpSpPr>
          <p:grpSpPr bwMode="auto">
            <a:xfrm>
              <a:off x="1898" y="2597"/>
              <a:ext cx="723" cy="1205"/>
              <a:chOff x="1498" y="2349"/>
              <a:chExt cx="1188" cy="1999"/>
            </a:xfrm>
          </p:grpSpPr>
          <p:sp>
            <p:nvSpPr>
              <p:cNvPr id="34907" name="Freeform 22"/>
              <p:cNvSpPr>
                <a:spLocks noChangeAspect="1"/>
              </p:cNvSpPr>
              <p:nvPr/>
            </p:nvSpPr>
            <p:spPr bwMode="auto">
              <a:xfrm>
                <a:off x="1498" y="2349"/>
                <a:ext cx="1188" cy="883"/>
              </a:xfrm>
              <a:custGeom>
                <a:avLst/>
                <a:gdLst>
                  <a:gd name="T0" fmla="*/ 84 w 1188"/>
                  <a:gd name="T1" fmla="*/ 808 h 883"/>
                  <a:gd name="T2" fmla="*/ 179 w 1188"/>
                  <a:gd name="T3" fmla="*/ 124 h 883"/>
                  <a:gd name="T4" fmla="*/ 326 w 1188"/>
                  <a:gd name="T5" fmla="*/ 147 h 883"/>
                  <a:gd name="T6" fmla="*/ 518 w 1188"/>
                  <a:gd name="T7" fmla="*/ 99 h 883"/>
                  <a:gd name="T8" fmla="*/ 686 w 1188"/>
                  <a:gd name="T9" fmla="*/ 207 h 883"/>
                  <a:gd name="T10" fmla="*/ 951 w 1188"/>
                  <a:gd name="T11" fmla="*/ 109 h 883"/>
                  <a:gd name="T12" fmla="*/ 1166 w 1188"/>
                  <a:gd name="T13" fmla="*/ 431 h 883"/>
                  <a:gd name="T14" fmla="*/ 1039 w 1188"/>
                  <a:gd name="T15" fmla="*/ 883 h 883"/>
                  <a:gd name="T16" fmla="*/ 84 w 1188"/>
                  <a:gd name="T17" fmla="*/ 808 h 88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88" h="883">
                    <a:moveTo>
                      <a:pt x="84" y="808"/>
                    </a:moveTo>
                    <a:cubicBezTo>
                      <a:pt x="0" y="621"/>
                      <a:pt x="54" y="264"/>
                      <a:pt x="179" y="124"/>
                    </a:cubicBezTo>
                    <a:cubicBezTo>
                      <a:pt x="244" y="0"/>
                      <a:pt x="258" y="153"/>
                      <a:pt x="326" y="147"/>
                    </a:cubicBezTo>
                    <a:cubicBezTo>
                      <a:pt x="382" y="143"/>
                      <a:pt x="458" y="89"/>
                      <a:pt x="518" y="99"/>
                    </a:cubicBezTo>
                    <a:cubicBezTo>
                      <a:pt x="578" y="109"/>
                      <a:pt x="614" y="205"/>
                      <a:pt x="686" y="207"/>
                    </a:cubicBezTo>
                    <a:cubicBezTo>
                      <a:pt x="758" y="209"/>
                      <a:pt x="871" y="72"/>
                      <a:pt x="951" y="109"/>
                    </a:cubicBezTo>
                    <a:cubicBezTo>
                      <a:pt x="1041" y="127"/>
                      <a:pt x="1148" y="276"/>
                      <a:pt x="1166" y="431"/>
                    </a:cubicBezTo>
                    <a:cubicBezTo>
                      <a:pt x="1188" y="584"/>
                      <a:pt x="1163" y="765"/>
                      <a:pt x="1039" y="883"/>
                    </a:cubicBezTo>
                    <a:cubicBezTo>
                      <a:pt x="992" y="729"/>
                      <a:pt x="325" y="622"/>
                      <a:pt x="84" y="8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4908" name="Freeform 23"/>
              <p:cNvSpPr>
                <a:spLocks noChangeAspect="1"/>
              </p:cNvSpPr>
              <p:nvPr/>
            </p:nvSpPr>
            <p:spPr bwMode="auto">
              <a:xfrm rot="360983" flipV="1">
                <a:off x="1524" y="2985"/>
                <a:ext cx="979" cy="1363"/>
              </a:xfrm>
              <a:custGeom>
                <a:avLst/>
                <a:gdLst>
                  <a:gd name="T0" fmla="*/ 542 w 990"/>
                  <a:gd name="T1" fmla="*/ 623 h 1460"/>
                  <a:gd name="T2" fmla="*/ 275 w 990"/>
                  <a:gd name="T3" fmla="*/ 43 h 1460"/>
                  <a:gd name="T4" fmla="*/ 124 w 990"/>
                  <a:gd name="T5" fmla="*/ 372 h 1460"/>
                  <a:gd name="T6" fmla="*/ 0 w 990"/>
                  <a:gd name="T7" fmla="*/ 1066 h 1460"/>
                  <a:gd name="T8" fmla="*/ 968 w 990"/>
                  <a:gd name="T9" fmla="*/ 1117 h 1460"/>
                  <a:gd name="T10" fmla="*/ 932 w 990"/>
                  <a:gd name="T11" fmla="*/ 487 h 1460"/>
                  <a:gd name="T12" fmla="*/ 757 w 990"/>
                  <a:gd name="T13" fmla="*/ 23 h 1460"/>
                  <a:gd name="T14" fmla="*/ 542 w 990"/>
                  <a:gd name="T15" fmla="*/ 623 h 14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0" h="1460">
                    <a:moveTo>
                      <a:pt x="554" y="714"/>
                    </a:moveTo>
                    <a:cubicBezTo>
                      <a:pt x="480" y="751"/>
                      <a:pt x="399" y="71"/>
                      <a:pt x="281" y="49"/>
                    </a:cubicBezTo>
                    <a:cubicBezTo>
                      <a:pt x="163" y="93"/>
                      <a:pt x="119" y="190"/>
                      <a:pt x="126" y="426"/>
                    </a:cubicBezTo>
                    <a:cubicBezTo>
                      <a:pt x="133" y="662"/>
                      <a:pt x="103" y="950"/>
                      <a:pt x="0" y="1223"/>
                    </a:cubicBezTo>
                    <a:cubicBezTo>
                      <a:pt x="169" y="1460"/>
                      <a:pt x="901" y="1417"/>
                      <a:pt x="990" y="1282"/>
                    </a:cubicBezTo>
                    <a:cubicBezTo>
                      <a:pt x="923" y="957"/>
                      <a:pt x="939" y="781"/>
                      <a:pt x="953" y="559"/>
                    </a:cubicBezTo>
                    <a:cubicBezTo>
                      <a:pt x="967" y="337"/>
                      <a:pt x="840" y="0"/>
                      <a:pt x="775" y="27"/>
                    </a:cubicBezTo>
                    <a:cubicBezTo>
                      <a:pt x="655" y="129"/>
                      <a:pt x="628" y="677"/>
                      <a:pt x="554" y="714"/>
                    </a:cubicBez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4909" name="Group 24"/>
              <p:cNvGrpSpPr>
                <a:grpSpLocks noChangeAspect="1"/>
              </p:cNvGrpSpPr>
              <p:nvPr/>
            </p:nvGrpSpPr>
            <p:grpSpPr bwMode="auto">
              <a:xfrm flipV="1">
                <a:off x="1541" y="2676"/>
                <a:ext cx="1143" cy="325"/>
                <a:chOff x="3023" y="3499"/>
                <a:chExt cx="1265" cy="526"/>
              </a:xfrm>
            </p:grpSpPr>
            <p:sp>
              <p:nvSpPr>
                <p:cNvPr id="34910" name="AutoShap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3023" y="3499"/>
                  <a:ext cx="1265" cy="526"/>
                </a:xfrm>
                <a:prstGeom prst="roundRect">
                  <a:avLst>
                    <a:gd name="adj" fmla="val 32319"/>
                  </a:avLst>
                </a:prstGeom>
                <a:gradFill rotWithShape="1">
                  <a:gsLst>
                    <a:gs pos="0">
                      <a:srgbClr val="4D4D4D"/>
                    </a:gs>
                    <a:gs pos="50000">
                      <a:srgbClr val="C3C3C3"/>
                    </a:gs>
                    <a:gs pos="100000">
                      <a:srgbClr val="4D4D4D"/>
                    </a:gs>
                  </a:gsLst>
                  <a:lin ang="0" scaled="1"/>
                </a:gradFill>
                <a:ln w="9525" algn="ctr">
                  <a:solidFill>
                    <a:srgbClr val="6600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911" name="Rectangle 26"/>
                <p:cNvSpPr>
                  <a:spLocks noChangeAspect="1" noChangeArrowheads="1"/>
                </p:cNvSpPr>
                <p:nvPr/>
              </p:nvSpPr>
              <p:spPr bwMode="auto">
                <a:xfrm rot="-9644">
                  <a:off x="3417" y="3648"/>
                  <a:ext cx="527" cy="219"/>
                </a:xfrm>
                <a:prstGeom prst="rect">
                  <a:avLst/>
                </a:prstGeom>
                <a:solidFill>
                  <a:srgbClr val="969696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12" name="Rectangle 27"/>
                <p:cNvSpPr>
                  <a:spLocks noChangeAspect="1" noChangeArrowheads="1"/>
                </p:cNvSpPr>
                <p:nvPr/>
              </p:nvSpPr>
              <p:spPr bwMode="auto">
                <a:xfrm rot="360000">
                  <a:off x="3417" y="3724"/>
                  <a:ext cx="528" cy="88"/>
                </a:xfrm>
                <a:prstGeom prst="rect">
                  <a:avLst/>
                </a:prstGeom>
                <a:solidFill>
                  <a:srgbClr val="FFFFFF">
                    <a:alpha val="30196"/>
                  </a:srgbClr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13" name="Freeform 28"/>
                <p:cNvSpPr>
                  <a:spLocks noChangeAspect="1"/>
                </p:cNvSpPr>
                <p:nvPr/>
              </p:nvSpPr>
              <p:spPr bwMode="auto">
                <a:xfrm>
                  <a:off x="3520" y="3509"/>
                  <a:ext cx="215" cy="162"/>
                </a:xfrm>
                <a:custGeom>
                  <a:avLst/>
                  <a:gdLst>
                    <a:gd name="T0" fmla="*/ 215 w 215"/>
                    <a:gd name="T1" fmla="*/ 162 h 162"/>
                    <a:gd name="T2" fmla="*/ 215 w 215"/>
                    <a:gd name="T3" fmla="*/ 22 h 162"/>
                    <a:gd name="T4" fmla="*/ 0 w 215"/>
                    <a:gd name="T5" fmla="*/ 0 h 16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" h="162">
                      <a:moveTo>
                        <a:pt x="215" y="162"/>
                      </a:moveTo>
                      <a:lnTo>
                        <a:pt x="215" y="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00"/>
                  </a:solidFill>
                  <a:round/>
                  <a:headEnd type="none" w="med" len="med"/>
                  <a:tailEnd type="oval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  <p:grpSp>
          <p:nvGrpSpPr>
            <p:cNvPr id="34881" name="Group 29"/>
            <p:cNvGrpSpPr>
              <a:grpSpLocks/>
            </p:cNvGrpSpPr>
            <p:nvPr/>
          </p:nvGrpSpPr>
          <p:grpSpPr bwMode="auto">
            <a:xfrm flipV="1">
              <a:off x="3611" y="2664"/>
              <a:ext cx="387" cy="1079"/>
              <a:chOff x="4170" y="813"/>
              <a:chExt cx="737" cy="1792"/>
            </a:xfrm>
          </p:grpSpPr>
          <p:sp>
            <p:nvSpPr>
              <p:cNvPr id="34896" name="Freeform 30"/>
              <p:cNvSpPr>
                <a:spLocks/>
              </p:cNvSpPr>
              <p:nvPr/>
            </p:nvSpPr>
            <p:spPr bwMode="auto">
              <a:xfrm>
                <a:off x="4319" y="1754"/>
                <a:ext cx="588" cy="851"/>
              </a:xfrm>
              <a:custGeom>
                <a:avLst/>
                <a:gdLst>
                  <a:gd name="T0" fmla="*/ 287 w 754"/>
                  <a:gd name="T1" fmla="*/ 0 h 1141"/>
                  <a:gd name="T2" fmla="*/ 409 w 754"/>
                  <a:gd name="T3" fmla="*/ 307 h 1141"/>
                  <a:gd name="T4" fmla="*/ 404 w 754"/>
                  <a:gd name="T5" fmla="*/ 581 h 1141"/>
                  <a:gd name="T6" fmla="*/ 82 w 754"/>
                  <a:gd name="T7" fmla="*/ 592 h 1141"/>
                  <a:gd name="T8" fmla="*/ 7 w 754"/>
                  <a:gd name="T9" fmla="*/ 323 h 1141"/>
                  <a:gd name="T10" fmla="*/ 37 w 754"/>
                  <a:gd name="T11" fmla="*/ 111 h 1141"/>
                  <a:gd name="T12" fmla="*/ 172 w 754"/>
                  <a:gd name="T13" fmla="*/ 106 h 1141"/>
                  <a:gd name="T14" fmla="*/ 287 w 754"/>
                  <a:gd name="T15" fmla="*/ 0 h 11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54" h="1141">
                    <a:moveTo>
                      <a:pt x="472" y="0"/>
                    </a:moveTo>
                    <a:cubicBezTo>
                      <a:pt x="527" y="107"/>
                      <a:pt x="641" y="379"/>
                      <a:pt x="673" y="553"/>
                    </a:cubicBezTo>
                    <a:cubicBezTo>
                      <a:pt x="705" y="727"/>
                      <a:pt x="754" y="960"/>
                      <a:pt x="664" y="1045"/>
                    </a:cubicBezTo>
                    <a:cubicBezTo>
                      <a:pt x="574" y="1130"/>
                      <a:pt x="244" y="1141"/>
                      <a:pt x="135" y="1064"/>
                    </a:cubicBezTo>
                    <a:cubicBezTo>
                      <a:pt x="26" y="987"/>
                      <a:pt x="24" y="725"/>
                      <a:pt x="12" y="581"/>
                    </a:cubicBezTo>
                    <a:cubicBezTo>
                      <a:pt x="0" y="437"/>
                      <a:pt x="15" y="265"/>
                      <a:pt x="60" y="200"/>
                    </a:cubicBezTo>
                    <a:cubicBezTo>
                      <a:pt x="105" y="135"/>
                      <a:pt x="214" y="223"/>
                      <a:pt x="283" y="190"/>
                    </a:cubicBezTo>
                    <a:cubicBezTo>
                      <a:pt x="352" y="157"/>
                      <a:pt x="433" y="40"/>
                      <a:pt x="4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4897" name="Freeform 31"/>
              <p:cNvSpPr>
                <a:spLocks noChangeAspect="1"/>
              </p:cNvSpPr>
              <p:nvPr/>
            </p:nvSpPr>
            <p:spPr bwMode="auto">
              <a:xfrm>
                <a:off x="4170" y="813"/>
                <a:ext cx="583" cy="1177"/>
              </a:xfrm>
              <a:custGeom>
                <a:avLst/>
                <a:gdLst>
                  <a:gd name="T0" fmla="*/ 88 w 661"/>
                  <a:gd name="T1" fmla="*/ 634 h 1261"/>
                  <a:gd name="T2" fmla="*/ 161 w 661"/>
                  <a:gd name="T3" fmla="*/ 1028 h 1261"/>
                  <a:gd name="T4" fmla="*/ 441 w 661"/>
                  <a:gd name="T5" fmla="*/ 913 h 1261"/>
                  <a:gd name="T6" fmla="*/ 280 w 661"/>
                  <a:gd name="T7" fmla="*/ 378 h 1261"/>
                  <a:gd name="T8" fmla="*/ 51 w 661"/>
                  <a:gd name="T9" fmla="*/ 0 h 1261"/>
                  <a:gd name="T10" fmla="*/ 88 w 661"/>
                  <a:gd name="T11" fmla="*/ 634 h 1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1" h="1261">
                    <a:moveTo>
                      <a:pt x="113" y="727"/>
                    </a:moveTo>
                    <a:cubicBezTo>
                      <a:pt x="141" y="850"/>
                      <a:pt x="170" y="1076"/>
                      <a:pt x="208" y="1180"/>
                    </a:cubicBezTo>
                    <a:cubicBezTo>
                      <a:pt x="478" y="1261"/>
                      <a:pt x="441" y="1199"/>
                      <a:pt x="567" y="1048"/>
                    </a:cubicBezTo>
                    <a:cubicBezTo>
                      <a:pt x="661" y="1047"/>
                      <a:pt x="453" y="632"/>
                      <a:pt x="359" y="434"/>
                    </a:cubicBezTo>
                    <a:cubicBezTo>
                      <a:pt x="265" y="236"/>
                      <a:pt x="199" y="13"/>
                      <a:pt x="66" y="0"/>
                    </a:cubicBezTo>
                    <a:cubicBezTo>
                      <a:pt x="0" y="88"/>
                      <a:pt x="85" y="604"/>
                      <a:pt x="113" y="727"/>
                    </a:cubicBez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4898" name="Group 32"/>
              <p:cNvGrpSpPr>
                <a:grpSpLocks noChangeAspect="1"/>
              </p:cNvGrpSpPr>
              <p:nvPr/>
            </p:nvGrpSpPr>
            <p:grpSpPr bwMode="auto">
              <a:xfrm>
                <a:off x="4464" y="2102"/>
                <a:ext cx="327" cy="235"/>
                <a:chOff x="3597" y="2590"/>
                <a:chExt cx="576" cy="390"/>
              </a:xfrm>
            </p:grpSpPr>
            <p:grpSp>
              <p:nvGrpSpPr>
                <p:cNvPr id="34899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3597" y="2590"/>
                  <a:ext cx="576" cy="346"/>
                  <a:chOff x="3597" y="2590"/>
                  <a:chExt cx="576" cy="346"/>
                </a:xfrm>
              </p:grpSpPr>
              <p:sp>
                <p:nvSpPr>
                  <p:cNvPr id="34905" name="AutoShape 3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597" y="2638"/>
                    <a:ext cx="576" cy="298"/>
                  </a:xfrm>
                  <a:prstGeom prst="parallelogram">
                    <a:avLst>
                      <a:gd name="adj" fmla="val 10926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4906" name="AutoShape 35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645" y="2590"/>
                    <a:ext cx="155" cy="145"/>
                  </a:xfrm>
                  <a:prstGeom prst="parallelogram">
                    <a:avLst>
                      <a:gd name="adj" fmla="val 6043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900" name="Group 36"/>
                <p:cNvGrpSpPr>
                  <a:grpSpLocks noChangeAspect="1"/>
                </p:cNvGrpSpPr>
                <p:nvPr/>
              </p:nvGrpSpPr>
              <p:grpSpPr bwMode="auto">
                <a:xfrm>
                  <a:off x="3677" y="2590"/>
                  <a:ext cx="446" cy="390"/>
                  <a:chOff x="2925" y="2017"/>
                  <a:chExt cx="446" cy="390"/>
                </a:xfrm>
              </p:grpSpPr>
              <p:sp>
                <p:nvSpPr>
                  <p:cNvPr id="34901" name="AutoShape 3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2925" y="2261"/>
                    <a:ext cx="157" cy="146"/>
                  </a:xfrm>
                  <a:prstGeom prst="parallelogram">
                    <a:avLst>
                      <a:gd name="adj" fmla="val 6079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4902" name="AutoShape 38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215" y="2256"/>
                    <a:ext cx="156" cy="145"/>
                  </a:xfrm>
                  <a:prstGeom prst="parallelogram">
                    <a:avLst>
                      <a:gd name="adj" fmla="val 6082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4903" name="AutoShape 39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186" y="2017"/>
                    <a:ext cx="155" cy="145"/>
                  </a:xfrm>
                  <a:prstGeom prst="parallelogram">
                    <a:avLst>
                      <a:gd name="adj" fmla="val 6043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4904" name="Oval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4" y="2055"/>
                    <a:ext cx="68" cy="6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660033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</p:grpSp>
        <p:grpSp>
          <p:nvGrpSpPr>
            <p:cNvPr id="34882" name="Group 156"/>
            <p:cNvGrpSpPr>
              <a:grpSpLocks/>
            </p:cNvGrpSpPr>
            <p:nvPr/>
          </p:nvGrpSpPr>
          <p:grpSpPr bwMode="auto">
            <a:xfrm>
              <a:off x="3373" y="2597"/>
              <a:ext cx="406" cy="1274"/>
              <a:chOff x="3373" y="2597"/>
              <a:chExt cx="406" cy="1274"/>
            </a:xfrm>
          </p:grpSpPr>
          <p:sp>
            <p:nvSpPr>
              <p:cNvPr id="34885" name="Freeform 42"/>
              <p:cNvSpPr>
                <a:spLocks noChangeAspect="1"/>
              </p:cNvSpPr>
              <p:nvPr/>
            </p:nvSpPr>
            <p:spPr bwMode="auto">
              <a:xfrm rot="183316" flipV="1">
                <a:off x="3399" y="2597"/>
                <a:ext cx="380" cy="543"/>
              </a:xfrm>
              <a:custGeom>
                <a:avLst/>
                <a:gdLst>
                  <a:gd name="T0" fmla="*/ 29 w 665"/>
                  <a:gd name="T1" fmla="*/ 27 h 863"/>
                  <a:gd name="T2" fmla="*/ 14 w 665"/>
                  <a:gd name="T3" fmla="*/ 247 h 863"/>
                  <a:gd name="T4" fmla="*/ 111 w 665"/>
                  <a:gd name="T5" fmla="*/ 342 h 863"/>
                  <a:gd name="T6" fmla="*/ 212 w 665"/>
                  <a:gd name="T7" fmla="*/ 202 h 863"/>
                  <a:gd name="T8" fmla="*/ 149 w 665"/>
                  <a:gd name="T9" fmla="*/ 0 h 863"/>
                  <a:gd name="T10" fmla="*/ 29 w 665"/>
                  <a:gd name="T11" fmla="*/ 27 h 8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65" h="863">
                    <a:moveTo>
                      <a:pt x="87" y="68"/>
                    </a:moveTo>
                    <a:cubicBezTo>
                      <a:pt x="20" y="233"/>
                      <a:pt x="0" y="491"/>
                      <a:pt x="42" y="623"/>
                    </a:cubicBezTo>
                    <a:cubicBezTo>
                      <a:pt x="147" y="698"/>
                      <a:pt x="230" y="803"/>
                      <a:pt x="342" y="863"/>
                    </a:cubicBezTo>
                    <a:cubicBezTo>
                      <a:pt x="417" y="848"/>
                      <a:pt x="635" y="645"/>
                      <a:pt x="650" y="510"/>
                    </a:cubicBezTo>
                    <a:cubicBezTo>
                      <a:pt x="665" y="375"/>
                      <a:pt x="557" y="103"/>
                      <a:pt x="455" y="0"/>
                    </a:cubicBezTo>
                    <a:cubicBezTo>
                      <a:pt x="417" y="135"/>
                      <a:pt x="290" y="233"/>
                      <a:pt x="87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4886" name="Freeform 43"/>
              <p:cNvSpPr>
                <a:spLocks noChangeAspect="1"/>
              </p:cNvSpPr>
              <p:nvPr/>
            </p:nvSpPr>
            <p:spPr bwMode="auto">
              <a:xfrm rot="183316" flipV="1">
                <a:off x="3373" y="2976"/>
                <a:ext cx="287" cy="895"/>
              </a:xfrm>
              <a:custGeom>
                <a:avLst/>
                <a:gdLst>
                  <a:gd name="T0" fmla="*/ 3 w 503"/>
                  <a:gd name="T1" fmla="*/ 305 h 1424"/>
                  <a:gd name="T2" fmla="*/ 17 w 503"/>
                  <a:gd name="T3" fmla="*/ 491 h 1424"/>
                  <a:gd name="T4" fmla="*/ 142 w 503"/>
                  <a:gd name="T5" fmla="*/ 486 h 1424"/>
                  <a:gd name="T6" fmla="*/ 120 w 503"/>
                  <a:gd name="T7" fmla="*/ 278 h 1424"/>
                  <a:gd name="T8" fmla="*/ 39 w 503"/>
                  <a:gd name="T9" fmla="*/ 0 h 1424"/>
                  <a:gd name="T10" fmla="*/ 3 w 503"/>
                  <a:gd name="T11" fmla="*/ 305 h 14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3" h="1424">
                    <a:moveTo>
                      <a:pt x="8" y="773"/>
                    </a:moveTo>
                    <a:cubicBezTo>
                      <a:pt x="16" y="998"/>
                      <a:pt x="31" y="1088"/>
                      <a:pt x="53" y="1245"/>
                    </a:cubicBezTo>
                    <a:cubicBezTo>
                      <a:pt x="213" y="1424"/>
                      <a:pt x="376" y="1350"/>
                      <a:pt x="436" y="1231"/>
                    </a:cubicBezTo>
                    <a:cubicBezTo>
                      <a:pt x="503" y="1199"/>
                      <a:pt x="398" y="841"/>
                      <a:pt x="368" y="705"/>
                    </a:cubicBezTo>
                    <a:cubicBezTo>
                      <a:pt x="338" y="569"/>
                      <a:pt x="212" y="67"/>
                      <a:pt x="121" y="0"/>
                    </a:cubicBezTo>
                    <a:cubicBezTo>
                      <a:pt x="39" y="38"/>
                      <a:pt x="0" y="548"/>
                      <a:pt x="8" y="773"/>
                    </a:cubicBez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4887" name="Group 44"/>
              <p:cNvGrpSpPr>
                <a:grpSpLocks noChangeAspect="1"/>
              </p:cNvGrpSpPr>
              <p:nvPr/>
            </p:nvGrpSpPr>
            <p:grpSpPr bwMode="auto">
              <a:xfrm rot="613682" flipV="1">
                <a:off x="3502" y="2831"/>
                <a:ext cx="174" cy="130"/>
                <a:chOff x="3597" y="2590"/>
                <a:chExt cx="576" cy="390"/>
              </a:xfrm>
            </p:grpSpPr>
            <p:grpSp>
              <p:nvGrpSpPr>
                <p:cNvPr id="34888" name="Group 45"/>
                <p:cNvGrpSpPr>
                  <a:grpSpLocks noChangeAspect="1"/>
                </p:cNvGrpSpPr>
                <p:nvPr/>
              </p:nvGrpSpPr>
              <p:grpSpPr bwMode="auto">
                <a:xfrm>
                  <a:off x="3597" y="2590"/>
                  <a:ext cx="576" cy="346"/>
                  <a:chOff x="3597" y="2590"/>
                  <a:chExt cx="576" cy="346"/>
                </a:xfrm>
              </p:grpSpPr>
              <p:sp>
                <p:nvSpPr>
                  <p:cNvPr id="34894" name="AutoShape 46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597" y="2638"/>
                    <a:ext cx="576" cy="298"/>
                  </a:xfrm>
                  <a:prstGeom prst="parallelogram">
                    <a:avLst>
                      <a:gd name="adj" fmla="val 10926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4895" name="AutoShape 4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645" y="2590"/>
                    <a:ext cx="155" cy="145"/>
                  </a:xfrm>
                  <a:prstGeom prst="parallelogram">
                    <a:avLst>
                      <a:gd name="adj" fmla="val 6043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889" name="Group 48"/>
                <p:cNvGrpSpPr>
                  <a:grpSpLocks noChangeAspect="1"/>
                </p:cNvGrpSpPr>
                <p:nvPr/>
              </p:nvGrpSpPr>
              <p:grpSpPr bwMode="auto">
                <a:xfrm>
                  <a:off x="3677" y="2590"/>
                  <a:ext cx="446" cy="390"/>
                  <a:chOff x="2925" y="2017"/>
                  <a:chExt cx="446" cy="390"/>
                </a:xfrm>
              </p:grpSpPr>
              <p:sp>
                <p:nvSpPr>
                  <p:cNvPr id="34890" name="AutoShape 49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2925" y="2261"/>
                    <a:ext cx="157" cy="146"/>
                  </a:xfrm>
                  <a:prstGeom prst="parallelogram">
                    <a:avLst>
                      <a:gd name="adj" fmla="val 6079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4891" name="AutoShape 50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215" y="2256"/>
                    <a:ext cx="156" cy="145"/>
                  </a:xfrm>
                  <a:prstGeom prst="parallelogram">
                    <a:avLst>
                      <a:gd name="adj" fmla="val 6082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4892" name="AutoShape 51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3186" y="2017"/>
                    <a:ext cx="155" cy="145"/>
                  </a:xfrm>
                  <a:prstGeom prst="parallelogram">
                    <a:avLst>
                      <a:gd name="adj" fmla="val 6043"/>
                    </a:avLst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765E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6600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34893" name="Oval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44" y="2055"/>
                    <a:ext cx="68" cy="6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rgbClr val="660033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6666FF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lIns="75895" tIns="37948" rIns="75895" bIns="37948" anchor="ctr"/>
                  <a:lstStyle/>
                  <a:p>
                    <a:pPr algn="ctr"/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</p:grpSp>
          </p:grpSp>
        </p:grpSp>
        <p:sp>
          <p:nvSpPr>
            <p:cNvPr id="34883" name="Freeform 66"/>
            <p:cNvSpPr>
              <a:spLocks/>
            </p:cNvSpPr>
            <p:nvPr/>
          </p:nvSpPr>
          <p:spPr bwMode="auto">
            <a:xfrm>
              <a:off x="1824" y="2928"/>
              <a:ext cx="2442" cy="1093"/>
            </a:xfrm>
            <a:custGeom>
              <a:avLst/>
              <a:gdLst>
                <a:gd name="T0" fmla="*/ 14 w 4012"/>
                <a:gd name="T1" fmla="*/ 112 h 1813"/>
                <a:gd name="T2" fmla="*/ 67 w 4012"/>
                <a:gd name="T3" fmla="*/ 87 h 1813"/>
                <a:gd name="T4" fmla="*/ 411 w 4012"/>
                <a:gd name="T5" fmla="*/ 96 h 1813"/>
                <a:gd name="T6" fmla="*/ 529 w 4012"/>
                <a:gd name="T7" fmla="*/ 96 h 1813"/>
                <a:gd name="T8" fmla="*/ 751 w 4012"/>
                <a:gd name="T9" fmla="*/ 118 h 1813"/>
                <a:gd name="T10" fmla="*/ 862 w 4012"/>
                <a:gd name="T11" fmla="*/ 61 h 1813"/>
                <a:gd name="T12" fmla="*/ 978 w 4012"/>
                <a:gd name="T13" fmla="*/ 100 h 1813"/>
                <a:gd name="T14" fmla="*/ 1037 w 4012"/>
                <a:gd name="T15" fmla="*/ 65 h 1813"/>
                <a:gd name="T16" fmla="*/ 1117 w 4012"/>
                <a:gd name="T17" fmla="*/ 109 h 1813"/>
                <a:gd name="T18" fmla="*/ 1240 w 4012"/>
                <a:gd name="T19" fmla="*/ 122 h 1813"/>
                <a:gd name="T20" fmla="*/ 1359 w 4012"/>
                <a:gd name="T21" fmla="*/ 169 h 1813"/>
                <a:gd name="T22" fmla="*/ 1486 w 4012"/>
                <a:gd name="T23" fmla="*/ 658 h 1813"/>
                <a:gd name="T24" fmla="*/ 16 w 4012"/>
                <a:gd name="T25" fmla="*/ 657 h 1813"/>
                <a:gd name="T26" fmla="*/ 14 w 4012"/>
                <a:gd name="T27" fmla="*/ 112 h 18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12" h="1813">
                  <a:moveTo>
                    <a:pt x="37" y="309"/>
                  </a:moveTo>
                  <a:cubicBezTo>
                    <a:pt x="69" y="289"/>
                    <a:pt x="0" y="245"/>
                    <a:pt x="181" y="240"/>
                  </a:cubicBezTo>
                  <a:cubicBezTo>
                    <a:pt x="382" y="81"/>
                    <a:pt x="903" y="49"/>
                    <a:pt x="1109" y="266"/>
                  </a:cubicBezTo>
                  <a:cubicBezTo>
                    <a:pt x="1161" y="266"/>
                    <a:pt x="1379" y="279"/>
                    <a:pt x="1428" y="263"/>
                  </a:cubicBezTo>
                  <a:cubicBezTo>
                    <a:pt x="1625" y="0"/>
                    <a:pt x="1842" y="112"/>
                    <a:pt x="2028" y="323"/>
                  </a:cubicBezTo>
                  <a:cubicBezTo>
                    <a:pt x="2161" y="246"/>
                    <a:pt x="2226" y="175"/>
                    <a:pt x="2328" y="167"/>
                  </a:cubicBezTo>
                  <a:cubicBezTo>
                    <a:pt x="2430" y="159"/>
                    <a:pt x="2562" y="273"/>
                    <a:pt x="2640" y="275"/>
                  </a:cubicBezTo>
                  <a:cubicBezTo>
                    <a:pt x="2742" y="295"/>
                    <a:pt x="2737" y="173"/>
                    <a:pt x="2799" y="177"/>
                  </a:cubicBezTo>
                  <a:cubicBezTo>
                    <a:pt x="2861" y="181"/>
                    <a:pt x="2923" y="275"/>
                    <a:pt x="3015" y="301"/>
                  </a:cubicBezTo>
                  <a:cubicBezTo>
                    <a:pt x="3139" y="135"/>
                    <a:pt x="3241" y="195"/>
                    <a:pt x="3348" y="335"/>
                  </a:cubicBezTo>
                  <a:cubicBezTo>
                    <a:pt x="3473" y="238"/>
                    <a:pt x="3544" y="211"/>
                    <a:pt x="3669" y="464"/>
                  </a:cubicBezTo>
                  <a:cubicBezTo>
                    <a:pt x="3644" y="1136"/>
                    <a:pt x="3482" y="1591"/>
                    <a:pt x="4012" y="1811"/>
                  </a:cubicBezTo>
                  <a:cubicBezTo>
                    <a:pt x="2479" y="1813"/>
                    <a:pt x="556" y="1807"/>
                    <a:pt x="45" y="1808"/>
                  </a:cubicBezTo>
                  <a:cubicBezTo>
                    <a:pt x="37" y="1244"/>
                    <a:pt x="47" y="572"/>
                    <a:pt x="37" y="309"/>
                  </a:cubicBezTo>
                  <a:close/>
                </a:path>
              </a:pathLst>
            </a:custGeom>
            <a:gradFill rotWithShape="1">
              <a:gsLst>
                <a:gs pos="0">
                  <a:srgbClr val="762F47"/>
                </a:gs>
                <a:gs pos="100000">
                  <a:srgbClr val="FF6699">
                    <a:alpha val="50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4884" name="Line 137"/>
            <p:cNvSpPr>
              <a:spLocks noChangeShapeType="1"/>
            </p:cNvSpPr>
            <p:nvPr/>
          </p:nvSpPr>
          <p:spPr bwMode="auto">
            <a:xfrm>
              <a:off x="2101" y="2892"/>
              <a:ext cx="2123" cy="1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4820" name="Group 67"/>
          <p:cNvGrpSpPr>
            <a:grpSpLocks/>
          </p:cNvGrpSpPr>
          <p:nvPr/>
        </p:nvGrpSpPr>
        <p:grpSpPr bwMode="auto">
          <a:xfrm rot="214872">
            <a:off x="5676900" y="2447925"/>
            <a:ext cx="1104900" cy="1812925"/>
            <a:chOff x="4240" y="730"/>
            <a:chExt cx="1144" cy="1896"/>
          </a:xfrm>
        </p:grpSpPr>
        <p:sp>
          <p:nvSpPr>
            <p:cNvPr id="34873" name="Freeform 68"/>
            <p:cNvSpPr>
              <a:spLocks noChangeAspect="1"/>
            </p:cNvSpPr>
            <p:nvPr/>
          </p:nvSpPr>
          <p:spPr bwMode="auto">
            <a:xfrm rot="623329">
              <a:off x="4593" y="1710"/>
              <a:ext cx="710" cy="916"/>
            </a:xfrm>
            <a:custGeom>
              <a:avLst/>
              <a:gdLst>
                <a:gd name="T0" fmla="*/ 26 w 1320"/>
                <a:gd name="T1" fmla="*/ 78 h 1609"/>
                <a:gd name="T2" fmla="*/ 78 w 1320"/>
                <a:gd name="T3" fmla="*/ 347 h 1609"/>
                <a:gd name="T4" fmla="*/ 338 w 1320"/>
                <a:gd name="T5" fmla="*/ 521 h 1609"/>
                <a:gd name="T6" fmla="*/ 338 w 1320"/>
                <a:gd name="T7" fmla="*/ 288 h 1609"/>
                <a:gd name="T8" fmla="*/ 182 w 1320"/>
                <a:gd name="T9" fmla="*/ 0 h 1609"/>
                <a:gd name="T10" fmla="*/ 26 w 1320"/>
                <a:gd name="T11" fmla="*/ 78 h 16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20" h="1609">
                  <a:moveTo>
                    <a:pt x="90" y="240"/>
                  </a:moveTo>
                  <a:cubicBezTo>
                    <a:pt x="0" y="420"/>
                    <a:pt x="90" y="841"/>
                    <a:pt x="270" y="1069"/>
                  </a:cubicBezTo>
                  <a:cubicBezTo>
                    <a:pt x="730" y="1120"/>
                    <a:pt x="720" y="1339"/>
                    <a:pt x="1170" y="1609"/>
                  </a:cubicBezTo>
                  <a:cubicBezTo>
                    <a:pt x="1320" y="1579"/>
                    <a:pt x="1230" y="1159"/>
                    <a:pt x="1170" y="889"/>
                  </a:cubicBezTo>
                  <a:cubicBezTo>
                    <a:pt x="1110" y="619"/>
                    <a:pt x="810" y="108"/>
                    <a:pt x="630" y="0"/>
                  </a:cubicBezTo>
                  <a:lnTo>
                    <a:pt x="90" y="2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74" name="Freeform 69"/>
            <p:cNvSpPr>
              <a:spLocks noChangeAspect="1"/>
            </p:cNvSpPr>
            <p:nvPr/>
          </p:nvSpPr>
          <p:spPr bwMode="auto">
            <a:xfrm rot="623329">
              <a:off x="4240" y="730"/>
              <a:ext cx="899" cy="1135"/>
            </a:xfrm>
            <a:custGeom>
              <a:avLst/>
              <a:gdLst>
                <a:gd name="T0" fmla="*/ 162 w 1670"/>
                <a:gd name="T1" fmla="*/ 409 h 1991"/>
                <a:gd name="T2" fmla="*/ 278 w 1670"/>
                <a:gd name="T3" fmla="*/ 630 h 1991"/>
                <a:gd name="T4" fmla="*/ 440 w 1670"/>
                <a:gd name="T5" fmla="*/ 546 h 1991"/>
                <a:gd name="T6" fmla="*/ 307 w 1670"/>
                <a:gd name="T7" fmla="*/ 254 h 1991"/>
                <a:gd name="T8" fmla="*/ 23 w 1670"/>
                <a:gd name="T9" fmla="*/ 6 h 1991"/>
                <a:gd name="T10" fmla="*/ 162 w 1670"/>
                <a:gd name="T11" fmla="*/ 409 h 19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70" h="1991">
                  <a:moveTo>
                    <a:pt x="560" y="1260"/>
                  </a:moveTo>
                  <a:cubicBezTo>
                    <a:pt x="760" y="1600"/>
                    <a:pt x="780" y="1680"/>
                    <a:pt x="960" y="1940"/>
                  </a:cubicBezTo>
                  <a:cubicBezTo>
                    <a:pt x="1420" y="1991"/>
                    <a:pt x="1360" y="1960"/>
                    <a:pt x="1520" y="1680"/>
                  </a:cubicBezTo>
                  <a:cubicBezTo>
                    <a:pt x="1670" y="1650"/>
                    <a:pt x="1260" y="1000"/>
                    <a:pt x="1060" y="780"/>
                  </a:cubicBezTo>
                  <a:cubicBezTo>
                    <a:pt x="860" y="560"/>
                    <a:pt x="300" y="0"/>
                    <a:pt x="80" y="20"/>
                  </a:cubicBezTo>
                  <a:cubicBezTo>
                    <a:pt x="0" y="180"/>
                    <a:pt x="360" y="920"/>
                    <a:pt x="560" y="1260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34875" name="Group 70"/>
            <p:cNvGrpSpPr>
              <a:grpSpLocks/>
            </p:cNvGrpSpPr>
            <p:nvPr/>
          </p:nvGrpSpPr>
          <p:grpSpPr bwMode="auto">
            <a:xfrm>
              <a:off x="5171" y="2007"/>
              <a:ext cx="213" cy="442"/>
              <a:chOff x="4703" y="2977"/>
              <a:chExt cx="279" cy="474"/>
            </a:xfrm>
          </p:grpSpPr>
          <p:sp>
            <p:nvSpPr>
              <p:cNvPr id="34876" name="Freeform 71"/>
              <p:cNvSpPr>
                <a:spLocks noChangeAspect="1"/>
              </p:cNvSpPr>
              <p:nvPr/>
            </p:nvSpPr>
            <p:spPr bwMode="auto">
              <a:xfrm rot="-721382">
                <a:off x="4732" y="2977"/>
                <a:ext cx="250" cy="474"/>
              </a:xfrm>
              <a:custGeom>
                <a:avLst/>
                <a:gdLst>
                  <a:gd name="T0" fmla="*/ 29 w 341"/>
                  <a:gd name="T1" fmla="*/ 45 h 647"/>
                  <a:gd name="T2" fmla="*/ 97 w 341"/>
                  <a:gd name="T3" fmla="*/ 64 h 647"/>
                  <a:gd name="T4" fmla="*/ 97 w 341"/>
                  <a:gd name="T5" fmla="*/ 6 h 647"/>
                  <a:gd name="T6" fmla="*/ 153 w 341"/>
                  <a:gd name="T7" fmla="*/ 29 h 647"/>
                  <a:gd name="T8" fmla="*/ 168 w 341"/>
                  <a:gd name="T9" fmla="*/ 141 h 647"/>
                  <a:gd name="T10" fmla="*/ 59 w 341"/>
                  <a:gd name="T11" fmla="*/ 119 h 647"/>
                  <a:gd name="T12" fmla="*/ 45 w 341"/>
                  <a:gd name="T13" fmla="*/ 185 h 647"/>
                  <a:gd name="T14" fmla="*/ 147 w 341"/>
                  <a:gd name="T15" fmla="*/ 206 h 647"/>
                  <a:gd name="T16" fmla="*/ 114 w 341"/>
                  <a:gd name="T17" fmla="*/ 280 h 647"/>
                  <a:gd name="T18" fmla="*/ 26 w 341"/>
                  <a:gd name="T19" fmla="*/ 338 h 647"/>
                  <a:gd name="T20" fmla="*/ 59 w 341"/>
                  <a:gd name="T21" fmla="*/ 267 h 647"/>
                  <a:gd name="T22" fmla="*/ 0 w 341"/>
                  <a:gd name="T23" fmla="*/ 265 h 647"/>
                  <a:gd name="T24" fmla="*/ 18 w 341"/>
                  <a:gd name="T25" fmla="*/ 163 h 647"/>
                  <a:gd name="T26" fmla="*/ 29 w 341"/>
                  <a:gd name="T27" fmla="*/ 45 h 6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1" h="647">
                    <a:moveTo>
                      <a:pt x="54" y="83"/>
                    </a:moveTo>
                    <a:cubicBezTo>
                      <a:pt x="54" y="83"/>
                      <a:pt x="162" y="125"/>
                      <a:pt x="180" y="119"/>
                    </a:cubicBezTo>
                    <a:cubicBezTo>
                      <a:pt x="198" y="113"/>
                      <a:pt x="163" y="22"/>
                      <a:pt x="180" y="11"/>
                    </a:cubicBezTo>
                    <a:cubicBezTo>
                      <a:pt x="197" y="0"/>
                      <a:pt x="269" y="13"/>
                      <a:pt x="285" y="53"/>
                    </a:cubicBezTo>
                    <a:cubicBezTo>
                      <a:pt x="301" y="91"/>
                      <a:pt x="341" y="235"/>
                      <a:pt x="312" y="263"/>
                    </a:cubicBezTo>
                    <a:lnTo>
                      <a:pt x="111" y="221"/>
                    </a:lnTo>
                    <a:lnTo>
                      <a:pt x="84" y="344"/>
                    </a:lnTo>
                    <a:lnTo>
                      <a:pt x="273" y="383"/>
                    </a:lnTo>
                    <a:cubicBezTo>
                      <a:pt x="294" y="412"/>
                      <a:pt x="250" y="480"/>
                      <a:pt x="213" y="521"/>
                    </a:cubicBezTo>
                    <a:cubicBezTo>
                      <a:pt x="179" y="565"/>
                      <a:pt x="72" y="647"/>
                      <a:pt x="48" y="629"/>
                    </a:cubicBezTo>
                    <a:cubicBezTo>
                      <a:pt x="31" y="625"/>
                      <a:pt x="132" y="527"/>
                      <a:pt x="111" y="497"/>
                    </a:cubicBezTo>
                    <a:cubicBezTo>
                      <a:pt x="90" y="467"/>
                      <a:pt x="13" y="526"/>
                      <a:pt x="0" y="494"/>
                    </a:cubicBezTo>
                    <a:lnTo>
                      <a:pt x="33" y="305"/>
                    </a:lnTo>
                    <a:lnTo>
                      <a:pt x="54" y="8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4877" name="Freeform 72"/>
              <p:cNvSpPr>
                <a:spLocks noChangeAspect="1"/>
              </p:cNvSpPr>
              <p:nvPr/>
            </p:nvSpPr>
            <p:spPr bwMode="auto">
              <a:xfrm rot="-721382">
                <a:off x="4703" y="3033"/>
                <a:ext cx="70" cy="354"/>
              </a:xfrm>
              <a:custGeom>
                <a:avLst/>
                <a:gdLst>
                  <a:gd name="T0" fmla="*/ 46 w 96"/>
                  <a:gd name="T1" fmla="*/ 21 h 483"/>
                  <a:gd name="T2" fmla="*/ 32 w 96"/>
                  <a:gd name="T3" fmla="*/ 0 h 483"/>
                  <a:gd name="T4" fmla="*/ 0 w 96"/>
                  <a:gd name="T5" fmla="*/ 259 h 483"/>
                  <a:gd name="T6" fmla="*/ 19 w 96"/>
                  <a:gd name="T7" fmla="*/ 245 h 483"/>
                  <a:gd name="T8" fmla="*/ 46 w 96"/>
                  <a:gd name="T9" fmla="*/ 21 h 4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483">
                    <a:moveTo>
                      <a:pt x="87" y="39"/>
                    </a:moveTo>
                    <a:cubicBezTo>
                      <a:pt x="72" y="33"/>
                      <a:pt x="87" y="9"/>
                      <a:pt x="60" y="0"/>
                    </a:cubicBezTo>
                    <a:cubicBezTo>
                      <a:pt x="63" y="141"/>
                      <a:pt x="18" y="426"/>
                      <a:pt x="0" y="483"/>
                    </a:cubicBezTo>
                    <a:cubicBezTo>
                      <a:pt x="36" y="468"/>
                      <a:pt x="24" y="471"/>
                      <a:pt x="36" y="456"/>
                    </a:cubicBezTo>
                    <a:cubicBezTo>
                      <a:pt x="42" y="429"/>
                      <a:pt x="96" y="150"/>
                      <a:pt x="87" y="3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34821" name="Group 73"/>
          <p:cNvGrpSpPr>
            <a:grpSpLocks/>
          </p:cNvGrpSpPr>
          <p:nvPr/>
        </p:nvGrpSpPr>
        <p:grpSpPr bwMode="auto">
          <a:xfrm>
            <a:off x="2814638" y="2430463"/>
            <a:ext cx="1030287" cy="1914525"/>
            <a:chOff x="1277" y="712"/>
            <a:chExt cx="1066" cy="2002"/>
          </a:xfrm>
        </p:grpSpPr>
        <p:sp>
          <p:nvSpPr>
            <p:cNvPr id="34863" name="Freeform 74"/>
            <p:cNvSpPr>
              <a:spLocks noChangeAspect="1"/>
            </p:cNvSpPr>
            <p:nvPr/>
          </p:nvSpPr>
          <p:spPr bwMode="auto">
            <a:xfrm>
              <a:off x="1277" y="1833"/>
              <a:ext cx="1062" cy="881"/>
            </a:xfrm>
            <a:custGeom>
              <a:avLst/>
              <a:gdLst>
                <a:gd name="T0" fmla="*/ 73 w 1062"/>
                <a:gd name="T1" fmla="*/ 63 h 881"/>
                <a:gd name="T2" fmla="*/ 165 w 1062"/>
                <a:gd name="T3" fmla="*/ 747 h 881"/>
                <a:gd name="T4" fmla="*/ 537 w 1062"/>
                <a:gd name="T5" fmla="*/ 663 h 881"/>
                <a:gd name="T6" fmla="*/ 855 w 1062"/>
                <a:gd name="T7" fmla="*/ 771 h 881"/>
                <a:gd name="T8" fmla="*/ 1043 w 1062"/>
                <a:gd name="T9" fmla="*/ 453 h 881"/>
                <a:gd name="T10" fmla="*/ 925 w 1062"/>
                <a:gd name="T11" fmla="*/ 0 h 881"/>
                <a:gd name="T12" fmla="*/ 73 w 1062"/>
                <a:gd name="T13" fmla="*/ 63 h 8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62" h="881">
                  <a:moveTo>
                    <a:pt x="73" y="63"/>
                  </a:moveTo>
                  <a:cubicBezTo>
                    <a:pt x="0" y="249"/>
                    <a:pt x="53" y="606"/>
                    <a:pt x="165" y="747"/>
                  </a:cubicBezTo>
                  <a:cubicBezTo>
                    <a:pt x="255" y="881"/>
                    <a:pt x="422" y="659"/>
                    <a:pt x="537" y="663"/>
                  </a:cubicBezTo>
                  <a:cubicBezTo>
                    <a:pt x="652" y="667"/>
                    <a:pt x="771" y="806"/>
                    <a:pt x="855" y="771"/>
                  </a:cubicBezTo>
                  <a:cubicBezTo>
                    <a:pt x="936" y="755"/>
                    <a:pt x="1030" y="607"/>
                    <a:pt x="1043" y="453"/>
                  </a:cubicBezTo>
                  <a:cubicBezTo>
                    <a:pt x="1062" y="300"/>
                    <a:pt x="1037" y="118"/>
                    <a:pt x="925" y="0"/>
                  </a:cubicBezTo>
                  <a:cubicBezTo>
                    <a:pt x="885" y="153"/>
                    <a:pt x="291" y="252"/>
                    <a:pt x="73" y="6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34864" name="Group 75"/>
            <p:cNvGrpSpPr>
              <a:grpSpLocks/>
            </p:cNvGrpSpPr>
            <p:nvPr/>
          </p:nvGrpSpPr>
          <p:grpSpPr bwMode="auto">
            <a:xfrm>
              <a:off x="1307" y="712"/>
              <a:ext cx="1036" cy="1673"/>
              <a:chOff x="1295" y="712"/>
              <a:chExt cx="1036" cy="1673"/>
            </a:xfrm>
          </p:grpSpPr>
          <p:grpSp>
            <p:nvGrpSpPr>
              <p:cNvPr id="34865" name="Group 76"/>
              <p:cNvGrpSpPr>
                <a:grpSpLocks/>
              </p:cNvGrpSpPr>
              <p:nvPr/>
            </p:nvGrpSpPr>
            <p:grpSpPr bwMode="auto">
              <a:xfrm rot="-360983">
                <a:off x="1295" y="712"/>
                <a:ext cx="872" cy="1363"/>
                <a:chOff x="1019" y="1487"/>
                <a:chExt cx="990" cy="1460"/>
              </a:xfrm>
            </p:grpSpPr>
            <p:sp>
              <p:nvSpPr>
                <p:cNvPr id="34871" name="Freeform 77"/>
                <p:cNvSpPr>
                  <a:spLocks noChangeAspect="1"/>
                </p:cNvSpPr>
                <p:nvPr/>
              </p:nvSpPr>
              <p:spPr bwMode="auto">
                <a:xfrm>
                  <a:off x="1392" y="1488"/>
                  <a:ext cx="373" cy="1152"/>
                </a:xfrm>
                <a:custGeom>
                  <a:avLst/>
                  <a:gdLst>
                    <a:gd name="T0" fmla="*/ 15 w 484"/>
                    <a:gd name="T1" fmla="*/ 490 h 1238"/>
                    <a:gd name="T2" fmla="*/ 3 w 484"/>
                    <a:gd name="T3" fmla="*/ 906 h 1238"/>
                    <a:gd name="T4" fmla="*/ 247 w 484"/>
                    <a:gd name="T5" fmla="*/ 928 h 1238"/>
                    <a:gd name="T6" fmla="*/ 240 w 484"/>
                    <a:gd name="T7" fmla="*/ 435 h 1238"/>
                    <a:gd name="T8" fmla="*/ 121 w 484"/>
                    <a:gd name="T9" fmla="*/ 0 h 1238"/>
                    <a:gd name="T10" fmla="*/ 15 w 484"/>
                    <a:gd name="T11" fmla="*/ 490 h 123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84" h="1238">
                      <a:moveTo>
                        <a:pt x="26" y="566"/>
                      </a:moveTo>
                      <a:cubicBezTo>
                        <a:pt x="10" y="786"/>
                        <a:pt x="0" y="892"/>
                        <a:pt x="5" y="1047"/>
                      </a:cubicBezTo>
                      <a:cubicBezTo>
                        <a:pt x="140" y="1238"/>
                        <a:pt x="344" y="1180"/>
                        <a:pt x="415" y="1071"/>
                      </a:cubicBezTo>
                      <a:cubicBezTo>
                        <a:pt x="484" y="1047"/>
                        <a:pt x="418" y="638"/>
                        <a:pt x="403" y="503"/>
                      </a:cubicBezTo>
                      <a:cubicBezTo>
                        <a:pt x="388" y="368"/>
                        <a:pt x="329" y="21"/>
                        <a:pt x="204" y="0"/>
                      </a:cubicBezTo>
                      <a:cubicBezTo>
                        <a:pt x="78" y="21"/>
                        <a:pt x="43" y="346"/>
                        <a:pt x="26" y="566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4872" name="Freeform 78"/>
                <p:cNvSpPr>
                  <a:spLocks noChangeAspect="1"/>
                </p:cNvSpPr>
                <p:nvPr/>
              </p:nvSpPr>
              <p:spPr bwMode="auto">
                <a:xfrm>
                  <a:off x="1019" y="1487"/>
                  <a:ext cx="990" cy="1460"/>
                </a:xfrm>
                <a:custGeom>
                  <a:avLst/>
                  <a:gdLst>
                    <a:gd name="T0" fmla="*/ 554 w 990"/>
                    <a:gd name="T1" fmla="*/ 714 h 1460"/>
                    <a:gd name="T2" fmla="*/ 281 w 990"/>
                    <a:gd name="T3" fmla="*/ 49 h 1460"/>
                    <a:gd name="T4" fmla="*/ 126 w 990"/>
                    <a:gd name="T5" fmla="*/ 426 h 1460"/>
                    <a:gd name="T6" fmla="*/ 0 w 990"/>
                    <a:gd name="T7" fmla="*/ 1223 h 1460"/>
                    <a:gd name="T8" fmla="*/ 990 w 990"/>
                    <a:gd name="T9" fmla="*/ 1282 h 1460"/>
                    <a:gd name="T10" fmla="*/ 953 w 990"/>
                    <a:gd name="T11" fmla="*/ 559 h 1460"/>
                    <a:gd name="T12" fmla="*/ 775 w 990"/>
                    <a:gd name="T13" fmla="*/ 27 h 1460"/>
                    <a:gd name="T14" fmla="*/ 554 w 990"/>
                    <a:gd name="T15" fmla="*/ 714 h 146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90" h="1460">
                      <a:moveTo>
                        <a:pt x="554" y="714"/>
                      </a:moveTo>
                      <a:cubicBezTo>
                        <a:pt x="480" y="751"/>
                        <a:pt x="399" y="71"/>
                        <a:pt x="281" y="49"/>
                      </a:cubicBezTo>
                      <a:cubicBezTo>
                        <a:pt x="163" y="93"/>
                        <a:pt x="119" y="190"/>
                        <a:pt x="126" y="426"/>
                      </a:cubicBezTo>
                      <a:cubicBezTo>
                        <a:pt x="133" y="662"/>
                        <a:pt x="103" y="950"/>
                        <a:pt x="0" y="1223"/>
                      </a:cubicBezTo>
                      <a:cubicBezTo>
                        <a:pt x="169" y="1460"/>
                        <a:pt x="901" y="1417"/>
                        <a:pt x="990" y="1282"/>
                      </a:cubicBezTo>
                      <a:cubicBezTo>
                        <a:pt x="923" y="957"/>
                        <a:pt x="939" y="781"/>
                        <a:pt x="953" y="559"/>
                      </a:cubicBezTo>
                      <a:cubicBezTo>
                        <a:pt x="967" y="337"/>
                        <a:pt x="840" y="0"/>
                        <a:pt x="775" y="27"/>
                      </a:cubicBezTo>
                      <a:cubicBezTo>
                        <a:pt x="655" y="129"/>
                        <a:pt x="628" y="677"/>
                        <a:pt x="554" y="71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grpSp>
            <p:nvGrpSpPr>
              <p:cNvPr id="34866" name="Group 79"/>
              <p:cNvGrpSpPr>
                <a:grpSpLocks noChangeAspect="1"/>
              </p:cNvGrpSpPr>
              <p:nvPr/>
            </p:nvGrpSpPr>
            <p:grpSpPr bwMode="auto">
              <a:xfrm>
                <a:off x="1312" y="2060"/>
                <a:ext cx="1019" cy="325"/>
                <a:chOff x="3023" y="3499"/>
                <a:chExt cx="1265" cy="526"/>
              </a:xfrm>
            </p:grpSpPr>
            <p:sp>
              <p:nvSpPr>
                <p:cNvPr id="34867" name="AutoShape 80"/>
                <p:cNvSpPr>
                  <a:spLocks noChangeAspect="1" noChangeArrowheads="1"/>
                </p:cNvSpPr>
                <p:nvPr/>
              </p:nvSpPr>
              <p:spPr bwMode="auto">
                <a:xfrm>
                  <a:off x="3023" y="3499"/>
                  <a:ext cx="1265" cy="526"/>
                </a:xfrm>
                <a:prstGeom prst="roundRect">
                  <a:avLst>
                    <a:gd name="adj" fmla="val 32319"/>
                  </a:avLst>
                </a:prstGeom>
                <a:gradFill rotWithShape="1">
                  <a:gsLst>
                    <a:gs pos="0">
                      <a:srgbClr val="4D4D4D"/>
                    </a:gs>
                    <a:gs pos="50000">
                      <a:srgbClr val="C3C3C3"/>
                    </a:gs>
                    <a:gs pos="100000">
                      <a:srgbClr val="4D4D4D"/>
                    </a:gs>
                  </a:gsLst>
                  <a:lin ang="0" scaled="1"/>
                </a:gradFill>
                <a:ln w="9525" algn="ctr">
                  <a:solidFill>
                    <a:srgbClr val="6600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868" name="Rectangle 81"/>
                <p:cNvSpPr>
                  <a:spLocks noChangeAspect="1" noChangeArrowheads="1"/>
                </p:cNvSpPr>
                <p:nvPr/>
              </p:nvSpPr>
              <p:spPr bwMode="auto">
                <a:xfrm rot="-9644">
                  <a:off x="3417" y="3648"/>
                  <a:ext cx="527" cy="219"/>
                </a:xfrm>
                <a:prstGeom prst="rect">
                  <a:avLst/>
                </a:prstGeom>
                <a:solidFill>
                  <a:srgbClr val="969696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69" name="Rectangle 82"/>
                <p:cNvSpPr>
                  <a:spLocks noChangeAspect="1" noChangeArrowheads="1"/>
                </p:cNvSpPr>
                <p:nvPr/>
              </p:nvSpPr>
              <p:spPr bwMode="auto">
                <a:xfrm rot="360000">
                  <a:off x="3417" y="3724"/>
                  <a:ext cx="528" cy="88"/>
                </a:xfrm>
                <a:prstGeom prst="rect">
                  <a:avLst/>
                </a:prstGeom>
                <a:solidFill>
                  <a:srgbClr val="FFFFFF">
                    <a:alpha val="30196"/>
                  </a:srgbClr>
                </a:solidFill>
                <a:ln w="31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70" name="Freeform 83"/>
                <p:cNvSpPr>
                  <a:spLocks noChangeAspect="1"/>
                </p:cNvSpPr>
                <p:nvPr/>
              </p:nvSpPr>
              <p:spPr bwMode="auto">
                <a:xfrm>
                  <a:off x="3520" y="3509"/>
                  <a:ext cx="215" cy="162"/>
                </a:xfrm>
                <a:custGeom>
                  <a:avLst/>
                  <a:gdLst>
                    <a:gd name="T0" fmla="*/ 215 w 215"/>
                    <a:gd name="T1" fmla="*/ 162 h 162"/>
                    <a:gd name="T2" fmla="*/ 215 w 215"/>
                    <a:gd name="T3" fmla="*/ 22 h 162"/>
                    <a:gd name="T4" fmla="*/ 0 w 215"/>
                    <a:gd name="T5" fmla="*/ 0 h 16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" h="162">
                      <a:moveTo>
                        <a:pt x="215" y="162"/>
                      </a:moveTo>
                      <a:lnTo>
                        <a:pt x="215" y="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00"/>
                  </a:solidFill>
                  <a:round/>
                  <a:headEnd type="none" w="med" len="med"/>
                  <a:tailEnd type="oval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34822" name="Group 84"/>
          <p:cNvGrpSpPr>
            <a:grpSpLocks/>
          </p:cNvGrpSpPr>
          <p:nvPr/>
        </p:nvGrpSpPr>
        <p:grpSpPr bwMode="auto">
          <a:xfrm>
            <a:off x="5638800" y="2559050"/>
            <a:ext cx="712788" cy="1714500"/>
            <a:chOff x="4170" y="813"/>
            <a:chExt cx="737" cy="1792"/>
          </a:xfrm>
        </p:grpSpPr>
        <p:sp>
          <p:nvSpPr>
            <p:cNvPr id="34852" name="Freeform 85"/>
            <p:cNvSpPr>
              <a:spLocks/>
            </p:cNvSpPr>
            <p:nvPr/>
          </p:nvSpPr>
          <p:spPr bwMode="auto">
            <a:xfrm>
              <a:off x="4319" y="1754"/>
              <a:ext cx="588" cy="851"/>
            </a:xfrm>
            <a:custGeom>
              <a:avLst/>
              <a:gdLst>
                <a:gd name="T0" fmla="*/ 287 w 754"/>
                <a:gd name="T1" fmla="*/ 0 h 1141"/>
                <a:gd name="T2" fmla="*/ 409 w 754"/>
                <a:gd name="T3" fmla="*/ 307 h 1141"/>
                <a:gd name="T4" fmla="*/ 404 w 754"/>
                <a:gd name="T5" fmla="*/ 581 h 1141"/>
                <a:gd name="T6" fmla="*/ 82 w 754"/>
                <a:gd name="T7" fmla="*/ 592 h 1141"/>
                <a:gd name="T8" fmla="*/ 7 w 754"/>
                <a:gd name="T9" fmla="*/ 323 h 1141"/>
                <a:gd name="T10" fmla="*/ 37 w 754"/>
                <a:gd name="T11" fmla="*/ 111 h 1141"/>
                <a:gd name="T12" fmla="*/ 172 w 754"/>
                <a:gd name="T13" fmla="*/ 106 h 1141"/>
                <a:gd name="T14" fmla="*/ 287 w 754"/>
                <a:gd name="T15" fmla="*/ 0 h 1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54" h="1141">
                  <a:moveTo>
                    <a:pt x="472" y="0"/>
                  </a:moveTo>
                  <a:cubicBezTo>
                    <a:pt x="527" y="107"/>
                    <a:pt x="641" y="379"/>
                    <a:pt x="673" y="553"/>
                  </a:cubicBezTo>
                  <a:cubicBezTo>
                    <a:pt x="705" y="727"/>
                    <a:pt x="754" y="960"/>
                    <a:pt x="664" y="1045"/>
                  </a:cubicBezTo>
                  <a:cubicBezTo>
                    <a:pt x="574" y="1130"/>
                    <a:pt x="244" y="1141"/>
                    <a:pt x="135" y="1064"/>
                  </a:cubicBezTo>
                  <a:cubicBezTo>
                    <a:pt x="26" y="987"/>
                    <a:pt x="24" y="725"/>
                    <a:pt x="12" y="581"/>
                  </a:cubicBezTo>
                  <a:cubicBezTo>
                    <a:pt x="0" y="437"/>
                    <a:pt x="15" y="265"/>
                    <a:pt x="60" y="200"/>
                  </a:cubicBezTo>
                  <a:cubicBezTo>
                    <a:pt x="105" y="135"/>
                    <a:pt x="214" y="223"/>
                    <a:pt x="283" y="190"/>
                  </a:cubicBezTo>
                  <a:cubicBezTo>
                    <a:pt x="352" y="157"/>
                    <a:pt x="433" y="40"/>
                    <a:pt x="472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4853" name="Freeform 86"/>
            <p:cNvSpPr>
              <a:spLocks noChangeAspect="1"/>
            </p:cNvSpPr>
            <p:nvPr/>
          </p:nvSpPr>
          <p:spPr bwMode="auto">
            <a:xfrm>
              <a:off x="4170" y="813"/>
              <a:ext cx="583" cy="1177"/>
            </a:xfrm>
            <a:custGeom>
              <a:avLst/>
              <a:gdLst>
                <a:gd name="T0" fmla="*/ 88 w 661"/>
                <a:gd name="T1" fmla="*/ 634 h 1261"/>
                <a:gd name="T2" fmla="*/ 161 w 661"/>
                <a:gd name="T3" fmla="*/ 1028 h 1261"/>
                <a:gd name="T4" fmla="*/ 441 w 661"/>
                <a:gd name="T5" fmla="*/ 913 h 1261"/>
                <a:gd name="T6" fmla="*/ 280 w 661"/>
                <a:gd name="T7" fmla="*/ 378 h 1261"/>
                <a:gd name="T8" fmla="*/ 51 w 661"/>
                <a:gd name="T9" fmla="*/ 0 h 1261"/>
                <a:gd name="T10" fmla="*/ 88 w 661"/>
                <a:gd name="T11" fmla="*/ 634 h 12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1" h="1261">
                  <a:moveTo>
                    <a:pt x="113" y="727"/>
                  </a:moveTo>
                  <a:cubicBezTo>
                    <a:pt x="141" y="850"/>
                    <a:pt x="170" y="1076"/>
                    <a:pt x="208" y="1180"/>
                  </a:cubicBezTo>
                  <a:cubicBezTo>
                    <a:pt x="478" y="1261"/>
                    <a:pt x="441" y="1199"/>
                    <a:pt x="567" y="1048"/>
                  </a:cubicBezTo>
                  <a:cubicBezTo>
                    <a:pt x="661" y="1047"/>
                    <a:pt x="453" y="632"/>
                    <a:pt x="359" y="434"/>
                  </a:cubicBezTo>
                  <a:cubicBezTo>
                    <a:pt x="265" y="236"/>
                    <a:pt x="199" y="13"/>
                    <a:pt x="66" y="0"/>
                  </a:cubicBezTo>
                  <a:cubicBezTo>
                    <a:pt x="0" y="88"/>
                    <a:pt x="85" y="604"/>
                    <a:pt x="113" y="727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34854" name="Group 87"/>
            <p:cNvGrpSpPr>
              <a:grpSpLocks noChangeAspect="1"/>
            </p:cNvGrpSpPr>
            <p:nvPr/>
          </p:nvGrpSpPr>
          <p:grpSpPr bwMode="auto">
            <a:xfrm>
              <a:off x="4464" y="2102"/>
              <a:ext cx="327" cy="235"/>
              <a:chOff x="3597" y="2590"/>
              <a:chExt cx="576" cy="390"/>
            </a:xfrm>
          </p:grpSpPr>
          <p:grpSp>
            <p:nvGrpSpPr>
              <p:cNvPr id="34855" name="Group 88"/>
              <p:cNvGrpSpPr>
                <a:grpSpLocks noChangeAspect="1"/>
              </p:cNvGrpSpPr>
              <p:nvPr/>
            </p:nvGrpSpPr>
            <p:grpSpPr bwMode="auto">
              <a:xfrm>
                <a:off x="3597" y="2590"/>
                <a:ext cx="576" cy="346"/>
                <a:chOff x="3597" y="2590"/>
                <a:chExt cx="576" cy="346"/>
              </a:xfrm>
            </p:grpSpPr>
            <p:sp>
              <p:nvSpPr>
                <p:cNvPr id="34861" name="AutoShape 89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597" y="2638"/>
                  <a:ext cx="576" cy="298"/>
                </a:xfrm>
                <a:prstGeom prst="parallelogram">
                  <a:avLst>
                    <a:gd name="adj" fmla="val 10926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862" name="AutoShape 9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645" y="2590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56" name="Group 91"/>
              <p:cNvGrpSpPr>
                <a:grpSpLocks noChangeAspect="1"/>
              </p:cNvGrpSpPr>
              <p:nvPr/>
            </p:nvGrpSpPr>
            <p:grpSpPr bwMode="auto">
              <a:xfrm>
                <a:off x="3677" y="2590"/>
                <a:ext cx="446" cy="390"/>
                <a:chOff x="2925" y="2017"/>
                <a:chExt cx="446" cy="390"/>
              </a:xfrm>
            </p:grpSpPr>
            <p:sp>
              <p:nvSpPr>
                <p:cNvPr id="34857" name="AutoShape 92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925" y="2261"/>
                  <a:ext cx="157" cy="146"/>
                </a:xfrm>
                <a:prstGeom prst="parallelogram">
                  <a:avLst>
                    <a:gd name="adj" fmla="val 6079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858" name="AutoShape 93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5" y="2256"/>
                  <a:ext cx="156" cy="145"/>
                </a:xfrm>
                <a:prstGeom prst="parallelogram">
                  <a:avLst>
                    <a:gd name="adj" fmla="val 6082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859" name="AutoShape 9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86" y="2017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860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2055"/>
                  <a:ext cx="68" cy="6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34823" name="Group 96"/>
          <p:cNvGrpSpPr>
            <a:grpSpLocks/>
          </p:cNvGrpSpPr>
          <p:nvPr/>
        </p:nvGrpSpPr>
        <p:grpSpPr bwMode="auto">
          <a:xfrm>
            <a:off x="5181600" y="2159000"/>
            <a:ext cx="692150" cy="2211388"/>
            <a:chOff x="3748" y="446"/>
            <a:chExt cx="715" cy="2311"/>
          </a:xfrm>
        </p:grpSpPr>
        <p:sp>
          <p:nvSpPr>
            <p:cNvPr id="34841" name="Freeform 97"/>
            <p:cNvSpPr>
              <a:spLocks noChangeAspect="1"/>
            </p:cNvSpPr>
            <p:nvPr/>
          </p:nvSpPr>
          <p:spPr bwMode="auto">
            <a:xfrm rot="430366">
              <a:off x="3748" y="1776"/>
              <a:ext cx="715" cy="981"/>
            </a:xfrm>
            <a:custGeom>
              <a:avLst/>
              <a:gdLst>
                <a:gd name="T0" fmla="*/ 101 w 665"/>
                <a:gd name="T1" fmla="*/ 88 h 863"/>
                <a:gd name="T2" fmla="*/ 48 w 665"/>
                <a:gd name="T3" fmla="*/ 805 h 863"/>
                <a:gd name="T4" fmla="*/ 396 w 665"/>
                <a:gd name="T5" fmla="*/ 1115 h 863"/>
                <a:gd name="T6" fmla="*/ 752 w 665"/>
                <a:gd name="T7" fmla="*/ 659 h 863"/>
                <a:gd name="T8" fmla="*/ 526 w 665"/>
                <a:gd name="T9" fmla="*/ 0 h 863"/>
                <a:gd name="T10" fmla="*/ 101 w 665"/>
                <a:gd name="T11" fmla="*/ 88 h 8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5" h="863">
                  <a:moveTo>
                    <a:pt x="87" y="68"/>
                  </a:moveTo>
                  <a:cubicBezTo>
                    <a:pt x="20" y="233"/>
                    <a:pt x="0" y="491"/>
                    <a:pt x="42" y="623"/>
                  </a:cubicBezTo>
                  <a:cubicBezTo>
                    <a:pt x="147" y="698"/>
                    <a:pt x="230" y="803"/>
                    <a:pt x="342" y="863"/>
                  </a:cubicBezTo>
                  <a:cubicBezTo>
                    <a:pt x="417" y="848"/>
                    <a:pt x="635" y="645"/>
                    <a:pt x="650" y="510"/>
                  </a:cubicBezTo>
                  <a:cubicBezTo>
                    <a:pt x="665" y="375"/>
                    <a:pt x="557" y="103"/>
                    <a:pt x="455" y="0"/>
                  </a:cubicBezTo>
                  <a:cubicBezTo>
                    <a:pt x="417" y="135"/>
                    <a:pt x="290" y="233"/>
                    <a:pt x="87" y="6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42" name="Freeform 98"/>
            <p:cNvSpPr>
              <a:spLocks noChangeAspect="1"/>
            </p:cNvSpPr>
            <p:nvPr/>
          </p:nvSpPr>
          <p:spPr bwMode="auto">
            <a:xfrm rot="430366">
              <a:off x="3887" y="446"/>
              <a:ext cx="541" cy="1618"/>
            </a:xfrm>
            <a:custGeom>
              <a:avLst/>
              <a:gdLst>
                <a:gd name="T0" fmla="*/ 10 w 503"/>
                <a:gd name="T1" fmla="*/ 998 h 1424"/>
                <a:gd name="T2" fmla="*/ 61 w 503"/>
                <a:gd name="T3" fmla="*/ 1608 h 1424"/>
                <a:gd name="T4" fmla="*/ 504 w 503"/>
                <a:gd name="T5" fmla="*/ 1590 h 1424"/>
                <a:gd name="T6" fmla="*/ 426 w 503"/>
                <a:gd name="T7" fmla="*/ 910 h 1424"/>
                <a:gd name="T8" fmla="*/ 140 w 503"/>
                <a:gd name="T9" fmla="*/ 0 h 1424"/>
                <a:gd name="T10" fmla="*/ 10 w 503"/>
                <a:gd name="T11" fmla="*/ 998 h 14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" h="1424">
                  <a:moveTo>
                    <a:pt x="8" y="773"/>
                  </a:moveTo>
                  <a:cubicBezTo>
                    <a:pt x="16" y="998"/>
                    <a:pt x="31" y="1088"/>
                    <a:pt x="53" y="1245"/>
                  </a:cubicBezTo>
                  <a:cubicBezTo>
                    <a:pt x="213" y="1424"/>
                    <a:pt x="376" y="1350"/>
                    <a:pt x="436" y="1231"/>
                  </a:cubicBezTo>
                  <a:cubicBezTo>
                    <a:pt x="503" y="1199"/>
                    <a:pt x="398" y="841"/>
                    <a:pt x="368" y="705"/>
                  </a:cubicBezTo>
                  <a:cubicBezTo>
                    <a:pt x="338" y="569"/>
                    <a:pt x="212" y="67"/>
                    <a:pt x="121" y="0"/>
                  </a:cubicBezTo>
                  <a:cubicBezTo>
                    <a:pt x="39" y="38"/>
                    <a:pt x="0" y="548"/>
                    <a:pt x="8" y="773"/>
                  </a:cubicBez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grpSp>
          <p:nvGrpSpPr>
            <p:cNvPr id="34843" name="Group 99"/>
            <p:cNvGrpSpPr>
              <a:grpSpLocks noChangeAspect="1"/>
            </p:cNvGrpSpPr>
            <p:nvPr/>
          </p:nvGrpSpPr>
          <p:grpSpPr bwMode="auto">
            <a:xfrm>
              <a:off x="3952" y="2101"/>
              <a:ext cx="327" cy="235"/>
              <a:chOff x="3597" y="2590"/>
              <a:chExt cx="576" cy="390"/>
            </a:xfrm>
          </p:grpSpPr>
          <p:grpSp>
            <p:nvGrpSpPr>
              <p:cNvPr id="34844" name="Group 100"/>
              <p:cNvGrpSpPr>
                <a:grpSpLocks noChangeAspect="1"/>
              </p:cNvGrpSpPr>
              <p:nvPr/>
            </p:nvGrpSpPr>
            <p:grpSpPr bwMode="auto">
              <a:xfrm>
                <a:off x="3597" y="2590"/>
                <a:ext cx="576" cy="346"/>
                <a:chOff x="3597" y="2590"/>
                <a:chExt cx="576" cy="346"/>
              </a:xfrm>
            </p:grpSpPr>
            <p:sp>
              <p:nvSpPr>
                <p:cNvPr id="34850" name="AutoShape 101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597" y="2638"/>
                  <a:ext cx="576" cy="298"/>
                </a:xfrm>
                <a:prstGeom prst="parallelogram">
                  <a:avLst>
                    <a:gd name="adj" fmla="val 10926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851" name="AutoShape 102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645" y="2590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45" name="Group 103"/>
              <p:cNvGrpSpPr>
                <a:grpSpLocks noChangeAspect="1"/>
              </p:cNvGrpSpPr>
              <p:nvPr/>
            </p:nvGrpSpPr>
            <p:grpSpPr bwMode="auto">
              <a:xfrm>
                <a:off x="3677" y="2590"/>
                <a:ext cx="446" cy="390"/>
                <a:chOff x="2925" y="2017"/>
                <a:chExt cx="446" cy="390"/>
              </a:xfrm>
            </p:grpSpPr>
            <p:sp>
              <p:nvSpPr>
                <p:cNvPr id="34846" name="AutoShape 104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925" y="2261"/>
                  <a:ext cx="157" cy="146"/>
                </a:xfrm>
                <a:prstGeom prst="parallelogram">
                  <a:avLst>
                    <a:gd name="adj" fmla="val 6079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847" name="AutoShape 105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5" y="2256"/>
                  <a:ext cx="156" cy="145"/>
                </a:xfrm>
                <a:prstGeom prst="parallelogram">
                  <a:avLst>
                    <a:gd name="adj" fmla="val 6082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848" name="AutoShape 106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86" y="2017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849" name="Oval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2055"/>
                  <a:ext cx="68" cy="6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34824" name="Group 121"/>
          <p:cNvGrpSpPr>
            <a:grpSpLocks/>
          </p:cNvGrpSpPr>
          <p:nvPr/>
        </p:nvGrpSpPr>
        <p:grpSpPr bwMode="auto">
          <a:xfrm>
            <a:off x="3821113" y="2363788"/>
            <a:ext cx="720725" cy="1949450"/>
            <a:chOff x="1990" y="585"/>
            <a:chExt cx="543" cy="1583"/>
          </a:xfrm>
        </p:grpSpPr>
        <p:grpSp>
          <p:nvGrpSpPr>
            <p:cNvPr id="34829" name="Group 122"/>
            <p:cNvGrpSpPr>
              <a:grpSpLocks/>
            </p:cNvGrpSpPr>
            <p:nvPr/>
          </p:nvGrpSpPr>
          <p:grpSpPr bwMode="auto">
            <a:xfrm>
              <a:off x="1990" y="585"/>
              <a:ext cx="543" cy="1583"/>
              <a:chOff x="1743" y="2042"/>
              <a:chExt cx="675" cy="1760"/>
            </a:xfrm>
          </p:grpSpPr>
          <p:sp>
            <p:nvSpPr>
              <p:cNvPr id="34839" name="Freeform 123"/>
              <p:cNvSpPr>
                <a:spLocks noChangeAspect="1"/>
              </p:cNvSpPr>
              <p:nvPr/>
            </p:nvSpPr>
            <p:spPr bwMode="auto">
              <a:xfrm>
                <a:off x="1743" y="3069"/>
                <a:ext cx="675" cy="733"/>
              </a:xfrm>
              <a:custGeom>
                <a:avLst/>
                <a:gdLst>
                  <a:gd name="T0" fmla="*/ 111 w 675"/>
                  <a:gd name="T1" fmla="*/ 10 h 733"/>
                  <a:gd name="T2" fmla="*/ 27 w 675"/>
                  <a:gd name="T3" fmla="*/ 502 h 733"/>
                  <a:gd name="T4" fmla="*/ 331 w 675"/>
                  <a:gd name="T5" fmla="*/ 733 h 733"/>
                  <a:gd name="T6" fmla="*/ 645 w 675"/>
                  <a:gd name="T7" fmla="*/ 481 h 733"/>
                  <a:gd name="T8" fmla="*/ 530 w 675"/>
                  <a:gd name="T9" fmla="*/ 0 h 733"/>
                  <a:gd name="T10" fmla="*/ 111 w 675"/>
                  <a:gd name="T11" fmla="*/ 10 h 7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5" h="733">
                    <a:moveTo>
                      <a:pt x="111" y="10"/>
                    </a:moveTo>
                    <a:cubicBezTo>
                      <a:pt x="28" y="163"/>
                      <a:pt x="0" y="369"/>
                      <a:pt x="27" y="502"/>
                    </a:cubicBezTo>
                    <a:cubicBezTo>
                      <a:pt x="120" y="586"/>
                      <a:pt x="236" y="701"/>
                      <a:pt x="331" y="733"/>
                    </a:cubicBezTo>
                    <a:cubicBezTo>
                      <a:pt x="405" y="726"/>
                      <a:pt x="617" y="611"/>
                      <a:pt x="645" y="481"/>
                    </a:cubicBezTo>
                    <a:cubicBezTo>
                      <a:pt x="675" y="351"/>
                      <a:pt x="619" y="112"/>
                      <a:pt x="530" y="0"/>
                    </a:cubicBezTo>
                    <a:cubicBezTo>
                      <a:pt x="479" y="127"/>
                      <a:pt x="290" y="192"/>
                      <a:pt x="111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4840" name="Freeform 124"/>
              <p:cNvSpPr>
                <a:spLocks noChangeAspect="1"/>
              </p:cNvSpPr>
              <p:nvPr/>
            </p:nvSpPr>
            <p:spPr bwMode="auto">
              <a:xfrm>
                <a:off x="1828" y="2042"/>
                <a:ext cx="484" cy="1238"/>
              </a:xfrm>
              <a:custGeom>
                <a:avLst/>
                <a:gdLst>
                  <a:gd name="T0" fmla="*/ 26 w 484"/>
                  <a:gd name="T1" fmla="*/ 566 h 1238"/>
                  <a:gd name="T2" fmla="*/ 5 w 484"/>
                  <a:gd name="T3" fmla="*/ 1047 h 1238"/>
                  <a:gd name="T4" fmla="*/ 415 w 484"/>
                  <a:gd name="T5" fmla="*/ 1071 h 1238"/>
                  <a:gd name="T6" fmla="*/ 403 w 484"/>
                  <a:gd name="T7" fmla="*/ 503 h 1238"/>
                  <a:gd name="T8" fmla="*/ 204 w 484"/>
                  <a:gd name="T9" fmla="*/ 0 h 1238"/>
                  <a:gd name="T10" fmla="*/ 26 w 484"/>
                  <a:gd name="T11" fmla="*/ 566 h 12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4" h="1238">
                    <a:moveTo>
                      <a:pt x="26" y="566"/>
                    </a:moveTo>
                    <a:cubicBezTo>
                      <a:pt x="10" y="786"/>
                      <a:pt x="0" y="892"/>
                      <a:pt x="5" y="1047"/>
                    </a:cubicBezTo>
                    <a:cubicBezTo>
                      <a:pt x="140" y="1238"/>
                      <a:pt x="344" y="1180"/>
                      <a:pt x="415" y="1071"/>
                    </a:cubicBezTo>
                    <a:cubicBezTo>
                      <a:pt x="484" y="1047"/>
                      <a:pt x="418" y="638"/>
                      <a:pt x="403" y="503"/>
                    </a:cubicBezTo>
                    <a:cubicBezTo>
                      <a:pt x="388" y="368"/>
                      <a:pt x="329" y="21"/>
                      <a:pt x="204" y="0"/>
                    </a:cubicBezTo>
                    <a:cubicBezTo>
                      <a:pt x="78" y="21"/>
                      <a:pt x="43" y="346"/>
                      <a:pt x="26" y="566"/>
                    </a:cubicBezTo>
                    <a:close/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4830" name="Group 125"/>
            <p:cNvGrpSpPr>
              <a:grpSpLocks noChangeAspect="1"/>
            </p:cNvGrpSpPr>
            <p:nvPr/>
          </p:nvGrpSpPr>
          <p:grpSpPr bwMode="auto">
            <a:xfrm>
              <a:off x="2160" y="1728"/>
              <a:ext cx="262" cy="199"/>
              <a:chOff x="3597" y="2590"/>
              <a:chExt cx="576" cy="390"/>
            </a:xfrm>
          </p:grpSpPr>
          <p:grpSp>
            <p:nvGrpSpPr>
              <p:cNvPr id="34831" name="Group 126"/>
              <p:cNvGrpSpPr>
                <a:grpSpLocks noChangeAspect="1"/>
              </p:cNvGrpSpPr>
              <p:nvPr/>
            </p:nvGrpSpPr>
            <p:grpSpPr bwMode="auto">
              <a:xfrm>
                <a:off x="3597" y="2590"/>
                <a:ext cx="576" cy="346"/>
                <a:chOff x="3597" y="2590"/>
                <a:chExt cx="576" cy="346"/>
              </a:xfrm>
            </p:grpSpPr>
            <p:sp>
              <p:nvSpPr>
                <p:cNvPr id="34837" name="AutoShape 127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597" y="2638"/>
                  <a:ext cx="576" cy="298"/>
                </a:xfrm>
                <a:prstGeom prst="parallelogram">
                  <a:avLst>
                    <a:gd name="adj" fmla="val 10926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838" name="AutoShape 128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645" y="2590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2" name="Group 129"/>
              <p:cNvGrpSpPr>
                <a:grpSpLocks noChangeAspect="1"/>
              </p:cNvGrpSpPr>
              <p:nvPr/>
            </p:nvGrpSpPr>
            <p:grpSpPr bwMode="auto">
              <a:xfrm>
                <a:off x="3677" y="2590"/>
                <a:ext cx="446" cy="390"/>
                <a:chOff x="2925" y="2017"/>
                <a:chExt cx="446" cy="390"/>
              </a:xfrm>
            </p:grpSpPr>
            <p:sp>
              <p:nvSpPr>
                <p:cNvPr id="34833" name="AutoShape 13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925" y="2261"/>
                  <a:ext cx="157" cy="146"/>
                </a:xfrm>
                <a:prstGeom prst="parallelogram">
                  <a:avLst>
                    <a:gd name="adj" fmla="val 6079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834" name="AutoShape 131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215" y="2256"/>
                  <a:ext cx="156" cy="145"/>
                </a:xfrm>
                <a:prstGeom prst="parallelogram">
                  <a:avLst>
                    <a:gd name="adj" fmla="val 6082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4835" name="AutoShape 132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3186" y="2017"/>
                  <a:ext cx="155" cy="145"/>
                </a:xfrm>
                <a:prstGeom prst="parallelogram">
                  <a:avLst>
                    <a:gd name="adj" fmla="val 6043"/>
                  </a:avLst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6600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34836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2055"/>
                  <a:ext cx="68" cy="6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660033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6666FF"/>
                        </a:outerShdw>
                      </a:effectLst>
                    </a14:hiddenEffects>
                  </a:ext>
                </a:extLst>
              </p:spPr>
              <p:txBody>
                <a:bodyPr lIns="75895" tIns="37948" rIns="75895" bIns="37948" anchor="ctr"/>
                <a:lstStyle/>
                <a:p>
                  <a:pPr algn="ctr"/>
                  <a:endParaRPr lang="en-US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34825" name="Freeform 134"/>
          <p:cNvSpPr>
            <a:spLocks/>
          </p:cNvSpPr>
          <p:nvPr/>
        </p:nvSpPr>
        <p:spPr bwMode="auto">
          <a:xfrm>
            <a:off x="2362200" y="2051050"/>
            <a:ext cx="4418013" cy="1731963"/>
          </a:xfrm>
          <a:custGeom>
            <a:avLst/>
            <a:gdLst>
              <a:gd name="T0" fmla="*/ 42621438 w 4280"/>
              <a:gd name="T1" fmla="*/ 1375586987 h 1811"/>
              <a:gd name="T2" fmla="*/ 205647150 w 4280"/>
              <a:gd name="T3" fmla="*/ 1438696046 h 1811"/>
              <a:gd name="T4" fmla="*/ 1260524140 w 4280"/>
              <a:gd name="T5" fmla="*/ 1414916223 h 1811"/>
              <a:gd name="T6" fmla="*/ 1413960287 w 4280"/>
              <a:gd name="T7" fmla="*/ 1415830500 h 1811"/>
              <a:gd name="T8" fmla="*/ 1984020220 w 4280"/>
              <a:gd name="T9" fmla="*/ 1391135443 h 1811"/>
              <a:gd name="T10" fmla="*/ 2147483647 w 4280"/>
              <a:gd name="T11" fmla="*/ 1566742720 h 1811"/>
              <a:gd name="T12" fmla="*/ 2147483647 w 4280"/>
              <a:gd name="T13" fmla="*/ 1426805656 h 1811"/>
              <a:gd name="T14" fmla="*/ 2147483647 w 4280"/>
              <a:gd name="T15" fmla="*/ 1496316571 h 1811"/>
              <a:gd name="T16" fmla="*/ 2147483647 w 4280"/>
              <a:gd name="T17" fmla="*/ 1382904076 h 1811"/>
              <a:gd name="T18" fmla="*/ 2147483647 w 4280"/>
              <a:gd name="T19" fmla="*/ 1350892886 h 1811"/>
              <a:gd name="T20" fmla="*/ 2147483647 w 4280"/>
              <a:gd name="T21" fmla="*/ 1233821368 h 1811"/>
              <a:gd name="T22" fmla="*/ 2147483647 w 4280"/>
              <a:gd name="T23" fmla="*/ 1829511 h 1811"/>
              <a:gd name="T24" fmla="*/ 51145726 w 4280"/>
              <a:gd name="T25" fmla="*/ 4573300 h 1811"/>
              <a:gd name="T26" fmla="*/ 42621438 w 4280"/>
              <a:gd name="T27" fmla="*/ 1375586987 h 18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80" h="1811">
                <a:moveTo>
                  <a:pt x="40" y="1504"/>
                </a:moveTo>
                <a:cubicBezTo>
                  <a:pt x="74" y="1524"/>
                  <a:pt x="0" y="1568"/>
                  <a:pt x="193" y="1573"/>
                </a:cubicBezTo>
                <a:cubicBezTo>
                  <a:pt x="408" y="1732"/>
                  <a:pt x="963" y="1764"/>
                  <a:pt x="1183" y="1547"/>
                </a:cubicBezTo>
                <a:cubicBezTo>
                  <a:pt x="1239" y="1547"/>
                  <a:pt x="1275" y="1532"/>
                  <a:pt x="1327" y="1548"/>
                </a:cubicBezTo>
                <a:cubicBezTo>
                  <a:pt x="1537" y="1811"/>
                  <a:pt x="1663" y="1732"/>
                  <a:pt x="1862" y="1521"/>
                </a:cubicBezTo>
                <a:cubicBezTo>
                  <a:pt x="2003" y="1598"/>
                  <a:pt x="2157" y="1707"/>
                  <a:pt x="2285" y="1713"/>
                </a:cubicBezTo>
                <a:cubicBezTo>
                  <a:pt x="2413" y="1719"/>
                  <a:pt x="2513" y="1573"/>
                  <a:pt x="2630" y="1560"/>
                </a:cubicBezTo>
                <a:cubicBezTo>
                  <a:pt x="2739" y="1540"/>
                  <a:pt x="2902" y="1641"/>
                  <a:pt x="2986" y="1636"/>
                </a:cubicBezTo>
                <a:cubicBezTo>
                  <a:pt x="3084" y="1628"/>
                  <a:pt x="3168" y="1588"/>
                  <a:pt x="3216" y="1512"/>
                </a:cubicBezTo>
                <a:cubicBezTo>
                  <a:pt x="3349" y="1678"/>
                  <a:pt x="3434" y="1617"/>
                  <a:pt x="3548" y="1477"/>
                </a:cubicBezTo>
                <a:cubicBezTo>
                  <a:pt x="3681" y="1574"/>
                  <a:pt x="3781" y="1602"/>
                  <a:pt x="3914" y="1349"/>
                </a:cubicBezTo>
                <a:cubicBezTo>
                  <a:pt x="3887" y="677"/>
                  <a:pt x="3715" y="222"/>
                  <a:pt x="4280" y="2"/>
                </a:cubicBezTo>
                <a:cubicBezTo>
                  <a:pt x="2645" y="0"/>
                  <a:pt x="593" y="6"/>
                  <a:pt x="48" y="5"/>
                </a:cubicBezTo>
                <a:cubicBezTo>
                  <a:pt x="40" y="569"/>
                  <a:pt x="50" y="1241"/>
                  <a:pt x="40" y="1504"/>
                </a:cubicBezTo>
                <a:close/>
              </a:path>
            </a:pathLst>
          </a:custGeom>
          <a:gradFill rotWithShape="1">
            <a:gsLst>
              <a:gs pos="0">
                <a:srgbClr val="762F47"/>
              </a:gs>
              <a:gs pos="100000">
                <a:srgbClr val="FF6699">
                  <a:alpha val="5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4826" name="Oval 140"/>
          <p:cNvSpPr>
            <a:spLocks noChangeArrowheads="1"/>
          </p:cNvSpPr>
          <p:nvPr/>
        </p:nvSpPr>
        <p:spPr bwMode="auto">
          <a:xfrm>
            <a:off x="3290888" y="2997200"/>
            <a:ext cx="65087" cy="587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Freeform 154"/>
          <p:cNvSpPr>
            <a:spLocks/>
          </p:cNvSpPr>
          <p:nvPr/>
        </p:nvSpPr>
        <p:spPr bwMode="auto">
          <a:xfrm>
            <a:off x="2895600" y="3854450"/>
            <a:ext cx="3884613" cy="46038"/>
          </a:xfrm>
          <a:custGeom>
            <a:avLst/>
            <a:gdLst>
              <a:gd name="T0" fmla="*/ 0 w 2447"/>
              <a:gd name="T1" fmla="*/ 0 h 29"/>
              <a:gd name="T2" fmla="*/ 2147483647 w 2447"/>
              <a:gd name="T3" fmla="*/ 55444040 h 29"/>
              <a:gd name="T4" fmla="*/ 2147483647 w 2447"/>
              <a:gd name="T5" fmla="*/ 73086119 h 2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47" h="29">
                <a:moveTo>
                  <a:pt x="0" y="0"/>
                </a:moveTo>
                <a:lnTo>
                  <a:pt x="909" y="22"/>
                </a:lnTo>
                <a:lnTo>
                  <a:pt x="2447" y="29"/>
                </a:lnTo>
              </a:path>
            </a:pathLst>
          </a:custGeom>
          <a:noFill/>
          <a:ln w="57150" cmpd="sng">
            <a:solidFill>
              <a:srgbClr val="5F5F5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8506" name="Oval 138"/>
          <p:cNvSpPr>
            <a:spLocks noChangeArrowheads="1"/>
          </p:cNvSpPr>
          <p:nvPr/>
        </p:nvSpPr>
        <p:spPr bwMode="auto">
          <a:xfrm rot="20429394" flipV="1">
            <a:off x="3124200" y="4057650"/>
            <a:ext cx="2667000" cy="3238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8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497250" y="547687"/>
            <a:ext cx="4273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charset="0"/>
              </a:rPr>
              <a:t>SIMPLE    ANCHORAGE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05971" y="1139371"/>
            <a:ext cx="8001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Engaging a greater number of teeth than that are to be moved.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The root surface area of the anchorage units should be at least double that of the units to be moved.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Force tends to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change the axial inclination </a:t>
            </a:r>
            <a:r>
              <a:rPr lang="en-US" dirty="0">
                <a:latin typeface="+mn-lt"/>
              </a:rPr>
              <a:t>of the teeth.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5" t="23834" b="37354"/>
          <a:stretch/>
        </p:blipFill>
        <p:spPr bwMode="auto">
          <a:xfrm>
            <a:off x="2895599" y="3124200"/>
            <a:ext cx="3587863" cy="3032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67818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STATIONARY ANCHORAGE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543800" cy="3886200"/>
          </a:xfrm>
        </p:spPr>
        <p:txBody>
          <a:bodyPr/>
          <a:lstStyle/>
          <a:p>
            <a:pPr eaLnBrk="1" hangingPunct="1"/>
            <a:r>
              <a:rPr lang="en-US" dirty="0"/>
              <a:t>Dental anchorage in which the manner and application of force tend to displace the </a:t>
            </a:r>
            <a:r>
              <a:rPr lang="en-US" dirty="0">
                <a:solidFill>
                  <a:srgbClr val="FF0000"/>
                </a:solidFill>
              </a:rPr>
              <a:t>anchorage unit bodily </a:t>
            </a:r>
            <a:r>
              <a:rPr lang="en-US" dirty="0"/>
              <a:t>in the plane of space in which the force is applied.</a:t>
            </a:r>
          </a:p>
          <a:p>
            <a:pPr eaLnBrk="1" hangingPunct="1"/>
            <a:r>
              <a:rPr lang="en-US" dirty="0"/>
              <a:t>In other words it is tooth movement without any change in its axial inclination.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667000" y="554944"/>
            <a:ext cx="39971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imes New Roman" charset="0"/>
              </a:rPr>
              <a:t>Reciprocal anchorage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85800" y="1186890"/>
            <a:ext cx="79248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Reciprocal anchorage is said to exist when two teeth or two sets of teeth move to an equal extent in an opposite direction.</a:t>
            </a:r>
          </a:p>
          <a:p>
            <a:pPr marL="342900" indent="-3429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Here the root surface area of the so-called anchorage units is equal to that of the teeth to be moved.</a:t>
            </a:r>
          </a:p>
          <a:p>
            <a:pPr marL="342900" indent="-3429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Requires two equal and opposite forces that tend to move each unit towards a more normal occlusion.</a:t>
            </a:r>
          </a:p>
          <a:p>
            <a:pPr marL="342900" indent="-342900" eaLnBrk="0" hangingPunct="0">
              <a:spcBef>
                <a:spcPct val="50000"/>
              </a:spcBef>
              <a:buFont typeface="Arial" pitchFamily="34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381500"/>
            <a:ext cx="30988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New Folder\exam cases\saranya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97" y="4381500"/>
            <a:ext cx="3267676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3044825" y="962025"/>
            <a:ext cx="3432175" cy="2960688"/>
            <a:chOff x="1918" y="606"/>
            <a:chExt cx="2162" cy="1865"/>
          </a:xfrm>
        </p:grpSpPr>
        <p:sp>
          <p:nvSpPr>
            <p:cNvPr id="43024" name="Freeform 3"/>
            <p:cNvSpPr>
              <a:spLocks/>
            </p:cNvSpPr>
            <p:nvPr/>
          </p:nvSpPr>
          <p:spPr bwMode="auto">
            <a:xfrm rot="1440406">
              <a:off x="2030" y="1245"/>
              <a:ext cx="1862" cy="1226"/>
            </a:xfrm>
            <a:custGeom>
              <a:avLst/>
              <a:gdLst>
                <a:gd name="T0" fmla="*/ 141 w 2375"/>
                <a:gd name="T1" fmla="*/ 186 h 1730"/>
                <a:gd name="T2" fmla="*/ 975 w 2375"/>
                <a:gd name="T3" fmla="*/ 7 h 1730"/>
                <a:gd name="T4" fmla="*/ 1399 w 2375"/>
                <a:gd name="T5" fmla="*/ 229 h 1730"/>
                <a:gd name="T6" fmla="*/ 1339 w 2375"/>
                <a:gd name="T7" fmla="*/ 685 h 1730"/>
                <a:gd name="T8" fmla="*/ 801 w 2375"/>
                <a:gd name="T9" fmla="*/ 641 h 1730"/>
                <a:gd name="T10" fmla="*/ 465 w 2375"/>
                <a:gd name="T11" fmla="*/ 862 h 1730"/>
                <a:gd name="T12" fmla="*/ 126 w 2375"/>
                <a:gd name="T13" fmla="*/ 604 h 1730"/>
                <a:gd name="T14" fmla="*/ 141 w 2375"/>
                <a:gd name="T15" fmla="*/ 186 h 17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75" h="1730">
                  <a:moveTo>
                    <a:pt x="230" y="370"/>
                  </a:moveTo>
                  <a:cubicBezTo>
                    <a:pt x="460" y="172"/>
                    <a:pt x="1245" y="0"/>
                    <a:pt x="1586" y="14"/>
                  </a:cubicBezTo>
                  <a:cubicBezTo>
                    <a:pt x="1876" y="47"/>
                    <a:pt x="2179" y="125"/>
                    <a:pt x="2277" y="456"/>
                  </a:cubicBezTo>
                  <a:cubicBezTo>
                    <a:pt x="2375" y="787"/>
                    <a:pt x="2349" y="1069"/>
                    <a:pt x="2178" y="1363"/>
                  </a:cubicBezTo>
                  <a:cubicBezTo>
                    <a:pt x="2007" y="1657"/>
                    <a:pt x="1540" y="1247"/>
                    <a:pt x="1304" y="1277"/>
                  </a:cubicBezTo>
                  <a:cubicBezTo>
                    <a:pt x="1067" y="1336"/>
                    <a:pt x="940" y="1730"/>
                    <a:pt x="757" y="1718"/>
                  </a:cubicBezTo>
                  <a:cubicBezTo>
                    <a:pt x="574" y="1706"/>
                    <a:pt x="293" y="1428"/>
                    <a:pt x="205" y="1203"/>
                  </a:cubicBezTo>
                  <a:cubicBezTo>
                    <a:pt x="117" y="978"/>
                    <a:pt x="0" y="568"/>
                    <a:pt x="230" y="370"/>
                  </a:cubicBezTo>
                  <a:close/>
                </a:path>
              </a:pathLst>
            </a:custGeom>
            <a:solidFill>
              <a:schemeClr val="folHlink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43025" name="Group 4"/>
            <p:cNvGrpSpPr>
              <a:grpSpLocks/>
            </p:cNvGrpSpPr>
            <p:nvPr/>
          </p:nvGrpSpPr>
          <p:grpSpPr bwMode="auto">
            <a:xfrm>
              <a:off x="1918" y="606"/>
              <a:ext cx="2162" cy="1787"/>
              <a:chOff x="1918" y="606"/>
              <a:chExt cx="2162" cy="1787"/>
            </a:xfrm>
          </p:grpSpPr>
          <p:sp>
            <p:nvSpPr>
              <p:cNvPr id="43026" name="Freeform 5"/>
              <p:cNvSpPr>
                <a:spLocks/>
              </p:cNvSpPr>
              <p:nvPr/>
            </p:nvSpPr>
            <p:spPr bwMode="auto">
              <a:xfrm rot="1440406">
                <a:off x="1918" y="606"/>
                <a:ext cx="526" cy="680"/>
              </a:xfrm>
              <a:custGeom>
                <a:avLst/>
                <a:gdLst>
                  <a:gd name="T0" fmla="*/ 176 w 671"/>
                  <a:gd name="T1" fmla="*/ 0 h 960"/>
                  <a:gd name="T2" fmla="*/ 412 w 671"/>
                  <a:gd name="T3" fmla="*/ 482 h 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71" h="960">
                    <a:moveTo>
                      <a:pt x="287" y="0"/>
                    </a:moveTo>
                    <a:cubicBezTo>
                      <a:pt x="0" y="503"/>
                      <a:pt x="607" y="808"/>
                      <a:pt x="671" y="96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3027" name="Freeform 6"/>
              <p:cNvSpPr>
                <a:spLocks/>
              </p:cNvSpPr>
              <p:nvPr/>
            </p:nvSpPr>
            <p:spPr bwMode="auto">
              <a:xfrm rot="1440406">
                <a:off x="3864" y="972"/>
                <a:ext cx="216" cy="808"/>
              </a:xfrm>
              <a:custGeom>
                <a:avLst/>
                <a:gdLst>
                  <a:gd name="T0" fmla="*/ 0 w 275"/>
                  <a:gd name="T1" fmla="*/ 0 h 1140"/>
                  <a:gd name="T2" fmla="*/ 144 w 275"/>
                  <a:gd name="T3" fmla="*/ 228 h 1140"/>
                  <a:gd name="T4" fmla="*/ 79 w 275"/>
                  <a:gd name="T5" fmla="*/ 573 h 11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5" h="1140">
                    <a:moveTo>
                      <a:pt x="0" y="0"/>
                    </a:moveTo>
                    <a:cubicBezTo>
                      <a:pt x="40" y="90"/>
                      <a:pt x="191" y="272"/>
                      <a:pt x="233" y="454"/>
                    </a:cubicBezTo>
                    <a:cubicBezTo>
                      <a:pt x="275" y="636"/>
                      <a:pt x="129" y="1042"/>
                      <a:pt x="128" y="114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3028" name="Freeform 7"/>
              <p:cNvSpPr>
                <a:spLocks/>
              </p:cNvSpPr>
              <p:nvPr/>
            </p:nvSpPr>
            <p:spPr bwMode="auto">
              <a:xfrm rot="1440406">
                <a:off x="1918" y="1616"/>
                <a:ext cx="301" cy="272"/>
              </a:xfrm>
              <a:custGeom>
                <a:avLst/>
                <a:gdLst>
                  <a:gd name="T0" fmla="*/ 236 w 384"/>
                  <a:gd name="T1" fmla="*/ 145 h 384"/>
                  <a:gd name="T2" fmla="*/ 89 w 384"/>
                  <a:gd name="T3" fmla="*/ 169 h 384"/>
                  <a:gd name="T4" fmla="*/ 0 w 384"/>
                  <a:gd name="T5" fmla="*/ 0 h 3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4" h="384">
                    <a:moveTo>
                      <a:pt x="384" y="288"/>
                    </a:moveTo>
                    <a:cubicBezTo>
                      <a:pt x="296" y="336"/>
                      <a:pt x="208" y="384"/>
                      <a:pt x="144" y="336"/>
                    </a:cubicBezTo>
                    <a:cubicBezTo>
                      <a:pt x="80" y="288"/>
                      <a:pt x="24" y="64"/>
                      <a:pt x="0" y="0"/>
                    </a:cubicBezTo>
                  </a:path>
                </a:pathLst>
              </a:custGeom>
              <a:noFill/>
              <a:ln w="76200" cmpd="sng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3029" name="Freeform 8"/>
              <p:cNvSpPr>
                <a:spLocks/>
              </p:cNvSpPr>
              <p:nvPr/>
            </p:nvSpPr>
            <p:spPr bwMode="auto">
              <a:xfrm rot="1440406">
                <a:off x="2065" y="1333"/>
                <a:ext cx="1825" cy="1060"/>
              </a:xfrm>
              <a:custGeom>
                <a:avLst/>
                <a:gdLst>
                  <a:gd name="T0" fmla="*/ 24 w 2328"/>
                  <a:gd name="T1" fmla="*/ 277 h 1496"/>
                  <a:gd name="T2" fmla="*/ 201 w 2328"/>
                  <a:gd name="T3" fmla="*/ 277 h 1496"/>
                  <a:gd name="T4" fmla="*/ 1234 w 2328"/>
                  <a:gd name="T5" fmla="*/ 36 h 1496"/>
                  <a:gd name="T6" fmla="*/ 1352 w 2328"/>
                  <a:gd name="T7" fmla="*/ 494 h 1496"/>
                  <a:gd name="T8" fmla="*/ 762 w 2328"/>
                  <a:gd name="T9" fmla="*/ 494 h 1496"/>
                  <a:gd name="T10" fmla="*/ 231 w 2328"/>
                  <a:gd name="T11" fmla="*/ 711 h 1496"/>
                  <a:gd name="T12" fmla="*/ 24 w 2328"/>
                  <a:gd name="T13" fmla="*/ 277 h 14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28" h="1496">
                    <a:moveTo>
                      <a:pt x="40" y="552"/>
                    </a:moveTo>
                    <a:cubicBezTo>
                      <a:pt x="32" y="408"/>
                      <a:pt x="0" y="632"/>
                      <a:pt x="328" y="552"/>
                    </a:cubicBezTo>
                    <a:cubicBezTo>
                      <a:pt x="656" y="472"/>
                      <a:pt x="1696" y="0"/>
                      <a:pt x="2008" y="72"/>
                    </a:cubicBezTo>
                    <a:cubicBezTo>
                      <a:pt x="2320" y="144"/>
                      <a:pt x="2328" y="832"/>
                      <a:pt x="2200" y="984"/>
                    </a:cubicBezTo>
                    <a:cubicBezTo>
                      <a:pt x="2072" y="1136"/>
                      <a:pt x="1544" y="912"/>
                      <a:pt x="1240" y="984"/>
                    </a:cubicBezTo>
                    <a:cubicBezTo>
                      <a:pt x="936" y="1056"/>
                      <a:pt x="584" y="1496"/>
                      <a:pt x="376" y="1416"/>
                    </a:cubicBezTo>
                    <a:cubicBezTo>
                      <a:pt x="168" y="1336"/>
                      <a:pt x="48" y="696"/>
                      <a:pt x="40" y="552"/>
                    </a:cubicBezTo>
                    <a:close/>
                  </a:path>
                </a:pathLst>
              </a:custGeom>
              <a:solidFill>
                <a:srgbClr val="FFCC00"/>
              </a:solidFill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3867150" y="4029075"/>
            <a:ext cx="3236913" cy="2676525"/>
            <a:chOff x="2436" y="2538"/>
            <a:chExt cx="2039" cy="1855"/>
          </a:xfrm>
        </p:grpSpPr>
        <p:sp>
          <p:nvSpPr>
            <p:cNvPr id="43018" name="Freeform 10"/>
            <p:cNvSpPr>
              <a:spLocks/>
            </p:cNvSpPr>
            <p:nvPr/>
          </p:nvSpPr>
          <p:spPr bwMode="auto">
            <a:xfrm rot="-9432616">
              <a:off x="2633" y="2538"/>
              <a:ext cx="1726" cy="1260"/>
            </a:xfrm>
            <a:custGeom>
              <a:avLst/>
              <a:gdLst>
                <a:gd name="T0" fmla="*/ 121 w 2375"/>
                <a:gd name="T1" fmla="*/ 196 h 1730"/>
                <a:gd name="T2" fmla="*/ 838 w 2375"/>
                <a:gd name="T3" fmla="*/ 7 h 1730"/>
                <a:gd name="T4" fmla="*/ 1203 w 2375"/>
                <a:gd name="T5" fmla="*/ 242 h 1730"/>
                <a:gd name="T6" fmla="*/ 1150 w 2375"/>
                <a:gd name="T7" fmla="*/ 723 h 1730"/>
                <a:gd name="T8" fmla="*/ 689 w 2375"/>
                <a:gd name="T9" fmla="*/ 677 h 1730"/>
                <a:gd name="T10" fmla="*/ 400 w 2375"/>
                <a:gd name="T11" fmla="*/ 911 h 1730"/>
                <a:gd name="T12" fmla="*/ 108 w 2375"/>
                <a:gd name="T13" fmla="*/ 638 h 1730"/>
                <a:gd name="T14" fmla="*/ 121 w 2375"/>
                <a:gd name="T15" fmla="*/ 196 h 17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75" h="1730">
                  <a:moveTo>
                    <a:pt x="230" y="370"/>
                  </a:moveTo>
                  <a:cubicBezTo>
                    <a:pt x="460" y="172"/>
                    <a:pt x="1245" y="0"/>
                    <a:pt x="1586" y="14"/>
                  </a:cubicBezTo>
                  <a:cubicBezTo>
                    <a:pt x="1876" y="47"/>
                    <a:pt x="2179" y="125"/>
                    <a:pt x="2277" y="456"/>
                  </a:cubicBezTo>
                  <a:cubicBezTo>
                    <a:pt x="2375" y="787"/>
                    <a:pt x="2349" y="1069"/>
                    <a:pt x="2178" y="1363"/>
                  </a:cubicBezTo>
                  <a:cubicBezTo>
                    <a:pt x="2007" y="1657"/>
                    <a:pt x="1540" y="1247"/>
                    <a:pt x="1304" y="1277"/>
                  </a:cubicBezTo>
                  <a:cubicBezTo>
                    <a:pt x="1067" y="1336"/>
                    <a:pt x="940" y="1730"/>
                    <a:pt x="757" y="1718"/>
                  </a:cubicBezTo>
                  <a:cubicBezTo>
                    <a:pt x="574" y="1706"/>
                    <a:pt x="293" y="1428"/>
                    <a:pt x="205" y="1203"/>
                  </a:cubicBezTo>
                  <a:cubicBezTo>
                    <a:pt x="117" y="978"/>
                    <a:pt x="0" y="568"/>
                    <a:pt x="230" y="370"/>
                  </a:cubicBezTo>
                  <a:close/>
                </a:path>
              </a:pathLst>
            </a:custGeom>
            <a:solidFill>
              <a:schemeClr val="folHlink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2436" y="2619"/>
              <a:ext cx="2039" cy="1774"/>
              <a:chOff x="2436" y="2619"/>
              <a:chExt cx="2039" cy="1774"/>
            </a:xfrm>
          </p:grpSpPr>
          <p:sp>
            <p:nvSpPr>
              <p:cNvPr id="43020" name="Freeform 12"/>
              <p:cNvSpPr>
                <a:spLocks/>
              </p:cNvSpPr>
              <p:nvPr/>
            </p:nvSpPr>
            <p:spPr bwMode="auto">
              <a:xfrm rot="-9432616">
                <a:off x="3974" y="3694"/>
                <a:ext cx="488" cy="699"/>
              </a:xfrm>
              <a:custGeom>
                <a:avLst/>
                <a:gdLst>
                  <a:gd name="T0" fmla="*/ 152 w 671"/>
                  <a:gd name="T1" fmla="*/ 0 h 960"/>
                  <a:gd name="T2" fmla="*/ 355 w 671"/>
                  <a:gd name="T3" fmla="*/ 509 h 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71" h="960">
                    <a:moveTo>
                      <a:pt x="287" y="0"/>
                    </a:moveTo>
                    <a:cubicBezTo>
                      <a:pt x="0" y="503"/>
                      <a:pt x="607" y="808"/>
                      <a:pt x="671" y="96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3021" name="Freeform 13"/>
              <p:cNvSpPr>
                <a:spLocks/>
              </p:cNvSpPr>
              <p:nvPr/>
            </p:nvSpPr>
            <p:spPr bwMode="auto">
              <a:xfrm rot="-9432616">
                <a:off x="2436" y="3298"/>
                <a:ext cx="200" cy="830"/>
              </a:xfrm>
              <a:custGeom>
                <a:avLst/>
                <a:gdLst>
                  <a:gd name="T0" fmla="*/ 0 w 275"/>
                  <a:gd name="T1" fmla="*/ 0 h 1140"/>
                  <a:gd name="T2" fmla="*/ 123 w 275"/>
                  <a:gd name="T3" fmla="*/ 241 h 1140"/>
                  <a:gd name="T4" fmla="*/ 68 w 275"/>
                  <a:gd name="T5" fmla="*/ 604 h 11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5" h="1140">
                    <a:moveTo>
                      <a:pt x="0" y="0"/>
                    </a:moveTo>
                    <a:cubicBezTo>
                      <a:pt x="40" y="90"/>
                      <a:pt x="191" y="272"/>
                      <a:pt x="233" y="454"/>
                    </a:cubicBezTo>
                    <a:cubicBezTo>
                      <a:pt x="275" y="636"/>
                      <a:pt x="129" y="1042"/>
                      <a:pt x="128" y="114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3022" name="Freeform 14"/>
              <p:cNvSpPr>
                <a:spLocks/>
              </p:cNvSpPr>
              <p:nvPr/>
            </p:nvSpPr>
            <p:spPr bwMode="auto">
              <a:xfrm rot="-9432616">
                <a:off x="4196" y="3083"/>
                <a:ext cx="279" cy="280"/>
              </a:xfrm>
              <a:custGeom>
                <a:avLst/>
                <a:gdLst>
                  <a:gd name="T0" fmla="*/ 203 w 384"/>
                  <a:gd name="T1" fmla="*/ 153 h 384"/>
                  <a:gd name="T2" fmla="*/ 76 w 384"/>
                  <a:gd name="T3" fmla="*/ 179 h 384"/>
                  <a:gd name="T4" fmla="*/ 0 w 384"/>
                  <a:gd name="T5" fmla="*/ 0 h 3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4" h="384">
                    <a:moveTo>
                      <a:pt x="384" y="288"/>
                    </a:moveTo>
                    <a:cubicBezTo>
                      <a:pt x="296" y="336"/>
                      <a:pt x="208" y="384"/>
                      <a:pt x="144" y="336"/>
                    </a:cubicBezTo>
                    <a:cubicBezTo>
                      <a:pt x="80" y="288"/>
                      <a:pt x="24" y="64"/>
                      <a:pt x="0" y="0"/>
                    </a:cubicBezTo>
                  </a:path>
                </a:pathLst>
              </a:custGeom>
              <a:noFill/>
              <a:ln w="76200" cmpd="sng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3023" name="Freeform 15"/>
              <p:cNvSpPr>
                <a:spLocks/>
              </p:cNvSpPr>
              <p:nvPr/>
            </p:nvSpPr>
            <p:spPr bwMode="auto">
              <a:xfrm rot="-9432616">
                <a:off x="2636" y="2619"/>
                <a:ext cx="1692" cy="1089"/>
              </a:xfrm>
              <a:custGeom>
                <a:avLst/>
                <a:gdLst>
                  <a:gd name="T0" fmla="*/ 21 w 2328"/>
                  <a:gd name="T1" fmla="*/ 293 h 1496"/>
                  <a:gd name="T2" fmla="*/ 173 w 2328"/>
                  <a:gd name="T3" fmla="*/ 293 h 1496"/>
                  <a:gd name="T4" fmla="*/ 1060 w 2328"/>
                  <a:gd name="T5" fmla="*/ 38 h 1496"/>
                  <a:gd name="T6" fmla="*/ 1162 w 2328"/>
                  <a:gd name="T7" fmla="*/ 521 h 1496"/>
                  <a:gd name="T8" fmla="*/ 655 w 2328"/>
                  <a:gd name="T9" fmla="*/ 521 h 1496"/>
                  <a:gd name="T10" fmla="*/ 198 w 2328"/>
                  <a:gd name="T11" fmla="*/ 751 h 1496"/>
                  <a:gd name="T12" fmla="*/ 21 w 2328"/>
                  <a:gd name="T13" fmla="*/ 293 h 14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28" h="1496">
                    <a:moveTo>
                      <a:pt x="40" y="552"/>
                    </a:moveTo>
                    <a:cubicBezTo>
                      <a:pt x="32" y="408"/>
                      <a:pt x="0" y="632"/>
                      <a:pt x="328" y="552"/>
                    </a:cubicBezTo>
                    <a:cubicBezTo>
                      <a:pt x="656" y="472"/>
                      <a:pt x="1696" y="0"/>
                      <a:pt x="2008" y="72"/>
                    </a:cubicBezTo>
                    <a:cubicBezTo>
                      <a:pt x="2320" y="144"/>
                      <a:pt x="2328" y="832"/>
                      <a:pt x="2200" y="984"/>
                    </a:cubicBezTo>
                    <a:cubicBezTo>
                      <a:pt x="2072" y="1136"/>
                      <a:pt x="1544" y="912"/>
                      <a:pt x="1240" y="984"/>
                    </a:cubicBezTo>
                    <a:cubicBezTo>
                      <a:pt x="936" y="1056"/>
                      <a:pt x="584" y="1496"/>
                      <a:pt x="376" y="1416"/>
                    </a:cubicBezTo>
                    <a:cubicBezTo>
                      <a:pt x="168" y="1336"/>
                      <a:pt x="48" y="696"/>
                      <a:pt x="40" y="552"/>
                    </a:cubicBezTo>
                    <a:close/>
                  </a:path>
                </a:pathLst>
              </a:custGeom>
              <a:solidFill>
                <a:srgbClr val="FFCC00"/>
              </a:solidFill>
              <a:ln w="762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sp>
        <p:nvSpPr>
          <p:cNvPr id="46096" name="Freeform 16"/>
          <p:cNvSpPr>
            <a:spLocks/>
          </p:cNvSpPr>
          <p:nvPr/>
        </p:nvSpPr>
        <p:spPr bwMode="auto">
          <a:xfrm>
            <a:off x="3067050" y="2641600"/>
            <a:ext cx="4276725" cy="2644775"/>
          </a:xfrm>
          <a:custGeom>
            <a:avLst/>
            <a:gdLst>
              <a:gd name="T0" fmla="*/ 10080625 w 2694"/>
              <a:gd name="T1" fmla="*/ 907256250 h 1666"/>
              <a:gd name="T2" fmla="*/ 183972200 w 2694"/>
              <a:gd name="T3" fmla="*/ 171370625 h 1666"/>
              <a:gd name="T4" fmla="*/ 468749063 w 2694"/>
              <a:gd name="T5" fmla="*/ 231854375 h 1666"/>
              <a:gd name="T6" fmla="*/ 486390950 w 2694"/>
              <a:gd name="T7" fmla="*/ 882054688 h 1666"/>
              <a:gd name="T8" fmla="*/ 703124388 w 2694"/>
              <a:gd name="T9" fmla="*/ 1186994388 h 1666"/>
              <a:gd name="T10" fmla="*/ 1922880013 w 2694"/>
              <a:gd name="T11" fmla="*/ 1607859688 h 1666"/>
              <a:gd name="T12" fmla="*/ 2147483647 w 2694"/>
              <a:gd name="T13" fmla="*/ 2147483647 h 1666"/>
              <a:gd name="T14" fmla="*/ 2147483647 w 2694"/>
              <a:gd name="T15" fmla="*/ 2147483647 h 1666"/>
              <a:gd name="T16" fmla="*/ 2147483647 w 2694"/>
              <a:gd name="T17" fmla="*/ 2147483647 h 1666"/>
              <a:gd name="T18" fmla="*/ 2147483647 w 2694"/>
              <a:gd name="T19" fmla="*/ 2147483647 h 1666"/>
              <a:gd name="T20" fmla="*/ 1683464375 w 2694"/>
              <a:gd name="T21" fmla="*/ 2144653763 h 1666"/>
              <a:gd name="T22" fmla="*/ 592237513 w 2694"/>
              <a:gd name="T23" fmla="*/ 1789310938 h 1666"/>
              <a:gd name="T24" fmla="*/ 12601575 w 2694"/>
              <a:gd name="T25" fmla="*/ 882054688 h 16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94" h="1666">
                <a:moveTo>
                  <a:pt x="4" y="360"/>
                </a:moveTo>
                <a:cubicBezTo>
                  <a:pt x="22" y="336"/>
                  <a:pt x="0" y="144"/>
                  <a:pt x="73" y="68"/>
                </a:cubicBezTo>
                <a:cubicBezTo>
                  <a:pt x="108" y="44"/>
                  <a:pt x="127" y="0"/>
                  <a:pt x="186" y="92"/>
                </a:cubicBezTo>
                <a:cubicBezTo>
                  <a:pt x="206" y="140"/>
                  <a:pt x="177" y="287"/>
                  <a:pt x="193" y="350"/>
                </a:cubicBezTo>
                <a:cubicBezTo>
                  <a:pt x="208" y="413"/>
                  <a:pt x="184" y="424"/>
                  <a:pt x="279" y="471"/>
                </a:cubicBezTo>
                <a:cubicBezTo>
                  <a:pt x="373" y="519"/>
                  <a:pt x="433" y="572"/>
                  <a:pt x="763" y="638"/>
                </a:cubicBezTo>
                <a:cubicBezTo>
                  <a:pt x="1093" y="705"/>
                  <a:pt x="1975" y="713"/>
                  <a:pt x="2259" y="866"/>
                </a:cubicBezTo>
                <a:cubicBezTo>
                  <a:pt x="2694" y="1110"/>
                  <a:pt x="2459" y="1455"/>
                  <a:pt x="2470" y="1554"/>
                </a:cubicBezTo>
                <a:cubicBezTo>
                  <a:pt x="2485" y="1666"/>
                  <a:pt x="2408" y="1627"/>
                  <a:pt x="2350" y="1541"/>
                </a:cubicBezTo>
                <a:cubicBezTo>
                  <a:pt x="2292" y="1456"/>
                  <a:pt x="2403" y="1158"/>
                  <a:pt x="2123" y="1043"/>
                </a:cubicBezTo>
                <a:cubicBezTo>
                  <a:pt x="1843" y="929"/>
                  <a:pt x="982" y="907"/>
                  <a:pt x="668" y="851"/>
                </a:cubicBezTo>
                <a:cubicBezTo>
                  <a:pt x="353" y="795"/>
                  <a:pt x="346" y="793"/>
                  <a:pt x="235" y="710"/>
                </a:cubicBezTo>
                <a:cubicBezTo>
                  <a:pt x="125" y="627"/>
                  <a:pt x="8" y="564"/>
                  <a:pt x="5" y="350"/>
                </a:cubicBezTo>
              </a:path>
            </a:pathLst>
          </a:custGeom>
          <a:noFill/>
          <a:ln w="57150" cmpd="sng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65D2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3013" name="Rectangle 17"/>
          <p:cNvSpPr>
            <a:spLocks noGrp="1" noChangeArrowheads="1"/>
          </p:cNvSpPr>
          <p:nvPr>
            <p:ph type="title"/>
          </p:nvPr>
        </p:nvSpPr>
        <p:spPr>
          <a:xfrm>
            <a:off x="1309687" y="606641"/>
            <a:ext cx="6781800" cy="98994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>
                <a:solidFill>
                  <a:srgbClr val="FF0000"/>
                </a:solidFill>
              </a:rPr>
              <a:t>CROSS BITE CORRECTION</a:t>
            </a:r>
          </a:p>
        </p:txBody>
      </p:sp>
      <p:sp>
        <p:nvSpPr>
          <p:cNvPr id="43014" name="Text Box 18"/>
          <p:cNvSpPr txBox="1">
            <a:spLocks noChangeArrowheads="1"/>
          </p:cNvSpPr>
          <p:nvPr/>
        </p:nvSpPr>
        <p:spPr bwMode="auto">
          <a:xfrm>
            <a:off x="822357" y="2313727"/>
            <a:ext cx="220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palatal</a:t>
            </a:r>
          </a:p>
        </p:txBody>
      </p:sp>
      <p:sp>
        <p:nvSpPr>
          <p:cNvPr id="43015" name="Text Box 19"/>
          <p:cNvSpPr txBox="1">
            <a:spLocks noChangeArrowheads="1"/>
          </p:cNvSpPr>
          <p:nvPr/>
        </p:nvSpPr>
        <p:spPr bwMode="auto">
          <a:xfrm>
            <a:off x="7172864" y="4671219"/>
            <a:ext cx="228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</a:rPr>
              <a:t>buccal</a:t>
            </a:r>
          </a:p>
        </p:txBody>
      </p:sp>
      <p:sp>
        <p:nvSpPr>
          <p:cNvPr id="46100" name="AutoShape 20"/>
          <p:cNvSpPr>
            <a:spLocks noChangeArrowheads="1"/>
          </p:cNvSpPr>
          <p:nvPr/>
        </p:nvSpPr>
        <p:spPr bwMode="auto">
          <a:xfrm rot="10800000">
            <a:off x="5562600" y="4953000"/>
            <a:ext cx="1295400" cy="228600"/>
          </a:xfrm>
          <a:prstGeom prst="rightArrow">
            <a:avLst>
              <a:gd name="adj1" fmla="val 50000"/>
              <a:gd name="adj2" fmla="val 141667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AutoShape 21"/>
          <p:cNvSpPr>
            <a:spLocks noChangeArrowheads="1"/>
          </p:cNvSpPr>
          <p:nvPr/>
        </p:nvSpPr>
        <p:spPr bwMode="auto">
          <a:xfrm>
            <a:off x="3276600" y="2743200"/>
            <a:ext cx="1295400" cy="228600"/>
          </a:xfrm>
          <a:prstGeom prst="rightArrow">
            <a:avLst>
              <a:gd name="adj1" fmla="val 50000"/>
              <a:gd name="adj2" fmla="val 141667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-3.33333E-6 L -0.09966 -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787 L 0.08767 0.007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01 -0.00046 L 0.09601 0.1106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6" grpId="0" animBg="1"/>
      <p:bldP spid="46096" grpId="1" animBg="1"/>
      <p:bldP spid="46100" grpId="0" animBg="1"/>
      <p:bldP spid="46100" grpId="1" animBg="1"/>
      <p:bldP spid="46101" grpId="0" animBg="1"/>
      <p:bldP spid="4610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85800"/>
            <a:ext cx="7793037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400" dirty="0">
                <a:solidFill>
                  <a:srgbClr val="FFFF00"/>
                </a:solidFill>
              </a:rPr>
              <a:t>Reciprocal anchorage 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2667000" y="1981200"/>
            <a:ext cx="1387475" cy="3817938"/>
            <a:chOff x="1536" y="1248"/>
            <a:chExt cx="874" cy="2405"/>
          </a:xfrm>
        </p:grpSpPr>
        <p:grpSp>
          <p:nvGrpSpPr>
            <p:cNvPr id="44071" name="Group 4"/>
            <p:cNvGrpSpPr>
              <a:grpSpLocks/>
            </p:cNvGrpSpPr>
            <p:nvPr/>
          </p:nvGrpSpPr>
          <p:grpSpPr bwMode="auto">
            <a:xfrm rot="-191423">
              <a:off x="1536" y="1248"/>
              <a:ext cx="874" cy="2405"/>
              <a:chOff x="2726" y="1248"/>
              <a:chExt cx="874" cy="2405"/>
            </a:xfrm>
          </p:grpSpPr>
          <p:sp>
            <p:nvSpPr>
              <p:cNvPr id="44078" name="Freeform 5"/>
              <p:cNvSpPr>
                <a:spLocks/>
              </p:cNvSpPr>
              <p:nvPr/>
            </p:nvSpPr>
            <p:spPr bwMode="auto">
              <a:xfrm rot="-352463">
                <a:off x="2726" y="2542"/>
                <a:ext cx="874" cy="1111"/>
              </a:xfrm>
              <a:custGeom>
                <a:avLst/>
                <a:gdLst>
                  <a:gd name="T0" fmla="*/ 155 w 874"/>
                  <a:gd name="T1" fmla="*/ 371 h 1111"/>
                  <a:gd name="T2" fmla="*/ 17 w 874"/>
                  <a:gd name="T3" fmla="*/ 828 h 1111"/>
                  <a:gd name="T4" fmla="*/ 257 w 874"/>
                  <a:gd name="T5" fmla="*/ 1020 h 1111"/>
                  <a:gd name="T6" fmla="*/ 785 w 874"/>
                  <a:gd name="T7" fmla="*/ 1020 h 1111"/>
                  <a:gd name="T8" fmla="*/ 793 w 874"/>
                  <a:gd name="T9" fmla="*/ 471 h 1111"/>
                  <a:gd name="T10" fmla="*/ 593 w 874"/>
                  <a:gd name="T11" fmla="*/ 60 h 1111"/>
                  <a:gd name="T12" fmla="*/ 353 w 874"/>
                  <a:gd name="T13" fmla="*/ 108 h 1111"/>
                  <a:gd name="T14" fmla="*/ 155 w 874"/>
                  <a:gd name="T15" fmla="*/ 371 h 11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4" h="1111">
                    <a:moveTo>
                      <a:pt x="155" y="371"/>
                    </a:moveTo>
                    <a:cubicBezTo>
                      <a:pt x="99" y="491"/>
                      <a:pt x="0" y="720"/>
                      <a:pt x="17" y="828"/>
                    </a:cubicBezTo>
                    <a:cubicBezTo>
                      <a:pt x="34" y="936"/>
                      <a:pt x="129" y="988"/>
                      <a:pt x="257" y="1020"/>
                    </a:cubicBezTo>
                    <a:cubicBezTo>
                      <a:pt x="385" y="1052"/>
                      <a:pt x="696" y="1111"/>
                      <a:pt x="785" y="1020"/>
                    </a:cubicBezTo>
                    <a:cubicBezTo>
                      <a:pt x="874" y="929"/>
                      <a:pt x="825" y="631"/>
                      <a:pt x="793" y="471"/>
                    </a:cubicBezTo>
                    <a:cubicBezTo>
                      <a:pt x="761" y="311"/>
                      <a:pt x="666" y="120"/>
                      <a:pt x="593" y="60"/>
                    </a:cubicBezTo>
                    <a:cubicBezTo>
                      <a:pt x="520" y="0"/>
                      <a:pt x="426" y="56"/>
                      <a:pt x="353" y="108"/>
                    </a:cubicBezTo>
                    <a:cubicBezTo>
                      <a:pt x="280" y="160"/>
                      <a:pt x="211" y="251"/>
                      <a:pt x="155" y="371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44079" name="Freeform 6"/>
              <p:cNvSpPr>
                <a:spLocks/>
              </p:cNvSpPr>
              <p:nvPr/>
            </p:nvSpPr>
            <p:spPr bwMode="auto">
              <a:xfrm>
                <a:off x="2837" y="1248"/>
                <a:ext cx="715" cy="1821"/>
              </a:xfrm>
              <a:custGeom>
                <a:avLst/>
                <a:gdLst>
                  <a:gd name="T0" fmla="*/ 18 w 715"/>
                  <a:gd name="T1" fmla="*/ 1634 h 1821"/>
                  <a:gd name="T2" fmla="*/ 118 w 715"/>
                  <a:gd name="T3" fmla="*/ 943 h 1821"/>
                  <a:gd name="T4" fmla="*/ 198 w 715"/>
                  <a:gd name="T5" fmla="*/ 604 h 1821"/>
                  <a:gd name="T6" fmla="*/ 286 w 715"/>
                  <a:gd name="T7" fmla="*/ 341 h 1821"/>
                  <a:gd name="T8" fmla="*/ 486 w 715"/>
                  <a:gd name="T9" fmla="*/ 86 h 1821"/>
                  <a:gd name="T10" fmla="*/ 678 w 715"/>
                  <a:gd name="T11" fmla="*/ 854 h 1821"/>
                  <a:gd name="T12" fmla="*/ 695 w 715"/>
                  <a:gd name="T13" fmla="*/ 1722 h 1821"/>
                  <a:gd name="T14" fmla="*/ 557 w 715"/>
                  <a:gd name="T15" fmla="*/ 1446 h 1821"/>
                  <a:gd name="T16" fmla="*/ 369 w 715"/>
                  <a:gd name="T17" fmla="*/ 1331 h 1821"/>
                  <a:gd name="T18" fmla="*/ 229 w 715"/>
                  <a:gd name="T19" fmla="*/ 1384 h 1821"/>
                  <a:gd name="T20" fmla="*/ 35 w 715"/>
                  <a:gd name="T21" fmla="*/ 1656 h 1821"/>
                  <a:gd name="T22" fmla="*/ 18 w 715"/>
                  <a:gd name="T23" fmla="*/ 1634 h 18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15" h="1821">
                    <a:moveTo>
                      <a:pt x="18" y="1634"/>
                    </a:moveTo>
                    <a:cubicBezTo>
                      <a:pt x="32" y="1515"/>
                      <a:pt x="88" y="1115"/>
                      <a:pt x="118" y="943"/>
                    </a:cubicBezTo>
                    <a:cubicBezTo>
                      <a:pt x="148" y="771"/>
                      <a:pt x="170" y="704"/>
                      <a:pt x="198" y="604"/>
                    </a:cubicBezTo>
                    <a:cubicBezTo>
                      <a:pt x="226" y="504"/>
                      <a:pt x="238" y="427"/>
                      <a:pt x="286" y="341"/>
                    </a:cubicBezTo>
                    <a:cubicBezTo>
                      <a:pt x="334" y="255"/>
                      <a:pt x="421" y="0"/>
                      <a:pt x="486" y="86"/>
                    </a:cubicBezTo>
                    <a:cubicBezTo>
                      <a:pt x="551" y="172"/>
                      <a:pt x="643" y="581"/>
                      <a:pt x="678" y="854"/>
                    </a:cubicBezTo>
                    <a:cubicBezTo>
                      <a:pt x="713" y="1127"/>
                      <a:pt x="715" y="1623"/>
                      <a:pt x="695" y="1722"/>
                    </a:cubicBezTo>
                    <a:cubicBezTo>
                      <a:pt x="675" y="1821"/>
                      <a:pt x="611" y="1511"/>
                      <a:pt x="557" y="1446"/>
                    </a:cubicBezTo>
                    <a:cubicBezTo>
                      <a:pt x="503" y="1381"/>
                      <a:pt x="424" y="1341"/>
                      <a:pt x="369" y="1331"/>
                    </a:cubicBezTo>
                    <a:cubicBezTo>
                      <a:pt x="314" y="1321"/>
                      <a:pt x="285" y="1330"/>
                      <a:pt x="229" y="1384"/>
                    </a:cubicBezTo>
                    <a:cubicBezTo>
                      <a:pt x="154" y="1446"/>
                      <a:pt x="70" y="1614"/>
                      <a:pt x="35" y="1656"/>
                    </a:cubicBezTo>
                    <a:cubicBezTo>
                      <a:pt x="0" y="1698"/>
                      <a:pt x="1" y="1751"/>
                      <a:pt x="18" y="163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44072" name="Group 7"/>
            <p:cNvGrpSpPr>
              <a:grpSpLocks/>
            </p:cNvGrpSpPr>
            <p:nvPr/>
          </p:nvGrpSpPr>
          <p:grpSpPr bwMode="auto">
            <a:xfrm>
              <a:off x="1824" y="3120"/>
              <a:ext cx="432" cy="240"/>
              <a:chOff x="1824" y="3120"/>
              <a:chExt cx="432" cy="240"/>
            </a:xfrm>
          </p:grpSpPr>
          <p:sp>
            <p:nvSpPr>
              <p:cNvPr id="44073" name="Rectangle 8"/>
              <p:cNvSpPr>
                <a:spLocks noChangeArrowheads="1"/>
              </p:cNvSpPr>
              <p:nvPr/>
            </p:nvSpPr>
            <p:spPr bwMode="auto">
              <a:xfrm>
                <a:off x="1824" y="3120"/>
                <a:ext cx="432" cy="24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4" name="Rectangle 9"/>
              <p:cNvSpPr>
                <a:spLocks noChangeArrowheads="1"/>
              </p:cNvSpPr>
              <p:nvPr/>
            </p:nvSpPr>
            <p:spPr bwMode="auto">
              <a:xfrm>
                <a:off x="1863" y="314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5" name="Rectangle 10"/>
              <p:cNvSpPr>
                <a:spLocks noChangeArrowheads="1"/>
              </p:cNvSpPr>
              <p:nvPr/>
            </p:nvSpPr>
            <p:spPr bwMode="auto">
              <a:xfrm>
                <a:off x="2099" y="314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6" name="Rectangle 11"/>
              <p:cNvSpPr>
                <a:spLocks noChangeArrowheads="1"/>
              </p:cNvSpPr>
              <p:nvPr/>
            </p:nvSpPr>
            <p:spPr bwMode="auto">
              <a:xfrm>
                <a:off x="1863" y="326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7" name="Rectangle 12"/>
              <p:cNvSpPr>
                <a:spLocks noChangeArrowheads="1"/>
              </p:cNvSpPr>
              <p:nvPr/>
            </p:nvSpPr>
            <p:spPr bwMode="auto">
              <a:xfrm>
                <a:off x="2099" y="326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237" name="Group 13"/>
          <p:cNvGrpSpPr>
            <a:grpSpLocks/>
          </p:cNvGrpSpPr>
          <p:nvPr/>
        </p:nvGrpSpPr>
        <p:grpSpPr bwMode="auto">
          <a:xfrm>
            <a:off x="5089525" y="1981200"/>
            <a:ext cx="1387475" cy="3817938"/>
            <a:chOff x="3062" y="1248"/>
            <a:chExt cx="874" cy="2405"/>
          </a:xfrm>
        </p:grpSpPr>
        <p:grpSp>
          <p:nvGrpSpPr>
            <p:cNvPr id="44062" name="Group 14"/>
            <p:cNvGrpSpPr>
              <a:grpSpLocks/>
            </p:cNvGrpSpPr>
            <p:nvPr/>
          </p:nvGrpSpPr>
          <p:grpSpPr bwMode="auto">
            <a:xfrm rot="191423" flipH="1">
              <a:off x="3062" y="1248"/>
              <a:ext cx="874" cy="2405"/>
              <a:chOff x="2726" y="1248"/>
              <a:chExt cx="874" cy="2405"/>
            </a:xfrm>
          </p:grpSpPr>
          <p:sp>
            <p:nvSpPr>
              <p:cNvPr id="44069" name="Freeform 15"/>
              <p:cNvSpPr>
                <a:spLocks/>
              </p:cNvSpPr>
              <p:nvPr/>
            </p:nvSpPr>
            <p:spPr bwMode="auto">
              <a:xfrm rot="-352463">
                <a:off x="2726" y="2542"/>
                <a:ext cx="874" cy="1111"/>
              </a:xfrm>
              <a:custGeom>
                <a:avLst/>
                <a:gdLst>
                  <a:gd name="T0" fmla="*/ 155 w 874"/>
                  <a:gd name="T1" fmla="*/ 371 h 1111"/>
                  <a:gd name="T2" fmla="*/ 17 w 874"/>
                  <a:gd name="T3" fmla="*/ 828 h 1111"/>
                  <a:gd name="T4" fmla="*/ 257 w 874"/>
                  <a:gd name="T5" fmla="*/ 1020 h 1111"/>
                  <a:gd name="T6" fmla="*/ 785 w 874"/>
                  <a:gd name="T7" fmla="*/ 1020 h 1111"/>
                  <a:gd name="T8" fmla="*/ 793 w 874"/>
                  <a:gd name="T9" fmla="*/ 471 h 1111"/>
                  <a:gd name="T10" fmla="*/ 593 w 874"/>
                  <a:gd name="T11" fmla="*/ 60 h 1111"/>
                  <a:gd name="T12" fmla="*/ 353 w 874"/>
                  <a:gd name="T13" fmla="*/ 108 h 1111"/>
                  <a:gd name="T14" fmla="*/ 155 w 874"/>
                  <a:gd name="T15" fmla="*/ 371 h 11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4" h="1111">
                    <a:moveTo>
                      <a:pt x="155" y="371"/>
                    </a:moveTo>
                    <a:cubicBezTo>
                      <a:pt x="99" y="491"/>
                      <a:pt x="0" y="720"/>
                      <a:pt x="17" y="828"/>
                    </a:cubicBezTo>
                    <a:cubicBezTo>
                      <a:pt x="34" y="936"/>
                      <a:pt x="129" y="988"/>
                      <a:pt x="257" y="1020"/>
                    </a:cubicBezTo>
                    <a:cubicBezTo>
                      <a:pt x="385" y="1052"/>
                      <a:pt x="696" y="1111"/>
                      <a:pt x="785" y="1020"/>
                    </a:cubicBezTo>
                    <a:cubicBezTo>
                      <a:pt x="874" y="929"/>
                      <a:pt x="825" y="631"/>
                      <a:pt x="793" y="471"/>
                    </a:cubicBezTo>
                    <a:cubicBezTo>
                      <a:pt x="761" y="311"/>
                      <a:pt x="666" y="120"/>
                      <a:pt x="593" y="60"/>
                    </a:cubicBezTo>
                    <a:cubicBezTo>
                      <a:pt x="520" y="0"/>
                      <a:pt x="426" y="56"/>
                      <a:pt x="353" y="108"/>
                    </a:cubicBezTo>
                    <a:cubicBezTo>
                      <a:pt x="280" y="160"/>
                      <a:pt x="211" y="251"/>
                      <a:pt x="155" y="371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IN"/>
              </a:p>
            </p:txBody>
          </p:sp>
          <p:sp>
            <p:nvSpPr>
              <p:cNvPr id="44070" name="Freeform 16"/>
              <p:cNvSpPr>
                <a:spLocks/>
              </p:cNvSpPr>
              <p:nvPr/>
            </p:nvSpPr>
            <p:spPr bwMode="auto">
              <a:xfrm>
                <a:off x="2837" y="1248"/>
                <a:ext cx="715" cy="1821"/>
              </a:xfrm>
              <a:custGeom>
                <a:avLst/>
                <a:gdLst>
                  <a:gd name="T0" fmla="*/ 18 w 715"/>
                  <a:gd name="T1" fmla="*/ 1634 h 1821"/>
                  <a:gd name="T2" fmla="*/ 118 w 715"/>
                  <a:gd name="T3" fmla="*/ 943 h 1821"/>
                  <a:gd name="T4" fmla="*/ 198 w 715"/>
                  <a:gd name="T5" fmla="*/ 604 h 1821"/>
                  <a:gd name="T6" fmla="*/ 286 w 715"/>
                  <a:gd name="T7" fmla="*/ 341 h 1821"/>
                  <a:gd name="T8" fmla="*/ 486 w 715"/>
                  <a:gd name="T9" fmla="*/ 86 h 1821"/>
                  <a:gd name="T10" fmla="*/ 678 w 715"/>
                  <a:gd name="T11" fmla="*/ 854 h 1821"/>
                  <a:gd name="T12" fmla="*/ 695 w 715"/>
                  <a:gd name="T13" fmla="*/ 1722 h 1821"/>
                  <a:gd name="T14" fmla="*/ 557 w 715"/>
                  <a:gd name="T15" fmla="*/ 1446 h 1821"/>
                  <a:gd name="T16" fmla="*/ 369 w 715"/>
                  <a:gd name="T17" fmla="*/ 1331 h 1821"/>
                  <a:gd name="T18" fmla="*/ 229 w 715"/>
                  <a:gd name="T19" fmla="*/ 1384 h 1821"/>
                  <a:gd name="T20" fmla="*/ 35 w 715"/>
                  <a:gd name="T21" fmla="*/ 1656 h 1821"/>
                  <a:gd name="T22" fmla="*/ 18 w 715"/>
                  <a:gd name="T23" fmla="*/ 1634 h 18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15" h="1821">
                    <a:moveTo>
                      <a:pt x="18" y="1634"/>
                    </a:moveTo>
                    <a:cubicBezTo>
                      <a:pt x="32" y="1515"/>
                      <a:pt x="88" y="1115"/>
                      <a:pt x="118" y="943"/>
                    </a:cubicBezTo>
                    <a:cubicBezTo>
                      <a:pt x="148" y="771"/>
                      <a:pt x="170" y="704"/>
                      <a:pt x="198" y="604"/>
                    </a:cubicBezTo>
                    <a:cubicBezTo>
                      <a:pt x="226" y="504"/>
                      <a:pt x="238" y="427"/>
                      <a:pt x="286" y="341"/>
                    </a:cubicBezTo>
                    <a:cubicBezTo>
                      <a:pt x="334" y="255"/>
                      <a:pt x="421" y="0"/>
                      <a:pt x="486" y="86"/>
                    </a:cubicBezTo>
                    <a:cubicBezTo>
                      <a:pt x="551" y="172"/>
                      <a:pt x="643" y="581"/>
                      <a:pt x="678" y="854"/>
                    </a:cubicBezTo>
                    <a:cubicBezTo>
                      <a:pt x="713" y="1127"/>
                      <a:pt x="715" y="1623"/>
                      <a:pt x="695" y="1722"/>
                    </a:cubicBezTo>
                    <a:cubicBezTo>
                      <a:pt x="675" y="1821"/>
                      <a:pt x="611" y="1511"/>
                      <a:pt x="557" y="1446"/>
                    </a:cubicBezTo>
                    <a:cubicBezTo>
                      <a:pt x="503" y="1381"/>
                      <a:pt x="424" y="1341"/>
                      <a:pt x="369" y="1331"/>
                    </a:cubicBezTo>
                    <a:cubicBezTo>
                      <a:pt x="314" y="1321"/>
                      <a:pt x="285" y="1330"/>
                      <a:pt x="229" y="1384"/>
                    </a:cubicBezTo>
                    <a:cubicBezTo>
                      <a:pt x="154" y="1446"/>
                      <a:pt x="70" y="1614"/>
                      <a:pt x="35" y="1656"/>
                    </a:cubicBezTo>
                    <a:cubicBezTo>
                      <a:pt x="0" y="1698"/>
                      <a:pt x="1" y="1751"/>
                      <a:pt x="18" y="163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44063" name="Group 17"/>
            <p:cNvGrpSpPr>
              <a:grpSpLocks/>
            </p:cNvGrpSpPr>
            <p:nvPr/>
          </p:nvGrpSpPr>
          <p:grpSpPr bwMode="auto">
            <a:xfrm>
              <a:off x="3216" y="3120"/>
              <a:ext cx="432" cy="240"/>
              <a:chOff x="1824" y="3120"/>
              <a:chExt cx="432" cy="240"/>
            </a:xfrm>
          </p:grpSpPr>
          <p:sp>
            <p:nvSpPr>
              <p:cNvPr id="44064" name="Rectangle 18"/>
              <p:cNvSpPr>
                <a:spLocks noChangeArrowheads="1"/>
              </p:cNvSpPr>
              <p:nvPr/>
            </p:nvSpPr>
            <p:spPr bwMode="auto">
              <a:xfrm>
                <a:off x="1824" y="3120"/>
                <a:ext cx="432" cy="24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5" name="Rectangle 19"/>
              <p:cNvSpPr>
                <a:spLocks noChangeArrowheads="1"/>
              </p:cNvSpPr>
              <p:nvPr/>
            </p:nvSpPr>
            <p:spPr bwMode="auto">
              <a:xfrm>
                <a:off x="1863" y="314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6" name="Rectangle 20"/>
              <p:cNvSpPr>
                <a:spLocks noChangeArrowheads="1"/>
              </p:cNvSpPr>
              <p:nvPr/>
            </p:nvSpPr>
            <p:spPr bwMode="auto">
              <a:xfrm>
                <a:off x="2099" y="314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7" name="Rectangle 21"/>
              <p:cNvSpPr>
                <a:spLocks noChangeArrowheads="1"/>
              </p:cNvSpPr>
              <p:nvPr/>
            </p:nvSpPr>
            <p:spPr bwMode="auto">
              <a:xfrm>
                <a:off x="1863" y="326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8" name="Rectangle 22"/>
              <p:cNvSpPr>
                <a:spLocks noChangeArrowheads="1"/>
              </p:cNvSpPr>
              <p:nvPr/>
            </p:nvSpPr>
            <p:spPr bwMode="auto">
              <a:xfrm>
                <a:off x="2099" y="326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247" name="Line 23"/>
          <p:cNvSpPr>
            <a:spLocks noChangeShapeType="1"/>
          </p:cNvSpPr>
          <p:nvPr/>
        </p:nvSpPr>
        <p:spPr bwMode="auto">
          <a:xfrm>
            <a:off x="3124200" y="5141913"/>
            <a:ext cx="2895600" cy="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2248" name="AutoShape 24"/>
          <p:cNvSpPr>
            <a:spLocks noChangeArrowheads="1"/>
          </p:cNvSpPr>
          <p:nvPr/>
        </p:nvSpPr>
        <p:spPr bwMode="auto">
          <a:xfrm>
            <a:off x="3124200" y="4953000"/>
            <a:ext cx="2895600" cy="381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9" name="AutoShape 25"/>
          <p:cNvSpPr>
            <a:spLocks noChangeArrowheads="1"/>
          </p:cNvSpPr>
          <p:nvPr/>
        </p:nvSpPr>
        <p:spPr bwMode="auto">
          <a:xfrm>
            <a:off x="3048000" y="5791200"/>
            <a:ext cx="1219200" cy="304800"/>
          </a:xfrm>
          <a:custGeom>
            <a:avLst/>
            <a:gdLst>
              <a:gd name="T0" fmla="*/ 51612800 w 21600"/>
              <a:gd name="T1" fmla="*/ 0 h 21600"/>
              <a:gd name="T2" fmla="*/ 0 w 21600"/>
              <a:gd name="T3" fmla="*/ 2150533 h 21600"/>
              <a:gd name="T4" fmla="*/ 51612800 w 21600"/>
              <a:gd name="T5" fmla="*/ 4301067 h 21600"/>
              <a:gd name="T6" fmla="*/ 68817067 w 21600"/>
              <a:gd name="T7" fmla="*/ 21505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9525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N"/>
          </a:p>
        </p:txBody>
      </p:sp>
      <p:sp>
        <p:nvSpPr>
          <p:cNvPr id="52250" name="AutoShape 26"/>
          <p:cNvSpPr>
            <a:spLocks noChangeArrowheads="1"/>
          </p:cNvSpPr>
          <p:nvPr/>
        </p:nvSpPr>
        <p:spPr bwMode="auto">
          <a:xfrm flipH="1">
            <a:off x="4800600" y="5791200"/>
            <a:ext cx="1219200" cy="304800"/>
          </a:xfrm>
          <a:custGeom>
            <a:avLst/>
            <a:gdLst>
              <a:gd name="T0" fmla="*/ 51612800 w 21600"/>
              <a:gd name="T1" fmla="*/ 0 h 21600"/>
              <a:gd name="T2" fmla="*/ 0 w 21600"/>
              <a:gd name="T3" fmla="*/ 2150533 h 21600"/>
              <a:gd name="T4" fmla="*/ 51612800 w 21600"/>
              <a:gd name="T5" fmla="*/ 4301067 h 21600"/>
              <a:gd name="T6" fmla="*/ 68817067 w 21600"/>
              <a:gd name="T7" fmla="*/ 21505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9525">
            <a:round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N"/>
          </a:p>
        </p:txBody>
      </p:sp>
      <p:grpSp>
        <p:nvGrpSpPr>
          <p:cNvPr id="52251" name="Group 27"/>
          <p:cNvGrpSpPr>
            <a:grpSpLocks/>
          </p:cNvGrpSpPr>
          <p:nvPr/>
        </p:nvGrpSpPr>
        <p:grpSpPr bwMode="auto">
          <a:xfrm>
            <a:off x="4686300" y="1981200"/>
            <a:ext cx="1387475" cy="3817938"/>
            <a:chOff x="3062" y="1248"/>
            <a:chExt cx="874" cy="2405"/>
          </a:xfrm>
        </p:grpSpPr>
        <p:grpSp>
          <p:nvGrpSpPr>
            <p:cNvPr id="44053" name="Group 28"/>
            <p:cNvGrpSpPr>
              <a:grpSpLocks/>
            </p:cNvGrpSpPr>
            <p:nvPr/>
          </p:nvGrpSpPr>
          <p:grpSpPr bwMode="auto">
            <a:xfrm rot="191423" flipH="1">
              <a:off x="3062" y="1248"/>
              <a:ext cx="874" cy="2405"/>
              <a:chOff x="2726" y="1248"/>
              <a:chExt cx="874" cy="2405"/>
            </a:xfrm>
          </p:grpSpPr>
          <p:sp>
            <p:nvSpPr>
              <p:cNvPr id="44060" name="Freeform 29"/>
              <p:cNvSpPr>
                <a:spLocks/>
              </p:cNvSpPr>
              <p:nvPr/>
            </p:nvSpPr>
            <p:spPr bwMode="auto">
              <a:xfrm rot="-352463">
                <a:off x="2726" y="2542"/>
                <a:ext cx="874" cy="1111"/>
              </a:xfrm>
              <a:custGeom>
                <a:avLst/>
                <a:gdLst>
                  <a:gd name="T0" fmla="*/ 155 w 874"/>
                  <a:gd name="T1" fmla="*/ 371 h 1111"/>
                  <a:gd name="T2" fmla="*/ 17 w 874"/>
                  <a:gd name="T3" fmla="*/ 828 h 1111"/>
                  <a:gd name="T4" fmla="*/ 257 w 874"/>
                  <a:gd name="T5" fmla="*/ 1020 h 1111"/>
                  <a:gd name="T6" fmla="*/ 785 w 874"/>
                  <a:gd name="T7" fmla="*/ 1020 h 1111"/>
                  <a:gd name="T8" fmla="*/ 793 w 874"/>
                  <a:gd name="T9" fmla="*/ 471 h 1111"/>
                  <a:gd name="T10" fmla="*/ 593 w 874"/>
                  <a:gd name="T11" fmla="*/ 60 h 1111"/>
                  <a:gd name="T12" fmla="*/ 353 w 874"/>
                  <a:gd name="T13" fmla="*/ 108 h 1111"/>
                  <a:gd name="T14" fmla="*/ 155 w 874"/>
                  <a:gd name="T15" fmla="*/ 371 h 11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4" h="1111">
                    <a:moveTo>
                      <a:pt x="155" y="371"/>
                    </a:moveTo>
                    <a:cubicBezTo>
                      <a:pt x="99" y="491"/>
                      <a:pt x="0" y="720"/>
                      <a:pt x="17" y="828"/>
                    </a:cubicBezTo>
                    <a:cubicBezTo>
                      <a:pt x="34" y="936"/>
                      <a:pt x="129" y="988"/>
                      <a:pt x="257" y="1020"/>
                    </a:cubicBezTo>
                    <a:cubicBezTo>
                      <a:pt x="385" y="1052"/>
                      <a:pt x="696" y="1111"/>
                      <a:pt x="785" y="1020"/>
                    </a:cubicBezTo>
                    <a:cubicBezTo>
                      <a:pt x="874" y="929"/>
                      <a:pt x="825" y="631"/>
                      <a:pt x="793" y="471"/>
                    </a:cubicBezTo>
                    <a:cubicBezTo>
                      <a:pt x="761" y="311"/>
                      <a:pt x="666" y="120"/>
                      <a:pt x="593" y="60"/>
                    </a:cubicBezTo>
                    <a:cubicBezTo>
                      <a:pt x="520" y="0"/>
                      <a:pt x="426" y="56"/>
                      <a:pt x="353" y="108"/>
                    </a:cubicBezTo>
                    <a:cubicBezTo>
                      <a:pt x="280" y="160"/>
                      <a:pt x="211" y="251"/>
                      <a:pt x="155" y="371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flatTx/>
              </a:bodyPr>
              <a:lstStyle/>
              <a:p>
                <a:endParaRPr lang="en-IN"/>
              </a:p>
            </p:txBody>
          </p:sp>
          <p:sp>
            <p:nvSpPr>
              <p:cNvPr id="44061" name="Freeform 30"/>
              <p:cNvSpPr>
                <a:spLocks/>
              </p:cNvSpPr>
              <p:nvPr/>
            </p:nvSpPr>
            <p:spPr bwMode="auto">
              <a:xfrm>
                <a:off x="2837" y="1248"/>
                <a:ext cx="715" cy="1821"/>
              </a:xfrm>
              <a:custGeom>
                <a:avLst/>
                <a:gdLst>
                  <a:gd name="T0" fmla="*/ 18 w 715"/>
                  <a:gd name="T1" fmla="*/ 1634 h 1821"/>
                  <a:gd name="T2" fmla="*/ 118 w 715"/>
                  <a:gd name="T3" fmla="*/ 943 h 1821"/>
                  <a:gd name="T4" fmla="*/ 198 w 715"/>
                  <a:gd name="T5" fmla="*/ 604 h 1821"/>
                  <a:gd name="T6" fmla="*/ 286 w 715"/>
                  <a:gd name="T7" fmla="*/ 341 h 1821"/>
                  <a:gd name="T8" fmla="*/ 486 w 715"/>
                  <a:gd name="T9" fmla="*/ 86 h 1821"/>
                  <a:gd name="T10" fmla="*/ 678 w 715"/>
                  <a:gd name="T11" fmla="*/ 854 h 1821"/>
                  <a:gd name="T12" fmla="*/ 695 w 715"/>
                  <a:gd name="T13" fmla="*/ 1722 h 1821"/>
                  <a:gd name="T14" fmla="*/ 557 w 715"/>
                  <a:gd name="T15" fmla="*/ 1446 h 1821"/>
                  <a:gd name="T16" fmla="*/ 369 w 715"/>
                  <a:gd name="T17" fmla="*/ 1331 h 1821"/>
                  <a:gd name="T18" fmla="*/ 229 w 715"/>
                  <a:gd name="T19" fmla="*/ 1384 h 1821"/>
                  <a:gd name="T20" fmla="*/ 35 w 715"/>
                  <a:gd name="T21" fmla="*/ 1656 h 1821"/>
                  <a:gd name="T22" fmla="*/ 18 w 715"/>
                  <a:gd name="T23" fmla="*/ 1634 h 18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15" h="1821">
                    <a:moveTo>
                      <a:pt x="18" y="1634"/>
                    </a:moveTo>
                    <a:cubicBezTo>
                      <a:pt x="32" y="1515"/>
                      <a:pt x="88" y="1115"/>
                      <a:pt x="118" y="943"/>
                    </a:cubicBezTo>
                    <a:cubicBezTo>
                      <a:pt x="148" y="771"/>
                      <a:pt x="170" y="704"/>
                      <a:pt x="198" y="604"/>
                    </a:cubicBezTo>
                    <a:cubicBezTo>
                      <a:pt x="226" y="504"/>
                      <a:pt x="238" y="427"/>
                      <a:pt x="286" y="341"/>
                    </a:cubicBezTo>
                    <a:cubicBezTo>
                      <a:pt x="334" y="255"/>
                      <a:pt x="421" y="0"/>
                      <a:pt x="486" y="86"/>
                    </a:cubicBezTo>
                    <a:cubicBezTo>
                      <a:pt x="551" y="172"/>
                      <a:pt x="643" y="581"/>
                      <a:pt x="678" y="854"/>
                    </a:cubicBezTo>
                    <a:cubicBezTo>
                      <a:pt x="713" y="1127"/>
                      <a:pt x="715" y="1623"/>
                      <a:pt x="695" y="1722"/>
                    </a:cubicBezTo>
                    <a:cubicBezTo>
                      <a:pt x="675" y="1821"/>
                      <a:pt x="611" y="1511"/>
                      <a:pt x="557" y="1446"/>
                    </a:cubicBezTo>
                    <a:cubicBezTo>
                      <a:pt x="503" y="1381"/>
                      <a:pt x="424" y="1341"/>
                      <a:pt x="369" y="1331"/>
                    </a:cubicBezTo>
                    <a:cubicBezTo>
                      <a:pt x="314" y="1321"/>
                      <a:pt x="285" y="1330"/>
                      <a:pt x="229" y="1384"/>
                    </a:cubicBezTo>
                    <a:cubicBezTo>
                      <a:pt x="154" y="1446"/>
                      <a:pt x="70" y="1614"/>
                      <a:pt x="35" y="1656"/>
                    </a:cubicBezTo>
                    <a:cubicBezTo>
                      <a:pt x="0" y="1698"/>
                      <a:pt x="1" y="1751"/>
                      <a:pt x="18" y="163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flatTx/>
              </a:bodyPr>
              <a:lstStyle/>
              <a:p>
                <a:endParaRPr lang="en-IN"/>
              </a:p>
            </p:txBody>
          </p:sp>
        </p:grpSp>
        <p:grpSp>
          <p:nvGrpSpPr>
            <p:cNvPr id="44054" name="Group 31"/>
            <p:cNvGrpSpPr>
              <a:grpSpLocks/>
            </p:cNvGrpSpPr>
            <p:nvPr/>
          </p:nvGrpSpPr>
          <p:grpSpPr bwMode="auto">
            <a:xfrm>
              <a:off x="3216" y="3120"/>
              <a:ext cx="432" cy="240"/>
              <a:chOff x="1824" y="3120"/>
              <a:chExt cx="432" cy="240"/>
            </a:xfrm>
          </p:grpSpPr>
          <p:sp>
            <p:nvSpPr>
              <p:cNvPr id="44055" name="Rectangle 32"/>
              <p:cNvSpPr>
                <a:spLocks noChangeArrowheads="1"/>
              </p:cNvSpPr>
              <p:nvPr/>
            </p:nvSpPr>
            <p:spPr bwMode="auto">
              <a:xfrm>
                <a:off x="1824" y="3120"/>
                <a:ext cx="432" cy="24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4056" name="Rectangle 33"/>
              <p:cNvSpPr>
                <a:spLocks noChangeArrowheads="1"/>
              </p:cNvSpPr>
              <p:nvPr/>
            </p:nvSpPr>
            <p:spPr bwMode="auto">
              <a:xfrm>
                <a:off x="1863" y="314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4057" name="Rectangle 34"/>
              <p:cNvSpPr>
                <a:spLocks noChangeArrowheads="1"/>
              </p:cNvSpPr>
              <p:nvPr/>
            </p:nvSpPr>
            <p:spPr bwMode="auto">
              <a:xfrm>
                <a:off x="2099" y="314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4058" name="Rectangle 35"/>
              <p:cNvSpPr>
                <a:spLocks noChangeArrowheads="1"/>
              </p:cNvSpPr>
              <p:nvPr/>
            </p:nvSpPr>
            <p:spPr bwMode="auto">
              <a:xfrm>
                <a:off x="1863" y="326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4059" name="Rectangle 36"/>
              <p:cNvSpPr>
                <a:spLocks noChangeArrowheads="1"/>
              </p:cNvSpPr>
              <p:nvPr/>
            </p:nvSpPr>
            <p:spPr bwMode="auto">
              <a:xfrm>
                <a:off x="2099" y="326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2261" name="Group 37"/>
          <p:cNvGrpSpPr>
            <a:grpSpLocks/>
          </p:cNvGrpSpPr>
          <p:nvPr/>
        </p:nvGrpSpPr>
        <p:grpSpPr bwMode="auto">
          <a:xfrm>
            <a:off x="3108325" y="1981200"/>
            <a:ext cx="1387475" cy="3817938"/>
            <a:chOff x="1536" y="1248"/>
            <a:chExt cx="874" cy="2405"/>
          </a:xfrm>
        </p:grpSpPr>
        <p:grpSp>
          <p:nvGrpSpPr>
            <p:cNvPr id="44044" name="Group 38"/>
            <p:cNvGrpSpPr>
              <a:grpSpLocks/>
            </p:cNvGrpSpPr>
            <p:nvPr/>
          </p:nvGrpSpPr>
          <p:grpSpPr bwMode="auto">
            <a:xfrm rot="-191423">
              <a:off x="1536" y="1248"/>
              <a:ext cx="874" cy="2405"/>
              <a:chOff x="2726" y="1248"/>
              <a:chExt cx="874" cy="2405"/>
            </a:xfrm>
          </p:grpSpPr>
          <p:sp>
            <p:nvSpPr>
              <p:cNvPr id="44051" name="Freeform 39"/>
              <p:cNvSpPr>
                <a:spLocks/>
              </p:cNvSpPr>
              <p:nvPr/>
            </p:nvSpPr>
            <p:spPr bwMode="auto">
              <a:xfrm rot="-352463">
                <a:off x="2726" y="2542"/>
                <a:ext cx="874" cy="1111"/>
              </a:xfrm>
              <a:custGeom>
                <a:avLst/>
                <a:gdLst>
                  <a:gd name="T0" fmla="*/ 155 w 874"/>
                  <a:gd name="T1" fmla="*/ 371 h 1111"/>
                  <a:gd name="T2" fmla="*/ 17 w 874"/>
                  <a:gd name="T3" fmla="*/ 828 h 1111"/>
                  <a:gd name="T4" fmla="*/ 257 w 874"/>
                  <a:gd name="T5" fmla="*/ 1020 h 1111"/>
                  <a:gd name="T6" fmla="*/ 785 w 874"/>
                  <a:gd name="T7" fmla="*/ 1020 h 1111"/>
                  <a:gd name="T8" fmla="*/ 793 w 874"/>
                  <a:gd name="T9" fmla="*/ 471 h 1111"/>
                  <a:gd name="T10" fmla="*/ 593 w 874"/>
                  <a:gd name="T11" fmla="*/ 60 h 1111"/>
                  <a:gd name="T12" fmla="*/ 353 w 874"/>
                  <a:gd name="T13" fmla="*/ 108 h 1111"/>
                  <a:gd name="T14" fmla="*/ 155 w 874"/>
                  <a:gd name="T15" fmla="*/ 371 h 11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4" h="1111">
                    <a:moveTo>
                      <a:pt x="155" y="371"/>
                    </a:moveTo>
                    <a:cubicBezTo>
                      <a:pt x="99" y="491"/>
                      <a:pt x="0" y="720"/>
                      <a:pt x="17" y="828"/>
                    </a:cubicBezTo>
                    <a:cubicBezTo>
                      <a:pt x="34" y="936"/>
                      <a:pt x="129" y="988"/>
                      <a:pt x="257" y="1020"/>
                    </a:cubicBezTo>
                    <a:cubicBezTo>
                      <a:pt x="385" y="1052"/>
                      <a:pt x="696" y="1111"/>
                      <a:pt x="785" y="1020"/>
                    </a:cubicBezTo>
                    <a:cubicBezTo>
                      <a:pt x="874" y="929"/>
                      <a:pt x="825" y="631"/>
                      <a:pt x="793" y="471"/>
                    </a:cubicBezTo>
                    <a:cubicBezTo>
                      <a:pt x="761" y="311"/>
                      <a:pt x="666" y="120"/>
                      <a:pt x="593" y="60"/>
                    </a:cubicBezTo>
                    <a:cubicBezTo>
                      <a:pt x="520" y="0"/>
                      <a:pt x="426" y="56"/>
                      <a:pt x="353" y="108"/>
                    </a:cubicBezTo>
                    <a:cubicBezTo>
                      <a:pt x="280" y="160"/>
                      <a:pt x="211" y="251"/>
                      <a:pt x="155" y="371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flatTx/>
              </a:bodyPr>
              <a:lstStyle/>
              <a:p>
                <a:endParaRPr lang="en-IN"/>
              </a:p>
            </p:txBody>
          </p:sp>
          <p:sp>
            <p:nvSpPr>
              <p:cNvPr id="44052" name="Freeform 40"/>
              <p:cNvSpPr>
                <a:spLocks/>
              </p:cNvSpPr>
              <p:nvPr/>
            </p:nvSpPr>
            <p:spPr bwMode="auto">
              <a:xfrm>
                <a:off x="2837" y="1248"/>
                <a:ext cx="715" cy="1821"/>
              </a:xfrm>
              <a:custGeom>
                <a:avLst/>
                <a:gdLst>
                  <a:gd name="T0" fmla="*/ 18 w 715"/>
                  <a:gd name="T1" fmla="*/ 1634 h 1821"/>
                  <a:gd name="T2" fmla="*/ 118 w 715"/>
                  <a:gd name="T3" fmla="*/ 943 h 1821"/>
                  <a:gd name="T4" fmla="*/ 198 w 715"/>
                  <a:gd name="T5" fmla="*/ 604 h 1821"/>
                  <a:gd name="T6" fmla="*/ 286 w 715"/>
                  <a:gd name="T7" fmla="*/ 341 h 1821"/>
                  <a:gd name="T8" fmla="*/ 486 w 715"/>
                  <a:gd name="T9" fmla="*/ 86 h 1821"/>
                  <a:gd name="T10" fmla="*/ 678 w 715"/>
                  <a:gd name="T11" fmla="*/ 854 h 1821"/>
                  <a:gd name="T12" fmla="*/ 695 w 715"/>
                  <a:gd name="T13" fmla="*/ 1722 h 1821"/>
                  <a:gd name="T14" fmla="*/ 557 w 715"/>
                  <a:gd name="T15" fmla="*/ 1446 h 1821"/>
                  <a:gd name="T16" fmla="*/ 369 w 715"/>
                  <a:gd name="T17" fmla="*/ 1331 h 1821"/>
                  <a:gd name="T18" fmla="*/ 229 w 715"/>
                  <a:gd name="T19" fmla="*/ 1384 h 1821"/>
                  <a:gd name="T20" fmla="*/ 35 w 715"/>
                  <a:gd name="T21" fmla="*/ 1656 h 1821"/>
                  <a:gd name="T22" fmla="*/ 18 w 715"/>
                  <a:gd name="T23" fmla="*/ 1634 h 18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15" h="1821">
                    <a:moveTo>
                      <a:pt x="18" y="1634"/>
                    </a:moveTo>
                    <a:cubicBezTo>
                      <a:pt x="32" y="1515"/>
                      <a:pt x="88" y="1115"/>
                      <a:pt x="118" y="943"/>
                    </a:cubicBezTo>
                    <a:cubicBezTo>
                      <a:pt x="148" y="771"/>
                      <a:pt x="170" y="704"/>
                      <a:pt x="198" y="604"/>
                    </a:cubicBezTo>
                    <a:cubicBezTo>
                      <a:pt x="226" y="504"/>
                      <a:pt x="238" y="427"/>
                      <a:pt x="286" y="341"/>
                    </a:cubicBezTo>
                    <a:cubicBezTo>
                      <a:pt x="334" y="255"/>
                      <a:pt x="421" y="0"/>
                      <a:pt x="486" y="86"/>
                    </a:cubicBezTo>
                    <a:cubicBezTo>
                      <a:pt x="551" y="172"/>
                      <a:pt x="643" y="581"/>
                      <a:pt x="678" y="854"/>
                    </a:cubicBezTo>
                    <a:cubicBezTo>
                      <a:pt x="713" y="1127"/>
                      <a:pt x="715" y="1623"/>
                      <a:pt x="695" y="1722"/>
                    </a:cubicBezTo>
                    <a:cubicBezTo>
                      <a:pt x="675" y="1821"/>
                      <a:pt x="611" y="1511"/>
                      <a:pt x="557" y="1446"/>
                    </a:cubicBezTo>
                    <a:cubicBezTo>
                      <a:pt x="503" y="1381"/>
                      <a:pt x="424" y="1341"/>
                      <a:pt x="369" y="1331"/>
                    </a:cubicBezTo>
                    <a:cubicBezTo>
                      <a:pt x="314" y="1321"/>
                      <a:pt x="285" y="1330"/>
                      <a:pt x="229" y="1384"/>
                    </a:cubicBezTo>
                    <a:cubicBezTo>
                      <a:pt x="154" y="1446"/>
                      <a:pt x="70" y="1614"/>
                      <a:pt x="35" y="1656"/>
                    </a:cubicBezTo>
                    <a:cubicBezTo>
                      <a:pt x="0" y="1698"/>
                      <a:pt x="1" y="1751"/>
                      <a:pt x="18" y="1634"/>
                    </a:cubicBez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flatTx/>
              </a:bodyPr>
              <a:lstStyle/>
              <a:p>
                <a:endParaRPr lang="en-IN"/>
              </a:p>
            </p:txBody>
          </p:sp>
        </p:grpSp>
        <p:grpSp>
          <p:nvGrpSpPr>
            <p:cNvPr id="44045" name="Group 41"/>
            <p:cNvGrpSpPr>
              <a:grpSpLocks/>
            </p:cNvGrpSpPr>
            <p:nvPr/>
          </p:nvGrpSpPr>
          <p:grpSpPr bwMode="auto">
            <a:xfrm>
              <a:off x="1824" y="3120"/>
              <a:ext cx="432" cy="240"/>
              <a:chOff x="1824" y="3120"/>
              <a:chExt cx="432" cy="240"/>
            </a:xfrm>
          </p:grpSpPr>
          <p:sp>
            <p:nvSpPr>
              <p:cNvPr id="44046" name="Rectangle 42"/>
              <p:cNvSpPr>
                <a:spLocks noChangeArrowheads="1"/>
              </p:cNvSpPr>
              <p:nvPr/>
            </p:nvSpPr>
            <p:spPr bwMode="auto">
              <a:xfrm>
                <a:off x="1824" y="3120"/>
                <a:ext cx="432" cy="24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4047" name="Rectangle 43"/>
              <p:cNvSpPr>
                <a:spLocks noChangeArrowheads="1"/>
              </p:cNvSpPr>
              <p:nvPr/>
            </p:nvSpPr>
            <p:spPr bwMode="auto">
              <a:xfrm>
                <a:off x="1863" y="314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4048" name="Rectangle 44"/>
              <p:cNvSpPr>
                <a:spLocks noChangeArrowheads="1"/>
              </p:cNvSpPr>
              <p:nvPr/>
            </p:nvSpPr>
            <p:spPr bwMode="auto">
              <a:xfrm>
                <a:off x="2099" y="314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4049" name="Rectangle 45"/>
              <p:cNvSpPr>
                <a:spLocks noChangeArrowheads="1"/>
              </p:cNvSpPr>
              <p:nvPr/>
            </p:nvSpPr>
            <p:spPr bwMode="auto">
              <a:xfrm>
                <a:off x="1863" y="326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44050" name="Rectangle 46"/>
              <p:cNvSpPr>
                <a:spLocks noChangeArrowheads="1"/>
              </p:cNvSpPr>
              <p:nvPr/>
            </p:nvSpPr>
            <p:spPr bwMode="auto">
              <a:xfrm>
                <a:off x="2099" y="3264"/>
                <a:ext cx="118" cy="7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sp>
        <p:nvSpPr>
          <p:cNvPr id="44043" name="Rectangle 1"/>
          <p:cNvSpPr>
            <a:spLocks noChangeArrowheads="1"/>
          </p:cNvSpPr>
          <p:nvPr/>
        </p:nvSpPr>
        <p:spPr bwMode="auto">
          <a:xfrm>
            <a:off x="166688" y="2209800"/>
            <a:ext cx="3186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Stationary Anchorage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5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7" grpId="0" animBg="1"/>
      <p:bldP spid="52247" grpId="1" animBg="1"/>
      <p:bldP spid="52248" grpId="0" animBg="1"/>
      <p:bldP spid="52248" grpId="1" animBg="1"/>
      <p:bldP spid="52249" grpId="0" animBg="1"/>
      <p:bldP spid="522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6781800" cy="1600200"/>
          </a:xfrm>
        </p:spPr>
        <p:txBody>
          <a:bodyPr/>
          <a:lstStyle/>
          <a:p>
            <a:pPr eaLnBrk="1" hangingPunct="1"/>
            <a:r>
              <a:rPr lang="en-US" dirty="0"/>
              <a:t>EXTRA ORAL ANCHORAGE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543800" cy="3886200"/>
          </a:xfrm>
        </p:spPr>
        <p:txBody>
          <a:bodyPr/>
          <a:lstStyle/>
          <a:p>
            <a:pPr eaLnBrk="1" hangingPunct="1"/>
            <a:r>
              <a:rPr lang="en-US" dirty="0"/>
              <a:t>Anchorage in which one of the anchor units is situated outside the oral cavity</a:t>
            </a:r>
          </a:p>
          <a:p>
            <a:pPr eaLnBrk="1" hangingPunct="1"/>
            <a:r>
              <a:rPr lang="en-US" dirty="0"/>
              <a:t>Uses cranial, occipital and cervical areas  as anchorage.</a:t>
            </a:r>
          </a:p>
          <a:p>
            <a:pPr eaLnBrk="1" hangingPunct="1"/>
            <a:r>
              <a:rPr lang="en-US" dirty="0"/>
              <a:t>Employed in the correction of class II and class III </a:t>
            </a:r>
            <a:r>
              <a:rPr lang="en-US" dirty="0" err="1"/>
              <a:t>maxillo</a:t>
            </a:r>
            <a:r>
              <a:rPr lang="en-US" dirty="0"/>
              <a:t>-mandibular jaw relationships.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981200" y="533400"/>
            <a:ext cx="4895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charset="0"/>
              </a:rPr>
              <a:t>EXTRAORAL ANCHORAGE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33400" y="1295400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Times New Roman" charset="0"/>
              </a:rPr>
              <a:t>The </a:t>
            </a:r>
            <a:r>
              <a:rPr lang="en-US" dirty="0" err="1">
                <a:latin typeface="Times New Roman" charset="0"/>
              </a:rPr>
              <a:t>extraoral</a:t>
            </a:r>
            <a:r>
              <a:rPr lang="en-US" dirty="0">
                <a:latin typeface="Times New Roman" charset="0"/>
              </a:rPr>
              <a:t> structures most frequently used are cranium, the back of the neck and the facial bones.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" y="2514600"/>
            <a:ext cx="7005637" cy="3462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ilot"/>
          <p:cNvPicPr>
            <a:picLocks noChangeAspect="1" noChangeArrowheads="1"/>
          </p:cNvPicPr>
          <p:nvPr/>
        </p:nvPicPr>
        <p:blipFill>
          <a:blip r:embed="rId2">
            <a:lum bright="-6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3438" cy="62425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WINDOWS\Desktop\4811031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57400"/>
            <a:ext cx="4953000" cy="392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276600" y="1066800"/>
            <a:ext cx="2070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C4852"/>
                </a:solidFill>
                <a:latin typeface="Times New Roman" charset="0"/>
              </a:rPr>
              <a:t>Facial bones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781800" cy="1600200"/>
          </a:xfrm>
        </p:spPr>
        <p:txBody>
          <a:bodyPr/>
          <a:lstStyle/>
          <a:p>
            <a:pPr algn="ctr" eaLnBrk="1" hangingPunct="1"/>
            <a:r>
              <a:rPr lang="en-US" dirty="0"/>
              <a:t>OCCIPITAL PULL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9156" name="Picture 4" descr="Orthopaedic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981200"/>
            <a:ext cx="2925762" cy="4114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Orthopaedic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2865438" cy="4114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57912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COMBI PULL </a:t>
            </a:r>
          </a:p>
        </p:txBody>
      </p:sp>
      <p:pic>
        <p:nvPicPr>
          <p:cNvPr id="50179" name="Picture 4" descr="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1682" r="4640" b="771"/>
          <a:stretch>
            <a:fillRect/>
          </a:stretch>
        </p:blipFill>
        <p:spPr>
          <a:xfrm>
            <a:off x="990600" y="1676400"/>
            <a:ext cx="2895600" cy="44196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0" name="Picture 7" descr="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r="1817" b="2321"/>
          <a:stretch>
            <a:fillRect/>
          </a:stretch>
        </p:blipFill>
        <p:spPr>
          <a:xfrm>
            <a:off x="5283200" y="1676400"/>
            <a:ext cx="2946400" cy="44196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title"/>
          </p:nvPr>
        </p:nvSpPr>
        <p:spPr>
          <a:xfrm>
            <a:off x="1333500" y="457200"/>
            <a:ext cx="6781800" cy="1600200"/>
          </a:xfrm>
        </p:spPr>
        <p:txBody>
          <a:bodyPr/>
          <a:lstStyle/>
          <a:p>
            <a:pPr algn="ctr" eaLnBrk="1" hangingPunct="1"/>
            <a:r>
              <a:rPr lang="en-US" dirty="0"/>
              <a:t>CERVICAL PULL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/>
          </a:p>
        </p:txBody>
      </p:sp>
      <p:pic>
        <p:nvPicPr>
          <p:cNvPr id="51204" name="Picture 4" descr="with head gea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981200"/>
            <a:ext cx="2897187" cy="4114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with head gea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3733800" cy="25765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6781800" cy="1152979"/>
          </a:xfrm>
        </p:spPr>
        <p:txBody>
          <a:bodyPr/>
          <a:lstStyle/>
          <a:p>
            <a:pPr algn="ctr" eaLnBrk="1" hangingPunct="1"/>
            <a:r>
              <a:rPr lang="en-US" dirty="0"/>
              <a:t>FACIAL PULL</a:t>
            </a:r>
          </a:p>
        </p:txBody>
      </p:sp>
      <p:pic>
        <p:nvPicPr>
          <p:cNvPr id="52228" name="Picture 5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38350"/>
            <a:ext cx="2819400" cy="2000250"/>
          </a:xfrm>
          <a:prstGeom prst="rect">
            <a:avLst/>
          </a:prstGeom>
          <a:noFill/>
          <a:ln w="190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6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94163"/>
            <a:ext cx="2819400" cy="2001837"/>
          </a:xfrm>
          <a:prstGeom prst="rect">
            <a:avLst/>
          </a:prstGeom>
          <a:noFill/>
          <a:ln w="190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7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2898775" cy="4114800"/>
          </a:xfrm>
          <a:prstGeom prst="rect">
            <a:avLst/>
          </a:prstGeom>
          <a:noFill/>
          <a:ln w="190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590800" y="1168400"/>
            <a:ext cx="4612801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tx2"/>
              </a:buClr>
              <a:buFontTx/>
              <a:buChar char="•"/>
            </a:pPr>
            <a:r>
              <a:rPr lang="en-US" sz="2800" b="1" dirty="0">
                <a:solidFill>
                  <a:srgbClr val="FF3300"/>
                </a:solidFill>
                <a:latin typeface="Times New Roman" charset="0"/>
              </a:rPr>
              <a:t>  </a:t>
            </a: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SIMPLE ANCHORAGE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COMPOUND ANCHORAGE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 REINFORCED ANCHORAGE</a:t>
            </a:r>
          </a:p>
        </p:txBody>
      </p:sp>
      <p:pic>
        <p:nvPicPr>
          <p:cNvPr id="53251" name="Picture 3" descr="C:\WINDOWS\Desktop\22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09298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http://www.yasunaga.co.jp/osasimage/OSAS_03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3902" r="8626"/>
          <a:stretch/>
        </p:blipFill>
        <p:spPr bwMode="auto">
          <a:xfrm>
            <a:off x="3505200" y="2905555"/>
            <a:ext cx="4368801" cy="321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67818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NANDA’S CLASSIFICATION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286000"/>
            <a:ext cx="7543800" cy="2286000"/>
          </a:xfrm>
        </p:spPr>
        <p:txBody>
          <a:bodyPr>
            <a:normAutofit/>
          </a:bodyPr>
          <a:lstStyle/>
          <a:p>
            <a:pPr marL="990600" lvl="1" indent="-533400" eaLnBrk="1" hangingPunct="1">
              <a:buFontTx/>
              <a:buAutoNum type="arabicPeriod"/>
            </a:pPr>
            <a:r>
              <a:rPr lang="en-US" sz="2400" dirty="0"/>
              <a:t>MAXIMUM ANCHORAGE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en-US" sz="2400" dirty="0"/>
              <a:t>MODERATE ANCHORAGE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en-US" sz="2400" dirty="0"/>
              <a:t>MINIMUM ANCHORAGE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8100"/>
            <a:ext cx="68389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2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6781800" cy="1219200"/>
          </a:xfrm>
        </p:spPr>
        <p:txBody>
          <a:bodyPr/>
          <a:lstStyle/>
          <a:p>
            <a:pPr eaLnBrk="1" hangingPunct="1"/>
            <a:r>
              <a:rPr lang="en-US" dirty="0"/>
              <a:t>MAXIMUM ANCHORAGE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7543800" cy="3886200"/>
          </a:xfrm>
        </p:spPr>
        <p:txBody>
          <a:bodyPr/>
          <a:lstStyle/>
          <a:p>
            <a:pPr eaLnBrk="1" hangingPunct="1"/>
            <a:r>
              <a:rPr lang="en-US" dirty="0"/>
              <a:t>In cases where the anchorage demand is very high, not more than 1/4</a:t>
            </a:r>
            <a:r>
              <a:rPr lang="en-US" baseline="30000" dirty="0"/>
              <a:t>th </a:t>
            </a:r>
            <a:r>
              <a:rPr lang="en-US" dirty="0"/>
              <a:t>of the extraction space should be lost by forward movement of anchor teeth.</a:t>
            </a:r>
          </a:p>
          <a:p>
            <a:pPr eaLnBrk="1" hangingPunct="1"/>
            <a:r>
              <a:rPr lang="en-US" dirty="0"/>
              <a:t>That means the extraction space closed by maximum incisor retraction.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6" descr="30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24344" r="4059" b="50143"/>
          <a:stretch>
            <a:fillRect/>
          </a:stretch>
        </p:blipFill>
        <p:spPr>
          <a:xfrm>
            <a:off x="0" y="1524000"/>
            <a:ext cx="9144000" cy="3352800"/>
          </a:xfrm>
          <a:prstGeom prst="rect">
            <a:avLst/>
          </a:prstGeom>
          <a:noFill/>
          <a:ln>
            <a:solidFill>
              <a:srgbClr val="FF7C8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45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>
                <a:solidFill>
                  <a:srgbClr val="FFFF00"/>
                </a:solidFill>
                <a:latin typeface="Albertus Extra Bold" pitchFamily="34" charset="0"/>
              </a:rPr>
              <a:t>Anchor in Ships</a:t>
            </a:r>
          </a:p>
        </p:txBody>
      </p:sp>
      <p:pic>
        <p:nvPicPr>
          <p:cNvPr id="10245" name="Picture 5" descr="MaritimeMuseumAnchor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963098" y="0"/>
            <a:ext cx="6580702" cy="5181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6781800" cy="1600200"/>
          </a:xfrm>
        </p:spPr>
        <p:txBody>
          <a:bodyPr/>
          <a:lstStyle/>
          <a:p>
            <a:pPr algn="ctr" eaLnBrk="1" hangingPunct="1"/>
            <a:r>
              <a:rPr lang="en-US" dirty="0"/>
              <a:t>MODERATE ANCHORAGE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143000"/>
            <a:ext cx="7543800" cy="3886200"/>
          </a:xfrm>
        </p:spPr>
        <p:txBody>
          <a:bodyPr/>
          <a:lstStyle/>
          <a:p>
            <a:pPr eaLnBrk="1" hangingPunct="1"/>
            <a:r>
              <a:rPr lang="en-US" dirty="0"/>
              <a:t>In these cases the anchor teeth can be permitted to move forward by almost half of extraction space.</a:t>
            </a:r>
          </a:p>
          <a:p>
            <a:pPr eaLnBrk="1" hangingPunct="1"/>
            <a:r>
              <a:rPr lang="en-US" dirty="0"/>
              <a:t>Extraction space closed by retraction of incisors and protraction of posterior teeth.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39227" cy="68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1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6781800" cy="1600200"/>
          </a:xfrm>
        </p:spPr>
        <p:txBody>
          <a:bodyPr/>
          <a:lstStyle/>
          <a:p>
            <a:pPr eaLnBrk="1" hangingPunct="1"/>
            <a:r>
              <a:rPr lang="en-US" dirty="0"/>
              <a:t>MINIMUM ANCHORAGE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52600"/>
            <a:ext cx="7543800" cy="3886200"/>
          </a:xfrm>
        </p:spPr>
        <p:txBody>
          <a:bodyPr/>
          <a:lstStyle/>
          <a:p>
            <a:pPr eaLnBrk="1" hangingPunct="1"/>
            <a:r>
              <a:rPr lang="en-US" dirty="0"/>
              <a:t>In these cases anchorage demand is very low, more than half the extraction space is lost by moving the anchor unit mesially.</a:t>
            </a:r>
          </a:p>
          <a:p>
            <a:pPr eaLnBrk="1" hangingPunct="1"/>
            <a:r>
              <a:rPr lang="en-US" dirty="0"/>
              <a:t>In other words extraction space closed by more protraction of posteriors and minimal retraction of incisors.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771"/>
            <a:ext cx="9105457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0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67000"/>
            <a:ext cx="56388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Recent advances ...</a:t>
            </a:r>
          </a:p>
        </p:txBody>
      </p:sp>
    </p:spTree>
    <p:extLst>
      <p:ext uri="{BB962C8B-B14F-4D97-AF65-F5344CB8AC3E}">
        <p14:creationId xmlns:p14="http://schemas.microsoft.com/office/powerpoint/2010/main" val="33137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6781800" cy="77651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Garamond" pitchFamily="18" charset="0"/>
              </a:rPr>
              <a:t>Skeletal anchorage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7543800" cy="1656216"/>
          </a:xfrm>
        </p:spPr>
        <p:txBody>
          <a:bodyPr/>
          <a:lstStyle/>
          <a:p>
            <a:pPr eaLnBrk="1" hangingPunct="1"/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Recent advances….</a:t>
            </a:r>
          </a:p>
          <a:p>
            <a:pPr lvl="1" eaLnBrk="1" hangingPunct="1"/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Implants.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5439508" cy="282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3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4495800" cy="3886200"/>
          </a:xfrm>
        </p:spPr>
        <p:txBody>
          <a:bodyPr/>
          <a:lstStyle/>
          <a:p>
            <a:pPr lvl="1" eaLnBrk="1" hangingPunct="1"/>
            <a:r>
              <a:rPr lang="en-US" sz="2400" i="1" dirty="0" err="1">
                <a:solidFill>
                  <a:schemeClr val="tx2"/>
                </a:solidFill>
                <a:latin typeface="Times New Roman" charset="0"/>
              </a:rPr>
              <a:t>Onplants</a:t>
            </a:r>
            <a:r>
              <a:rPr lang="en-US" sz="2400" i="1" dirty="0">
                <a:solidFill>
                  <a:schemeClr val="tx2"/>
                </a:solidFill>
                <a:latin typeface="Times New Roman" charset="0"/>
              </a:rPr>
              <a:t>.</a:t>
            </a:r>
          </a:p>
          <a:p>
            <a:pPr lvl="1" eaLnBrk="1" hangingPunct="1"/>
            <a:r>
              <a:rPr lang="en-US" sz="2400" i="1" dirty="0">
                <a:solidFill>
                  <a:schemeClr val="tx2"/>
                </a:solidFill>
                <a:latin typeface="Times New Roman" charset="0"/>
              </a:rPr>
              <a:t>Micro implants.</a:t>
            </a:r>
          </a:p>
          <a:p>
            <a:pPr lvl="1" eaLnBrk="1" hangingPunct="1"/>
            <a:r>
              <a:rPr lang="en-US" sz="2400" i="1" dirty="0">
                <a:solidFill>
                  <a:schemeClr val="tx2"/>
                </a:solidFill>
                <a:latin typeface="Times New Roman" charset="0"/>
              </a:rPr>
              <a:t>Surgical mini plates.</a:t>
            </a:r>
          </a:p>
          <a:p>
            <a:pPr lvl="1" eaLnBrk="1" hangingPunct="1"/>
            <a:r>
              <a:rPr lang="en-US" sz="2400" i="1" dirty="0">
                <a:solidFill>
                  <a:schemeClr val="tx2"/>
                </a:solidFill>
                <a:latin typeface="Times New Roman" charset="0"/>
              </a:rPr>
              <a:t>Skeletal anchorage systems.</a:t>
            </a:r>
          </a:p>
        </p:txBody>
      </p:sp>
      <p:pic>
        <p:nvPicPr>
          <p:cNvPr id="788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53525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6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162300" cy="215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64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b="13928"/>
          <a:stretch/>
        </p:blipFill>
        <p:spPr bwMode="auto">
          <a:xfrm>
            <a:off x="5105400" y="762001"/>
            <a:ext cx="3162300" cy="240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2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mplete Dental Retraction Using Mini Screw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Program Files\Common Files\Microsoft Shared\Clipart\cagcat50\bd04912_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138" y="-14514"/>
            <a:ext cx="5502662" cy="68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9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6781800" cy="1600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satMod val="200000"/>
                  </a:schemeClr>
                </a:solidFill>
                <a:latin typeface="Garamond" pitchFamily="18" charset="0"/>
              </a:rPr>
              <a:t>Anchorage planning…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286000"/>
            <a:ext cx="7543800" cy="3886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Times New Roman" charset="0"/>
              </a:rPr>
              <a:t>Based on</a:t>
            </a:r>
          </a:p>
          <a:p>
            <a:pPr eaLnBrk="1" hangingPunct="1">
              <a:lnSpc>
                <a:spcPct val="125000"/>
              </a:lnSpc>
            </a:pPr>
            <a:r>
              <a:rPr lang="en-US" sz="2800" i="1" dirty="0">
                <a:solidFill>
                  <a:schemeClr val="tx2"/>
                </a:solidFill>
                <a:latin typeface="Times New Roman" charset="0"/>
              </a:rPr>
              <a:t>1. number of teeth being moved.</a:t>
            </a:r>
          </a:p>
          <a:p>
            <a:pPr eaLnBrk="1" hangingPunct="1">
              <a:lnSpc>
                <a:spcPct val="125000"/>
              </a:lnSpc>
            </a:pPr>
            <a:r>
              <a:rPr lang="en-US" sz="2800" i="1" dirty="0">
                <a:solidFill>
                  <a:schemeClr val="tx2"/>
                </a:solidFill>
                <a:latin typeface="Times New Roman" charset="0"/>
              </a:rPr>
              <a:t>2. type of teeth being moved.</a:t>
            </a:r>
          </a:p>
          <a:p>
            <a:pPr eaLnBrk="1" hangingPunct="1">
              <a:lnSpc>
                <a:spcPct val="125000"/>
              </a:lnSpc>
            </a:pPr>
            <a:r>
              <a:rPr lang="en-US" sz="2800" i="1" dirty="0">
                <a:solidFill>
                  <a:schemeClr val="tx2"/>
                </a:solidFill>
                <a:latin typeface="Times New Roman" charset="0"/>
              </a:rPr>
              <a:t>3. type of tooth movement.</a:t>
            </a:r>
          </a:p>
          <a:p>
            <a:pPr eaLnBrk="1" hangingPunct="1">
              <a:lnSpc>
                <a:spcPct val="125000"/>
              </a:lnSpc>
            </a:pPr>
            <a:r>
              <a:rPr lang="en-US" sz="2800" i="1" dirty="0">
                <a:solidFill>
                  <a:schemeClr val="tx2"/>
                </a:solidFill>
                <a:latin typeface="Times New Roman" charset="0"/>
              </a:rPr>
              <a:t>4. duration of tooth movement.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endParaRPr lang="en-US" sz="1200" i="1" dirty="0">
              <a:solidFill>
                <a:schemeClr val="tx2"/>
              </a:solidFill>
              <a:latin typeface="Times New Roman" charset="0"/>
            </a:endParaRPr>
          </a:p>
          <a:p>
            <a:pPr lvl="2" eaLnBrk="1" hangingPunct="1"/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Anchorage loss …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27538" y="4368800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endParaRPr kumimoji="0" lang="en-US">
              <a:solidFill>
                <a:schemeClr val="tx2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0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83876796"/>
              </p:ext>
            </p:extLst>
          </p:nvPr>
        </p:nvGraphicFramePr>
        <p:xfrm>
          <a:off x="457200" y="1447800"/>
          <a:ext cx="7924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0"/>
            <a:ext cx="7772400" cy="53340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hlink"/>
                </a:solidFill>
                <a:latin typeface="Garamond" pitchFamily="18" charset="0"/>
              </a:rPr>
              <a:t>‘Anchorage loss’</a:t>
            </a:r>
            <a:r>
              <a:rPr lang="en-US" sz="2800" b="1" dirty="0">
                <a:solidFill>
                  <a:schemeClr val="tx2"/>
                </a:solidFill>
                <a:latin typeface="Garamond" pitchFamily="18" charset="0"/>
              </a:rPr>
              <a:t> -</a:t>
            </a:r>
            <a:r>
              <a:rPr lang="en-US" sz="2800" dirty="0">
                <a:solidFill>
                  <a:schemeClr val="tx2"/>
                </a:solidFill>
                <a:latin typeface="Garamond" pitchFamily="18" charset="0"/>
              </a:rPr>
              <a:t> used for mesial movement of molars in the sagittal plane.</a:t>
            </a:r>
          </a:p>
          <a:p>
            <a:pPr eaLnBrk="1" hangingPunct="1"/>
            <a:endParaRPr lang="en-US" sz="2800" dirty="0">
              <a:solidFill>
                <a:schemeClr val="tx2"/>
              </a:solidFill>
              <a:latin typeface="Garamond" pitchFamily="18" charset="0"/>
            </a:endParaRPr>
          </a:p>
          <a:p>
            <a:pPr eaLnBrk="1" hangingPunct="1"/>
            <a:endParaRPr lang="en-US" sz="2800" dirty="0">
              <a:solidFill>
                <a:schemeClr val="tx2"/>
              </a:solidFill>
              <a:latin typeface="Garamond" pitchFamily="18" charset="0"/>
            </a:endParaRPr>
          </a:p>
          <a:p>
            <a:pPr eaLnBrk="1" hangingPunct="1"/>
            <a:endParaRPr lang="en-US" sz="2800" dirty="0">
              <a:solidFill>
                <a:schemeClr val="tx2"/>
              </a:solidFill>
              <a:latin typeface="Garamond" pitchFamily="18" charset="0"/>
            </a:endParaRPr>
          </a:p>
          <a:p>
            <a:pPr eaLnBrk="1" hangingPunct="1"/>
            <a:endParaRPr lang="en-US" sz="2800" dirty="0">
              <a:solidFill>
                <a:schemeClr val="tx2"/>
              </a:solidFill>
              <a:latin typeface="Garamond" pitchFamily="18" charset="0"/>
            </a:endParaRPr>
          </a:p>
          <a:p>
            <a:pPr eaLnBrk="1" hangingPunct="1"/>
            <a:r>
              <a:rPr lang="en-US" sz="2800" b="1" dirty="0">
                <a:solidFill>
                  <a:schemeClr val="hlink"/>
                </a:solidFill>
                <a:latin typeface="Garamond" pitchFamily="18" charset="0"/>
              </a:rPr>
              <a:t>Anchorage gain</a:t>
            </a:r>
            <a:r>
              <a:rPr lang="en-US" sz="2800" dirty="0">
                <a:solidFill>
                  <a:schemeClr val="tx2"/>
                </a:solidFill>
                <a:latin typeface="Garamond" pitchFamily="18" charset="0"/>
              </a:rPr>
              <a:t> describes distal movement of incisors. </a:t>
            </a:r>
            <a:endParaRPr lang="kk-KZ" sz="2800" dirty="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38915" name="Picture 5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74080" r="4352" b="3270"/>
          <a:stretch>
            <a:fillRect/>
          </a:stretch>
        </p:blipFill>
        <p:spPr bwMode="auto">
          <a:xfrm>
            <a:off x="3429000" y="1752600"/>
            <a:ext cx="4648200" cy="1606550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6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24344" r="5997" b="52463"/>
          <a:stretch>
            <a:fillRect/>
          </a:stretch>
        </p:blipFill>
        <p:spPr bwMode="auto">
          <a:xfrm>
            <a:off x="3429000" y="4495800"/>
            <a:ext cx="4724400" cy="1611312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9940" name="Picture 5" descr="The Last Photo I Ever Took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13" y="0"/>
            <a:ext cx="9213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6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747486"/>
            <a:ext cx="5791200" cy="1157514"/>
          </a:xfrm>
        </p:spPr>
        <p:txBody>
          <a:bodyPr/>
          <a:lstStyle/>
          <a:p>
            <a:pPr eaLnBrk="1" hangingPunct="1"/>
            <a:r>
              <a:rPr lang="en-US" dirty="0"/>
              <a:t>         DEFINITION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533400" y="2097881"/>
            <a:ext cx="807720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600" dirty="0">
                <a:latin typeface="+mn-lt"/>
              </a:rPr>
              <a:t>Graber - the nature and degree of resistance to displacement offered by an anatomic unit when used for the purpose of effecting tooth movement</a:t>
            </a:r>
          </a:p>
          <a:p>
            <a:endParaRPr lang="en-US" sz="2600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>
                <a:latin typeface="+mn-lt"/>
              </a:rPr>
              <a:t>Anchorage – resistance to unwanted tooth movement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600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>
                <a:latin typeface="+mn-lt"/>
              </a:rPr>
              <a:t>Used to describe the maneuvers followed to ensure the correct use of space in an extraction case.</a:t>
            </a:r>
            <a:endParaRPr lang="kk-KZ" sz="2600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6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09600"/>
            <a:ext cx="67818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>
                <a:latin typeface="Times New Roman" charset="0"/>
              </a:rPr>
              <a:t>SOURCES OF ANCHORAGE</a:t>
            </a:r>
            <a:br>
              <a:rPr lang="en-US" sz="2400" dirty="0">
                <a:solidFill>
                  <a:schemeClr val="tx1"/>
                </a:solidFill>
                <a:latin typeface="Times New Roman" charset="0"/>
              </a:rPr>
            </a:br>
            <a:endParaRPr lang="en-US" sz="24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676400" y="1383298"/>
            <a:ext cx="7010400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endParaRPr lang="en-US" sz="2600" dirty="0">
              <a:latin typeface="+mn-lt"/>
            </a:endParaRPr>
          </a:p>
          <a:p>
            <a:pPr lvl="1" algn="just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  <a:latin typeface="+mn-lt"/>
              </a:rPr>
              <a:t>Intraoral anchorage</a:t>
            </a:r>
          </a:p>
          <a:p>
            <a:pPr lvl="2" algn="just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Teeth</a:t>
            </a:r>
          </a:p>
          <a:p>
            <a:pPr lvl="2" algn="just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Alveolar bone</a:t>
            </a:r>
          </a:p>
          <a:p>
            <a:pPr lvl="2" algn="just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Basal bone</a:t>
            </a:r>
          </a:p>
          <a:p>
            <a:pPr lvl="2" algn="just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Cortical bone</a:t>
            </a:r>
          </a:p>
          <a:p>
            <a:pPr lvl="2" algn="just">
              <a:spcBef>
                <a:spcPts val="0"/>
              </a:spcBef>
              <a:buFont typeface="Arial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Musculature </a:t>
            </a:r>
          </a:p>
          <a:p>
            <a:pPr marL="914400" lvl="2" indent="0" algn="just">
              <a:spcBef>
                <a:spcPts val="0"/>
              </a:spcBef>
            </a:pPr>
            <a:endParaRPr lang="en-US" sz="2600" dirty="0">
              <a:solidFill>
                <a:schemeClr val="tx2"/>
              </a:solidFill>
              <a:latin typeface="+mn-lt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600" dirty="0" err="1">
                <a:solidFill>
                  <a:schemeClr val="accent1"/>
                </a:solidFill>
                <a:latin typeface="+mn-lt"/>
              </a:rPr>
              <a:t>Extraoral</a:t>
            </a:r>
            <a:r>
              <a:rPr lang="en-US" sz="2600" dirty="0">
                <a:solidFill>
                  <a:schemeClr val="accent1"/>
                </a:solidFill>
                <a:latin typeface="+mn-lt"/>
              </a:rPr>
              <a:t> anchorage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Cranium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Back of the neck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Facial bones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n-US" sz="26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219200"/>
            <a:ext cx="6781800" cy="1066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CLASSIFICATION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3846009"/>
              </p:ext>
            </p:extLst>
          </p:nvPr>
        </p:nvGraphicFramePr>
        <p:xfrm>
          <a:off x="152400" y="1676400"/>
          <a:ext cx="8686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725</TotalTime>
  <Words>1192</Words>
  <Application>Microsoft Office PowerPoint</Application>
  <PresentationFormat>On-screen Show (4:3)</PresentationFormat>
  <Paragraphs>214</Paragraphs>
  <Slides>61</Slides>
  <Notes>0</Notes>
  <HiddenSlides>6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Albertus Extra Bold</vt:lpstr>
      <vt:lpstr>Arial</vt:lpstr>
      <vt:lpstr>Courier New</vt:lpstr>
      <vt:lpstr>Garamond</vt:lpstr>
      <vt:lpstr>Georgia</vt:lpstr>
      <vt:lpstr>Impact</vt:lpstr>
      <vt:lpstr>Tahoma</vt:lpstr>
      <vt:lpstr>Times New Roman</vt:lpstr>
      <vt:lpstr>Wingdings</vt:lpstr>
      <vt:lpstr>Wingdings 2</vt:lpstr>
      <vt:lpstr>Wingdings 3</vt:lpstr>
      <vt:lpstr>NewsPrint</vt:lpstr>
      <vt:lpstr>ANCHORAGE</vt:lpstr>
      <vt:lpstr>PowerPoint Presentation</vt:lpstr>
      <vt:lpstr>PowerPoint Presentation</vt:lpstr>
      <vt:lpstr>PowerPoint Presentation</vt:lpstr>
      <vt:lpstr>Anchor in Ships</vt:lpstr>
      <vt:lpstr>PowerPoint Presentation</vt:lpstr>
      <vt:lpstr>         DEFINITION</vt:lpstr>
      <vt:lpstr>SOURCES OF ANCHORAGE </vt:lpstr>
      <vt:lpstr>CLASSIFICATION</vt:lpstr>
      <vt:lpstr>CLASSIFICATION  OF ANCHORAGE </vt:lpstr>
      <vt:lpstr>PowerPoint Presentation</vt:lpstr>
      <vt:lpstr>PowerPoint Presentation</vt:lpstr>
      <vt:lpstr>Concepts of Anchorage</vt:lpstr>
      <vt:lpstr>PowerPoint Presentation</vt:lpstr>
      <vt:lpstr>PowerPoint Presentation</vt:lpstr>
      <vt:lpstr>                            Alveolar Bone</vt:lpstr>
      <vt:lpstr>Teeth</vt:lpstr>
      <vt:lpstr>             Root form</vt:lpstr>
      <vt:lpstr>PowerPoint Presentation</vt:lpstr>
      <vt:lpstr>PowerPoint Presentation</vt:lpstr>
      <vt:lpstr>Anchorage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 MAXILLARY ANCHORAGE</vt:lpstr>
      <vt:lpstr>INTER MAXILLARY ANCHORAGE</vt:lpstr>
      <vt:lpstr>PowerPoint Presentation</vt:lpstr>
      <vt:lpstr>STATIONARY ANCHORAGE</vt:lpstr>
      <vt:lpstr>PowerPoint Presentation</vt:lpstr>
      <vt:lpstr>CROSS BITE CORRECTION</vt:lpstr>
      <vt:lpstr>Reciprocal anchorage </vt:lpstr>
      <vt:lpstr>EXTRA ORAL ANCHORAGE</vt:lpstr>
      <vt:lpstr>PowerPoint Presentation</vt:lpstr>
      <vt:lpstr>PowerPoint Presentation</vt:lpstr>
      <vt:lpstr>OCCIPITAL PULL</vt:lpstr>
      <vt:lpstr>COMBI PULL </vt:lpstr>
      <vt:lpstr>CERVICAL PULL</vt:lpstr>
      <vt:lpstr>FACIAL PULL</vt:lpstr>
      <vt:lpstr>PowerPoint Presentation</vt:lpstr>
      <vt:lpstr>NANDA’S CLASSIFICATION</vt:lpstr>
      <vt:lpstr>PowerPoint Presentation</vt:lpstr>
      <vt:lpstr>MAXIMUM ANCHORAGE</vt:lpstr>
      <vt:lpstr>PowerPoint Presentation</vt:lpstr>
      <vt:lpstr>MODERATE ANCHORAGE</vt:lpstr>
      <vt:lpstr>PowerPoint Presentation</vt:lpstr>
      <vt:lpstr>MINIMUM ANCHORAGE</vt:lpstr>
      <vt:lpstr>PowerPoint Presentation</vt:lpstr>
      <vt:lpstr>Recent advances ...</vt:lpstr>
      <vt:lpstr>Skeletal anchorage</vt:lpstr>
      <vt:lpstr>PowerPoint Presentation</vt:lpstr>
      <vt:lpstr>PowerPoint Presentation</vt:lpstr>
      <vt:lpstr>PowerPoint Presentation</vt:lpstr>
      <vt:lpstr>Anchorage planning…</vt:lpstr>
      <vt:lpstr>PowerPoint Presentation</vt:lpstr>
      <vt:lpstr>PowerPoint Presentation</vt:lpstr>
    </vt:vector>
  </TitlesOfParts>
  <Company>mamata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dental</dc:creator>
  <cp:lastModifiedBy>Sunitha C</cp:lastModifiedBy>
  <cp:revision>64</cp:revision>
  <dcterms:created xsi:type="dcterms:W3CDTF">2007-03-27T07:31:23Z</dcterms:created>
  <dcterms:modified xsi:type="dcterms:W3CDTF">2022-04-08T09:41:56Z</dcterms:modified>
</cp:coreProperties>
</file>