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81" r:id="rId4"/>
    <p:sldId id="282" r:id="rId5"/>
    <p:sldId id="341" r:id="rId6"/>
    <p:sldId id="342" r:id="rId7"/>
    <p:sldId id="283" r:id="rId8"/>
    <p:sldId id="286" r:id="rId9"/>
    <p:sldId id="287" r:id="rId10"/>
    <p:sldId id="288" r:id="rId11"/>
    <p:sldId id="289" r:id="rId12"/>
    <p:sldId id="290" r:id="rId13"/>
    <p:sldId id="291" r:id="rId14"/>
    <p:sldId id="292" r:id="rId15"/>
    <p:sldId id="340" r:id="rId16"/>
    <p:sldId id="293" r:id="rId17"/>
    <p:sldId id="294" r:id="rId18"/>
    <p:sldId id="296" r:id="rId19"/>
    <p:sldId id="297" r:id="rId20"/>
    <p:sldId id="299" r:id="rId21"/>
    <p:sldId id="300" r:id="rId22"/>
    <p:sldId id="301" r:id="rId23"/>
    <p:sldId id="302" r:id="rId24"/>
    <p:sldId id="303" r:id="rId25"/>
    <p:sldId id="304" r:id="rId26"/>
    <p:sldId id="305" r:id="rId27"/>
    <p:sldId id="306" r:id="rId28"/>
    <p:sldId id="308" r:id="rId29"/>
    <p:sldId id="307" r:id="rId30"/>
    <p:sldId id="310" r:id="rId31"/>
    <p:sldId id="329" r:id="rId32"/>
    <p:sldId id="331" r:id="rId33"/>
    <p:sldId id="330" r:id="rId34"/>
    <p:sldId id="332" r:id="rId35"/>
    <p:sldId id="311" r:id="rId36"/>
    <p:sldId id="312" r:id="rId37"/>
    <p:sldId id="313" r:id="rId38"/>
    <p:sldId id="314" r:id="rId39"/>
    <p:sldId id="315" r:id="rId40"/>
    <p:sldId id="316" r:id="rId41"/>
    <p:sldId id="317" r:id="rId42"/>
    <p:sldId id="318" r:id="rId43"/>
    <p:sldId id="319" r:id="rId44"/>
    <p:sldId id="333" r:id="rId45"/>
    <p:sldId id="334" r:id="rId46"/>
    <p:sldId id="320" r:id="rId47"/>
    <p:sldId id="321" r:id="rId48"/>
    <p:sldId id="337" r:id="rId49"/>
    <p:sldId id="322" r:id="rId50"/>
    <p:sldId id="323" r:id="rId51"/>
    <p:sldId id="324" r:id="rId52"/>
    <p:sldId id="325" r:id="rId53"/>
    <p:sldId id="326" r:id="rId54"/>
    <p:sldId id="338" r:id="rId55"/>
    <p:sldId id="327" r:id="rId56"/>
    <p:sldId id="335" r:id="rId57"/>
    <p:sldId id="336" r:id="rId58"/>
    <p:sldId id="339" r:id="rId59"/>
    <p:sldId id="328" r:id="rId6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D08"/>
    <a:srgbClr val="000000"/>
    <a:srgbClr val="660033"/>
    <a:srgbClr val="FFFF66"/>
    <a:srgbClr val="3333CC"/>
    <a:srgbClr val="5EEC46"/>
    <a:srgbClr val="8B15AB"/>
    <a:srgbClr val="B92D14"/>
    <a:srgbClr val="EB0B80"/>
    <a:srgbClr val="F1F70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04" autoAdjust="0"/>
    <p:restoredTop sz="95573" autoAdjust="0"/>
  </p:normalViewPr>
  <p:slideViewPr>
    <p:cSldViewPr>
      <p:cViewPr varScale="1">
        <p:scale>
          <a:sx n="70" d="100"/>
          <a:sy n="70" d="100"/>
        </p:scale>
        <p:origin x="-129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dirty="0"/>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dirty="0"/>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CEB29BE-288C-4625-ADF2-03CD86B2218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308A8836-2DE0-4A59-B369-5D693921601F}" type="slidenum">
              <a:rPr lang="en-US"/>
              <a:pPr/>
              <a:t>1</a:t>
            </a:fld>
            <a:endParaRPr 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C6B75D73-B048-4EEF-861A-A7C53B0F20D2}" type="slidenum">
              <a:rPr lang="en-US"/>
              <a:pPr/>
              <a:t>2</a:t>
            </a:fld>
            <a:endParaRPr 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rot="1416352">
            <a:off x="-15266" y="4333565"/>
            <a:ext cx="5105400" cy="990600"/>
          </a:xfrm>
        </p:spPr>
        <p:txBody>
          <a:bodyPr/>
          <a:lstStyle/>
          <a:p>
            <a:pPr algn="ctr" eaLnBrk="1" hangingPunct="1"/>
            <a:r>
              <a:rPr lang="en-US" sz="7200" dirty="0" smtClean="0">
                <a:solidFill>
                  <a:srgbClr val="E60D08"/>
                </a:solidFill>
                <a:latin typeface="Curlz MT" pitchFamily="82" charset="0"/>
              </a:rPr>
              <a:t>INDICES </a:t>
            </a:r>
            <a:endParaRPr lang="ru-RU" sz="7200" dirty="0" smtClean="0">
              <a:solidFill>
                <a:srgbClr val="E60D0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315200" cy="4191000"/>
          </a:xfrm>
        </p:spPr>
        <p:txBody>
          <a:bodyPr/>
          <a:lstStyle/>
          <a:p>
            <a:pPr marL="571500" indent="-571500">
              <a:buFont typeface="+mj-lt"/>
              <a:buAutoNum type="romanLcPeriod" startAt="3"/>
            </a:pPr>
            <a:r>
              <a:rPr lang="en-US" dirty="0" smtClean="0">
                <a:solidFill>
                  <a:srgbClr val="660033"/>
                </a:solidFill>
              </a:rPr>
              <a:t>B</a:t>
            </a:r>
            <a:r>
              <a:rPr lang="en-US" dirty="0" smtClean="0">
                <a:solidFill>
                  <a:srgbClr val="660033"/>
                </a:solidFill>
              </a:rPr>
              <a:t>ased upon</a:t>
            </a:r>
            <a:r>
              <a:rPr lang="en-US" dirty="0" smtClean="0">
                <a:solidFill>
                  <a:srgbClr val="660033"/>
                </a:solidFill>
              </a:rPr>
              <a:t> </a:t>
            </a:r>
            <a:r>
              <a:rPr lang="en-US" dirty="0" smtClean="0">
                <a:solidFill>
                  <a:srgbClr val="660033"/>
                </a:solidFill>
              </a:rPr>
              <a:t>entity which they measure</a:t>
            </a:r>
          </a:p>
          <a:p>
            <a:pPr marL="971550" lvl="1" indent="-571500">
              <a:buFont typeface="Courier New" pitchFamily="49" charset="0"/>
              <a:buChar char="o"/>
            </a:pPr>
            <a:r>
              <a:rPr lang="en-US" b="1" dirty="0" smtClean="0">
                <a:solidFill>
                  <a:srgbClr val="660033"/>
                </a:solidFill>
              </a:rPr>
              <a:t>Disease index: </a:t>
            </a:r>
            <a:r>
              <a:rPr lang="en-US" sz="2400" dirty="0" smtClean="0">
                <a:solidFill>
                  <a:srgbClr val="660033"/>
                </a:solidFill>
              </a:rPr>
              <a:t>‘D’ (decay) portion of the DMFT index.</a:t>
            </a:r>
          </a:p>
          <a:p>
            <a:pPr marL="971550" lvl="1" indent="-571500">
              <a:buFont typeface="Courier New" pitchFamily="49" charset="0"/>
              <a:buChar char="o"/>
            </a:pPr>
            <a:r>
              <a:rPr lang="en-US" b="1" dirty="0" smtClean="0">
                <a:solidFill>
                  <a:srgbClr val="660033"/>
                </a:solidFill>
              </a:rPr>
              <a:t>Symptom index:</a:t>
            </a:r>
            <a:r>
              <a:rPr lang="en-US" dirty="0" smtClean="0">
                <a:solidFill>
                  <a:srgbClr val="660033"/>
                </a:solidFill>
              </a:rPr>
              <a:t> </a:t>
            </a:r>
            <a:r>
              <a:rPr lang="en-US" sz="2400" dirty="0" smtClean="0">
                <a:solidFill>
                  <a:srgbClr val="660033"/>
                </a:solidFill>
              </a:rPr>
              <a:t>measuring gingival / sulcular bleeding.</a:t>
            </a:r>
          </a:p>
          <a:p>
            <a:pPr marL="971550" lvl="1" indent="-571500">
              <a:buFont typeface="Courier New" pitchFamily="49" charset="0"/>
              <a:buChar char="o"/>
            </a:pPr>
            <a:r>
              <a:rPr lang="en-US" b="1" dirty="0" smtClean="0">
                <a:solidFill>
                  <a:srgbClr val="660033"/>
                </a:solidFill>
              </a:rPr>
              <a:t>Treatment index: </a:t>
            </a:r>
            <a:r>
              <a:rPr lang="en-US" sz="2400" dirty="0" smtClean="0">
                <a:solidFill>
                  <a:srgbClr val="660033"/>
                </a:solidFill>
              </a:rPr>
              <a:t>‘F’ (filled) portion of DMFT index .</a:t>
            </a:r>
            <a:endParaRPr lang="en-US" sz="2400" dirty="0">
              <a:solidFill>
                <a:srgbClr val="66003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76400"/>
            <a:ext cx="7315200" cy="4191000"/>
          </a:xfrm>
        </p:spPr>
        <p:txBody>
          <a:bodyPr/>
          <a:lstStyle/>
          <a:p>
            <a:pPr marL="571500" indent="-571500">
              <a:buFont typeface="+mj-lt"/>
              <a:buAutoNum type="romanLcPeriod" startAt="4"/>
            </a:pPr>
            <a:r>
              <a:rPr lang="en-US" dirty="0" smtClean="0">
                <a:solidFill>
                  <a:srgbClr val="660033"/>
                </a:solidFill>
              </a:rPr>
              <a:t>Special categories</a:t>
            </a:r>
          </a:p>
          <a:p>
            <a:pPr marL="971550" lvl="1" indent="-571500">
              <a:buFont typeface="Courier New" pitchFamily="49" charset="0"/>
              <a:buChar char="o"/>
            </a:pPr>
            <a:r>
              <a:rPr lang="en-US" b="1" dirty="0" smtClean="0">
                <a:solidFill>
                  <a:srgbClr val="660033"/>
                </a:solidFill>
              </a:rPr>
              <a:t>Simple index : </a:t>
            </a:r>
            <a:r>
              <a:rPr lang="en-US" sz="2400" dirty="0" smtClean="0">
                <a:solidFill>
                  <a:srgbClr val="660033"/>
                </a:solidFill>
              </a:rPr>
              <a:t>measures presence or absence of a condition.                      </a:t>
            </a:r>
          </a:p>
          <a:p>
            <a:pPr marL="971550" lvl="1" indent="-571500">
              <a:buNone/>
            </a:pPr>
            <a:r>
              <a:rPr lang="en-US" sz="2400" dirty="0" smtClean="0">
                <a:solidFill>
                  <a:srgbClr val="660033"/>
                </a:solidFill>
              </a:rPr>
              <a:t>       Eg </a:t>
            </a:r>
            <a:r>
              <a:rPr lang="en-US" sz="2400" dirty="0" err="1" smtClean="0">
                <a:solidFill>
                  <a:srgbClr val="660033"/>
                </a:solidFill>
              </a:rPr>
              <a:t>Silness</a:t>
            </a:r>
            <a:r>
              <a:rPr lang="en-US" sz="2400" dirty="0" smtClean="0">
                <a:solidFill>
                  <a:srgbClr val="660033"/>
                </a:solidFill>
              </a:rPr>
              <a:t> and </a:t>
            </a:r>
            <a:r>
              <a:rPr lang="en-US" sz="2400" dirty="0" err="1" smtClean="0">
                <a:solidFill>
                  <a:srgbClr val="660033"/>
                </a:solidFill>
              </a:rPr>
              <a:t>Loe</a:t>
            </a:r>
            <a:r>
              <a:rPr lang="en-US" sz="2400" dirty="0" smtClean="0">
                <a:solidFill>
                  <a:srgbClr val="660033"/>
                </a:solidFill>
              </a:rPr>
              <a:t> Plaque index</a:t>
            </a:r>
          </a:p>
          <a:p>
            <a:pPr marL="971550" lvl="1" indent="-571500">
              <a:buFont typeface="Courier New" pitchFamily="49" charset="0"/>
              <a:buChar char="o"/>
            </a:pPr>
            <a:endParaRPr lang="en-US" sz="2400" dirty="0" smtClean="0">
              <a:solidFill>
                <a:srgbClr val="660033"/>
              </a:solidFill>
            </a:endParaRPr>
          </a:p>
          <a:p>
            <a:pPr marL="971550" lvl="1" indent="-571500">
              <a:buFont typeface="Courier New" pitchFamily="49" charset="0"/>
              <a:buChar char="o"/>
            </a:pPr>
            <a:r>
              <a:rPr lang="en-US" b="1" dirty="0" smtClean="0">
                <a:solidFill>
                  <a:srgbClr val="660033"/>
                </a:solidFill>
              </a:rPr>
              <a:t>Cumulative index : </a:t>
            </a:r>
            <a:r>
              <a:rPr lang="en-US" sz="2400" dirty="0" smtClean="0">
                <a:solidFill>
                  <a:srgbClr val="660033"/>
                </a:solidFill>
              </a:rPr>
              <a:t>measures all evidences of a condition past and present.                                               Eg DMFT index for dental caries.</a:t>
            </a:r>
          </a:p>
          <a:p>
            <a:pPr marL="971550" lvl="1" indent="-571500">
              <a:buFont typeface="Courier New" pitchFamily="49" charset="0"/>
              <a:buChar char="o"/>
            </a:pPr>
            <a:endParaRPr lang="en-US" dirty="0" smtClean="0"/>
          </a:p>
          <a:p>
            <a:pPr marL="971550" lvl="1" indent="-571500">
              <a:buFont typeface="Courier New" pitchFamily="49" charset="0"/>
              <a:buChar char="o"/>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90600"/>
            <a:ext cx="7315200" cy="715962"/>
          </a:xfrm>
        </p:spPr>
        <p:txBody>
          <a:bodyPr/>
          <a:lstStyle/>
          <a:p>
            <a:r>
              <a:rPr lang="en-US" dirty="0" smtClean="0"/>
              <a:t>        USES</a:t>
            </a:r>
            <a:endParaRPr lang="en-US" dirty="0"/>
          </a:p>
        </p:txBody>
      </p:sp>
      <p:sp>
        <p:nvSpPr>
          <p:cNvPr id="3" name="Content Placeholder 2"/>
          <p:cNvSpPr>
            <a:spLocks noGrp="1"/>
          </p:cNvSpPr>
          <p:nvPr>
            <p:ph idx="1"/>
          </p:nvPr>
        </p:nvSpPr>
        <p:spPr>
          <a:xfrm>
            <a:off x="990600" y="1752600"/>
            <a:ext cx="7315200" cy="4191000"/>
          </a:xfrm>
        </p:spPr>
        <p:txBody>
          <a:bodyPr/>
          <a:lstStyle/>
          <a:p>
            <a:pPr>
              <a:buFont typeface="Wingdings" pitchFamily="2" charset="2"/>
              <a:buChar char="q"/>
            </a:pPr>
            <a:r>
              <a:rPr lang="en-US" dirty="0" smtClean="0">
                <a:solidFill>
                  <a:srgbClr val="660033"/>
                </a:solidFill>
              </a:rPr>
              <a:t> </a:t>
            </a:r>
            <a:r>
              <a:rPr lang="en-US" sz="2400" b="1" dirty="0" smtClean="0">
                <a:solidFill>
                  <a:srgbClr val="660033"/>
                </a:solidFill>
              </a:rPr>
              <a:t>FOR INDIVIDUALS</a:t>
            </a:r>
          </a:p>
          <a:p>
            <a:pPr lvl="1">
              <a:buFont typeface="Wingdings" pitchFamily="2" charset="2"/>
              <a:buChar char="§"/>
            </a:pPr>
            <a:r>
              <a:rPr lang="en-US" sz="2400" dirty="0" smtClean="0">
                <a:solidFill>
                  <a:srgbClr val="660033"/>
                </a:solidFill>
              </a:rPr>
              <a:t>Provide individual assessment to help patient recognize an oral problem.</a:t>
            </a:r>
          </a:p>
          <a:p>
            <a:pPr lvl="1">
              <a:buFont typeface="Wingdings" pitchFamily="2" charset="2"/>
              <a:buChar char="§"/>
            </a:pPr>
            <a:r>
              <a:rPr lang="en-US" sz="2400" dirty="0" smtClean="0">
                <a:solidFill>
                  <a:srgbClr val="660033"/>
                </a:solidFill>
              </a:rPr>
              <a:t>Reveal degree of effectiveness of present oral hygiene practices.</a:t>
            </a:r>
          </a:p>
          <a:p>
            <a:pPr lvl="1">
              <a:buFont typeface="Wingdings" pitchFamily="2" charset="2"/>
              <a:buChar char="§"/>
            </a:pPr>
            <a:r>
              <a:rPr lang="en-US" sz="2400" dirty="0" smtClean="0">
                <a:solidFill>
                  <a:srgbClr val="660033"/>
                </a:solidFill>
              </a:rPr>
              <a:t>Motivate the person in preventive and professional care for elimination and control of oral disease.</a:t>
            </a:r>
          </a:p>
          <a:p>
            <a:pPr lvl="1">
              <a:buFont typeface="Wingdings" pitchFamily="2" charset="2"/>
              <a:buChar char="§"/>
            </a:pPr>
            <a:r>
              <a:rPr lang="en-US" sz="2400" dirty="0" smtClean="0">
                <a:solidFill>
                  <a:srgbClr val="660033"/>
                </a:solidFill>
              </a:rPr>
              <a:t>Evaluate the success of individual &amp; professional treatment over a period of time by comparing index scores. </a:t>
            </a:r>
          </a:p>
          <a:p>
            <a:pPr lvl="1">
              <a:buFont typeface="Wingdings" pitchFamily="2" charset="2"/>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905000"/>
            <a:ext cx="7315200" cy="4191000"/>
          </a:xfrm>
        </p:spPr>
        <p:txBody>
          <a:bodyPr/>
          <a:lstStyle/>
          <a:p>
            <a:pPr>
              <a:buFont typeface="Wingdings" pitchFamily="2" charset="2"/>
              <a:buChar char="q"/>
            </a:pPr>
            <a:r>
              <a:rPr lang="en-US" dirty="0" smtClean="0">
                <a:solidFill>
                  <a:srgbClr val="660033"/>
                </a:solidFill>
              </a:rPr>
              <a:t> </a:t>
            </a:r>
            <a:r>
              <a:rPr lang="en-US" b="1" dirty="0" smtClean="0">
                <a:solidFill>
                  <a:srgbClr val="660033"/>
                </a:solidFill>
              </a:rPr>
              <a:t>In research:</a:t>
            </a:r>
          </a:p>
          <a:p>
            <a:pPr lvl="1">
              <a:buFont typeface="Wingdings" pitchFamily="2" charset="2"/>
              <a:buChar char="§"/>
            </a:pPr>
            <a:r>
              <a:rPr lang="en-US" dirty="0" smtClean="0">
                <a:solidFill>
                  <a:srgbClr val="660033"/>
                </a:solidFill>
              </a:rPr>
              <a:t>Measure effectiveness of specific agents or devices for prevention/control/treatment of oral conditions.</a:t>
            </a:r>
            <a:endParaRPr lang="en-US" dirty="0">
              <a:solidFill>
                <a:srgbClr val="66003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905000"/>
            <a:ext cx="7315200" cy="4191000"/>
          </a:xfrm>
        </p:spPr>
        <p:txBody>
          <a:bodyPr/>
          <a:lstStyle/>
          <a:p>
            <a:pPr>
              <a:buFont typeface="Wingdings" pitchFamily="2" charset="2"/>
              <a:buChar char="q"/>
            </a:pPr>
            <a:r>
              <a:rPr lang="en-US" dirty="0" smtClean="0">
                <a:solidFill>
                  <a:srgbClr val="660033"/>
                </a:solidFill>
              </a:rPr>
              <a:t> </a:t>
            </a:r>
            <a:r>
              <a:rPr lang="en-US" b="1" dirty="0" smtClean="0">
                <a:solidFill>
                  <a:srgbClr val="660033"/>
                </a:solidFill>
              </a:rPr>
              <a:t>In community health</a:t>
            </a:r>
          </a:p>
          <a:p>
            <a:pPr lvl="1">
              <a:buFont typeface="Wingdings" pitchFamily="2" charset="2"/>
              <a:buChar char="§"/>
            </a:pPr>
            <a:r>
              <a:rPr lang="en-US" dirty="0" smtClean="0">
                <a:solidFill>
                  <a:srgbClr val="660033"/>
                </a:solidFill>
              </a:rPr>
              <a:t>Show prevalence and trends of incidences of a condition occurring within a population.</a:t>
            </a:r>
          </a:p>
          <a:p>
            <a:pPr lvl="1">
              <a:buFont typeface="Wingdings" pitchFamily="2" charset="2"/>
              <a:buChar char="§"/>
            </a:pPr>
            <a:r>
              <a:rPr lang="en-US" dirty="0" smtClean="0">
                <a:solidFill>
                  <a:srgbClr val="660033"/>
                </a:solidFill>
              </a:rPr>
              <a:t>Assess needs of a community.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7848600" cy="4191000"/>
          </a:xfrm>
        </p:spPr>
        <p:txBody>
          <a:bodyPr/>
          <a:lstStyle/>
          <a:p>
            <a:r>
              <a:rPr lang="en-US" sz="2800" b="1" u="sng" dirty="0" smtClean="0">
                <a:solidFill>
                  <a:schemeClr val="accent1">
                    <a:lumMod val="50000"/>
                  </a:schemeClr>
                </a:solidFill>
              </a:rPr>
              <a:t>Dental plaque</a:t>
            </a:r>
            <a:r>
              <a:rPr lang="en-US" sz="2800" dirty="0" smtClean="0">
                <a:solidFill>
                  <a:schemeClr val="accent1">
                    <a:lumMod val="50000"/>
                  </a:schemeClr>
                </a:solidFill>
              </a:rPr>
              <a:t>: is a complex, metabolically  interconnected , highly organized , bacterial ecosystem. It is a structure of vital significance as a contributing factor to the initiation of the carious lesion.</a:t>
            </a:r>
          </a:p>
          <a:p>
            <a:r>
              <a:rPr lang="en-US" sz="2800" b="1" u="sng" dirty="0" smtClean="0">
                <a:solidFill>
                  <a:schemeClr val="accent1">
                    <a:lumMod val="50000"/>
                  </a:schemeClr>
                </a:solidFill>
              </a:rPr>
              <a:t>Dental calculus </a:t>
            </a:r>
            <a:r>
              <a:rPr lang="en-US" sz="2800" dirty="0" smtClean="0">
                <a:solidFill>
                  <a:schemeClr val="accent1">
                    <a:lumMod val="50000"/>
                  </a:schemeClr>
                </a:solidFill>
              </a:rPr>
              <a:t>: is a hard deposit that forms by mineralization of dental plaque &amp; is usually covered by a layer of unmineralized plaque</a:t>
            </a:r>
            <a:r>
              <a:rPr lang="en-US" sz="2800" dirty="0" smtClean="0"/>
              <a:t>.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2" name="Picture 10"/>
          <p:cNvPicPr>
            <a:picLocks noChangeAspect="1" noChangeArrowheads="1"/>
          </p:cNvPicPr>
          <p:nvPr/>
        </p:nvPicPr>
        <p:blipFill>
          <a:blip r:embed="rId2"/>
          <a:srcRect/>
          <a:stretch>
            <a:fillRect/>
          </a:stretch>
        </p:blipFill>
        <p:spPr bwMode="auto">
          <a:xfrm rot="556888">
            <a:off x="547325" y="4226914"/>
            <a:ext cx="3609016" cy="2355466"/>
          </a:xfrm>
          <a:prstGeom prst="rect">
            <a:avLst/>
          </a:prstGeom>
          <a:solidFill>
            <a:srgbClr val="FFFF66"/>
          </a:solidFill>
          <a:ln w="9525">
            <a:noFill/>
            <a:miter lim="800000"/>
            <a:headEnd/>
            <a:tailEnd/>
          </a:ln>
          <a:effectLst/>
        </p:spPr>
      </p:pic>
      <p:sp>
        <p:nvSpPr>
          <p:cNvPr id="13" name="Cloud Callout 12"/>
          <p:cNvSpPr/>
          <p:nvPr/>
        </p:nvSpPr>
        <p:spPr bwMode="auto">
          <a:xfrm>
            <a:off x="1600200" y="381000"/>
            <a:ext cx="7010400" cy="3962400"/>
          </a:xfrm>
          <a:prstGeom prst="cloudCallout">
            <a:avLst/>
          </a:prstGeom>
          <a:gradFill>
            <a:gsLst>
              <a:gs pos="0">
                <a:srgbClr val="5E9EFF"/>
              </a:gs>
              <a:gs pos="39999">
                <a:srgbClr val="85C2FF"/>
              </a:gs>
              <a:gs pos="70000">
                <a:srgbClr val="C4D6EB"/>
              </a:gs>
              <a:gs pos="100000">
                <a:srgbClr val="FFEBFA"/>
              </a:gs>
            </a:gsLst>
            <a:lin ang="5400000" scaled="0"/>
          </a:gradFill>
          <a:ln>
            <a:solidFill>
              <a:srgbClr val="00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endParaRPr kumimoji="0" lang="en-US" sz="1400" b="1" i="0" u="none" strike="noStrike" cap="none" normalizeH="0" baseline="0" dirty="0" smtClean="0">
              <a:ln>
                <a:noFill/>
              </a:ln>
              <a:solidFill>
                <a:srgbClr val="000000"/>
              </a:solidFill>
              <a:effectLst/>
              <a:latin typeface="Arial" charset="0"/>
            </a:endParaRP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endParaRPr lang="en-US" sz="1400" b="1" dirty="0" smtClean="0">
              <a:solidFill>
                <a:srgbClr val="000000"/>
              </a:solidFill>
            </a:endParaRP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endParaRPr kumimoji="0" lang="en-US" sz="1400" b="1" i="0" u="none" strike="noStrike" cap="none" normalizeH="0" baseline="0" dirty="0" smtClean="0">
              <a:ln>
                <a:noFill/>
              </a:ln>
              <a:solidFill>
                <a:srgbClr val="000000"/>
              </a:solidFill>
              <a:effectLst/>
              <a:latin typeface="Arial" charset="0"/>
            </a:endParaRP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endParaRPr lang="en-US" sz="1400" b="1" dirty="0" smtClean="0">
              <a:solidFill>
                <a:srgbClr val="000000"/>
              </a:solidFill>
            </a:endParaRP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endParaRPr kumimoji="0" lang="en-US" sz="1800" b="1" i="0" u="none" strike="noStrike" cap="none" normalizeH="0" baseline="0" dirty="0" smtClean="0">
              <a:ln>
                <a:noFill/>
              </a:ln>
              <a:solidFill>
                <a:srgbClr val="000000"/>
              </a:solidFill>
              <a:effectLst/>
              <a:latin typeface="Arial" charset="0"/>
            </a:endParaRP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r>
              <a:rPr kumimoji="0" lang="en-US" sz="1800" b="1" i="0" u="none" strike="noStrike" cap="none" normalizeH="0" baseline="0" dirty="0" smtClean="0">
                <a:ln>
                  <a:noFill/>
                </a:ln>
                <a:solidFill>
                  <a:srgbClr val="000000"/>
                </a:solidFill>
                <a:effectLst/>
                <a:latin typeface="Arial" charset="0"/>
              </a:rPr>
              <a:t>ORAL</a:t>
            </a:r>
            <a:r>
              <a:rPr kumimoji="0" lang="en-US" sz="1800" b="1" i="0" u="none" strike="noStrike" cap="none" normalizeH="0" dirty="0" smtClean="0">
                <a:ln>
                  <a:noFill/>
                </a:ln>
                <a:solidFill>
                  <a:srgbClr val="000000"/>
                </a:solidFill>
                <a:effectLst/>
                <a:latin typeface="Arial" charset="0"/>
              </a:rPr>
              <a:t> HYGIENE INDEX(OHI)</a:t>
            </a: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r>
              <a:rPr lang="en-US" sz="1800" b="1" baseline="0" dirty="0" smtClean="0">
                <a:solidFill>
                  <a:srgbClr val="000000"/>
                </a:solidFill>
              </a:rPr>
              <a:t>SIMPLIFIED</a:t>
            </a:r>
            <a:r>
              <a:rPr lang="en-US" sz="1800" b="1" dirty="0" smtClean="0">
                <a:solidFill>
                  <a:srgbClr val="000000"/>
                </a:solidFill>
              </a:rPr>
              <a:t> ORAL HYGIENE INDEX(OHI-S)</a:t>
            </a: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r>
              <a:rPr lang="en-US" sz="1800" b="1" dirty="0" smtClean="0">
                <a:solidFill>
                  <a:srgbClr val="000000"/>
                </a:solidFill>
              </a:rPr>
              <a:t>PLAQUE INDEX(PI)</a:t>
            </a: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r>
              <a:rPr kumimoji="0" lang="en-US" sz="1800" b="1" i="0" u="none" strike="noStrike" cap="none" normalizeH="0" baseline="0" dirty="0" smtClean="0">
                <a:ln>
                  <a:noFill/>
                </a:ln>
                <a:solidFill>
                  <a:srgbClr val="000000"/>
                </a:solidFill>
                <a:effectLst/>
                <a:latin typeface="Arial" charset="0"/>
              </a:rPr>
              <a:t>GINGIVAL INDEX(GI)</a:t>
            </a: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r>
              <a:rPr lang="en-US" sz="1800" b="1" dirty="0" smtClean="0">
                <a:solidFill>
                  <a:srgbClr val="000000"/>
                </a:solidFill>
              </a:rPr>
              <a:t>RUSSELL’S PERIODONTAL INDEX(PI)</a:t>
            </a:r>
          </a:p>
          <a:p>
            <a:pPr marL="457200" marR="0" indent="-457200" algn="ctr" defTabSz="914400" rtl="0" eaLnBrk="1" fontAlgn="base" latinLnBrk="0" hangingPunct="1">
              <a:lnSpc>
                <a:spcPct val="100000"/>
              </a:lnSpc>
              <a:spcBef>
                <a:spcPct val="0"/>
              </a:spcBef>
              <a:spcAft>
                <a:spcPct val="0"/>
              </a:spcAft>
              <a:buClrTx/>
              <a:buSzTx/>
              <a:buFont typeface="+mj-lt"/>
              <a:buAutoNum type="arabicPeriod"/>
              <a:tabLst/>
            </a:pPr>
            <a:r>
              <a:rPr kumimoji="0" lang="en-US" sz="1800" b="1" i="0" u="none" strike="noStrike" cap="none" normalizeH="0" baseline="0" dirty="0" smtClean="0">
                <a:ln>
                  <a:noFill/>
                </a:ln>
                <a:solidFill>
                  <a:srgbClr val="000000"/>
                </a:solidFill>
                <a:effectLst/>
                <a:latin typeface="Arial" charset="0"/>
              </a:rPr>
              <a:t>COMMUNITY</a:t>
            </a:r>
            <a:r>
              <a:rPr kumimoji="0" lang="en-US" sz="1800" b="1" i="0" u="none" strike="noStrike" cap="none" normalizeH="0" dirty="0" smtClean="0">
                <a:ln>
                  <a:noFill/>
                </a:ln>
                <a:solidFill>
                  <a:srgbClr val="000000"/>
                </a:solidFill>
                <a:effectLst/>
                <a:latin typeface="Arial" charset="0"/>
              </a:rPr>
              <a:t> PERIODONTAL INDEX OF</a:t>
            </a:r>
          </a:p>
          <a:p>
            <a:pPr marL="457200" marR="0" indent="-457200" algn="ctr" defTabSz="914400" rtl="0" eaLnBrk="1" fontAlgn="base" latinLnBrk="0" hangingPunct="1">
              <a:lnSpc>
                <a:spcPct val="100000"/>
              </a:lnSpc>
              <a:spcBef>
                <a:spcPct val="0"/>
              </a:spcBef>
              <a:spcAft>
                <a:spcPct val="0"/>
              </a:spcAft>
              <a:buClrTx/>
              <a:buSzTx/>
              <a:tabLst/>
            </a:pPr>
            <a:r>
              <a:rPr kumimoji="0" lang="en-US" sz="1800" b="1" i="0" u="none" strike="noStrike" cap="none" normalizeH="0" dirty="0" smtClean="0">
                <a:ln>
                  <a:noFill/>
                </a:ln>
                <a:solidFill>
                  <a:srgbClr val="000000"/>
                </a:solidFill>
                <a:effectLst/>
                <a:latin typeface="Arial" charset="0"/>
              </a:rPr>
              <a:t> TREATMENT NEEDS (CPITN)</a:t>
            </a:r>
          </a:p>
          <a:p>
            <a:pPr marL="457200" marR="0" indent="-457200" algn="ctr" defTabSz="914400" rtl="0" eaLnBrk="1" fontAlgn="base" latinLnBrk="0" hangingPunct="1">
              <a:lnSpc>
                <a:spcPct val="100000"/>
              </a:lnSpc>
              <a:spcBef>
                <a:spcPct val="0"/>
              </a:spcBef>
              <a:spcAft>
                <a:spcPct val="0"/>
              </a:spcAft>
              <a:buClrTx/>
              <a:buSzTx/>
              <a:buFont typeface="+mj-lt"/>
              <a:buAutoNum type="arabicPeriod" startAt="7"/>
              <a:tabLst/>
            </a:pPr>
            <a:r>
              <a:rPr lang="en-US" sz="1800" b="1" dirty="0" smtClean="0">
                <a:solidFill>
                  <a:srgbClr val="000000"/>
                </a:solidFill>
              </a:rPr>
              <a:t> </a:t>
            </a:r>
            <a:r>
              <a:rPr lang="en-US" sz="1800" b="1" baseline="0" dirty="0" smtClean="0">
                <a:solidFill>
                  <a:srgbClr val="000000"/>
                </a:solidFill>
              </a:rPr>
              <a:t>DECAYED-MISSING-FILLED</a:t>
            </a:r>
            <a:r>
              <a:rPr lang="en-US" sz="1800" b="1" dirty="0" smtClean="0">
                <a:solidFill>
                  <a:srgbClr val="000000"/>
                </a:solidFill>
              </a:rPr>
              <a:t> </a:t>
            </a:r>
          </a:p>
          <a:p>
            <a:pPr marL="457200" marR="0" indent="-457200" algn="ctr" defTabSz="914400" rtl="0" eaLnBrk="1" fontAlgn="base" latinLnBrk="0" hangingPunct="1">
              <a:lnSpc>
                <a:spcPct val="100000"/>
              </a:lnSpc>
              <a:spcBef>
                <a:spcPct val="0"/>
              </a:spcBef>
              <a:spcAft>
                <a:spcPct val="0"/>
              </a:spcAft>
              <a:buClrTx/>
              <a:buSzTx/>
              <a:tabLst/>
            </a:pPr>
            <a:r>
              <a:rPr lang="en-US" sz="1800" b="1" dirty="0" smtClean="0">
                <a:solidFill>
                  <a:srgbClr val="000000"/>
                </a:solidFill>
              </a:rPr>
              <a:t>TEETH INDEX(DMFT)</a:t>
            </a:r>
          </a:p>
          <a:p>
            <a:pPr marL="457200" marR="0" indent="-457200" algn="ctr" defTabSz="914400" rtl="0" eaLnBrk="1" fontAlgn="base" latinLnBrk="0" hangingPunct="1">
              <a:lnSpc>
                <a:spcPct val="100000"/>
              </a:lnSpc>
              <a:spcBef>
                <a:spcPct val="0"/>
              </a:spcBef>
              <a:spcAft>
                <a:spcPct val="0"/>
              </a:spcAft>
              <a:buClrTx/>
              <a:buSzTx/>
              <a:tabLst/>
            </a:pPr>
            <a:r>
              <a:rPr lang="en-US" sz="1800" b="1" dirty="0" smtClean="0">
                <a:solidFill>
                  <a:srgbClr val="000000"/>
                </a:solidFill>
              </a:rPr>
              <a:t>8.    DEAN’S FLUOROSIS INDEX</a:t>
            </a:r>
          </a:p>
          <a:p>
            <a:pPr marL="457200" marR="0" indent="-457200" algn="ctr" defTabSz="914400" rtl="0" eaLnBrk="1" fontAlgn="base" latinLnBrk="0" hangingPunct="1">
              <a:lnSpc>
                <a:spcPct val="100000"/>
              </a:lnSpc>
              <a:spcBef>
                <a:spcPct val="0"/>
              </a:spcBef>
              <a:spcAft>
                <a:spcPct val="0"/>
              </a:spcAft>
              <a:buClrTx/>
              <a:buSzTx/>
              <a:tabLst/>
            </a:pPr>
            <a:endParaRPr lang="en-US" sz="2000" b="1" dirty="0" smtClean="0">
              <a:solidFill>
                <a:srgbClr val="B92D14"/>
              </a:solidFill>
            </a:endParaRPr>
          </a:p>
          <a:p>
            <a:pPr marL="457200" marR="0" indent="-457200" algn="ctr" defTabSz="914400" rtl="0" eaLnBrk="1" fontAlgn="base" latinLnBrk="0" hangingPunct="1">
              <a:lnSpc>
                <a:spcPct val="100000"/>
              </a:lnSpc>
              <a:spcBef>
                <a:spcPct val="0"/>
              </a:spcBef>
              <a:spcAft>
                <a:spcPct val="0"/>
              </a:spcAft>
              <a:buClrTx/>
              <a:buSzTx/>
              <a:tabLst/>
            </a:pPr>
            <a:endParaRPr lang="en-US" sz="2000" b="1" dirty="0" smtClean="0">
              <a:solidFill>
                <a:srgbClr val="B92D14"/>
              </a:solidFill>
            </a:endParaRPr>
          </a:p>
          <a:p>
            <a:pPr marL="457200" marR="0" indent="-457200" algn="ctr" defTabSz="914400" rtl="0" eaLnBrk="1" fontAlgn="base" latinLnBrk="0" hangingPunct="1">
              <a:lnSpc>
                <a:spcPct val="100000"/>
              </a:lnSpc>
              <a:spcBef>
                <a:spcPct val="0"/>
              </a:spcBef>
              <a:spcAft>
                <a:spcPct val="0"/>
              </a:spcAft>
              <a:buClrTx/>
              <a:buSzTx/>
              <a:tabLst/>
            </a:pPr>
            <a:endParaRPr kumimoji="0" lang="en-US" sz="2000" b="1" i="0" u="none" strike="noStrike" cap="none" normalizeH="0" dirty="0" smtClean="0">
              <a:ln>
                <a:noFill/>
              </a:ln>
              <a:solidFill>
                <a:srgbClr val="B92D14"/>
              </a:solidFill>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7772400" cy="71596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1.ORAL HYGEINE INDEX(OHI)</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685800" y="2133600"/>
            <a:ext cx="7924800" cy="4267200"/>
          </a:xfrm>
        </p:spPr>
        <p:txBody>
          <a:bodyPr/>
          <a:lstStyle/>
          <a:p>
            <a:pPr>
              <a:buFont typeface="Courier New" pitchFamily="49" charset="0"/>
              <a:buChar char="o"/>
            </a:pPr>
            <a:r>
              <a:rPr lang="en-US" sz="2800" dirty="0" smtClean="0">
                <a:solidFill>
                  <a:schemeClr val="accent1">
                    <a:lumMod val="50000"/>
                  </a:schemeClr>
                </a:solidFill>
              </a:rPr>
              <a:t> Developed in 1960 by John C Greene &amp;     Jack R vermillion.</a:t>
            </a:r>
          </a:p>
          <a:p>
            <a:pPr>
              <a:buFont typeface="Courier New" pitchFamily="49" charset="0"/>
              <a:buChar char="o"/>
            </a:pPr>
            <a:r>
              <a:rPr lang="en-US" sz="2800" dirty="0" smtClean="0">
                <a:solidFill>
                  <a:schemeClr val="accent1">
                    <a:lumMod val="50000"/>
                  </a:schemeClr>
                </a:solidFill>
              </a:rPr>
              <a:t>To classify and assess oral hygiene status.</a:t>
            </a:r>
          </a:p>
          <a:p>
            <a:pPr>
              <a:buFont typeface="Courier New" pitchFamily="49" charset="0"/>
              <a:buChar char="o"/>
            </a:pPr>
            <a:r>
              <a:rPr lang="en-US" sz="2800" dirty="0" smtClean="0">
                <a:solidFill>
                  <a:schemeClr val="accent1">
                    <a:lumMod val="50000"/>
                  </a:schemeClr>
                </a:solidFill>
              </a:rPr>
              <a:t>OHI comprises of 2 components</a:t>
            </a:r>
          </a:p>
          <a:p>
            <a:pPr marL="1371600" lvl="2" indent="-571500">
              <a:buFont typeface="Arial" pitchFamily="34" charset="0"/>
              <a:buChar char="•"/>
            </a:pPr>
            <a:r>
              <a:rPr lang="en-US" sz="2800" b="1" dirty="0" smtClean="0">
                <a:solidFill>
                  <a:schemeClr val="accent1">
                    <a:lumMod val="50000"/>
                  </a:schemeClr>
                </a:solidFill>
              </a:rPr>
              <a:t>DEBRIS INDEX(DI)</a:t>
            </a:r>
          </a:p>
          <a:p>
            <a:pPr marL="1371600" lvl="2" indent="-571500">
              <a:buFont typeface="Arial" pitchFamily="34" charset="0"/>
              <a:buChar char="•"/>
            </a:pPr>
            <a:r>
              <a:rPr lang="en-US" sz="2800" b="1" dirty="0" smtClean="0">
                <a:solidFill>
                  <a:schemeClr val="accent1">
                    <a:lumMod val="50000"/>
                  </a:schemeClr>
                </a:solidFill>
              </a:rPr>
              <a:t>CALCULUS INDEX(CI)</a:t>
            </a:r>
          </a:p>
          <a:p>
            <a:pPr marL="1371600" lvl="2" indent="-571500">
              <a:buNone/>
            </a:pPr>
            <a:endParaRPr lang="en-US" sz="2800" b="1" dirty="0" smtClean="0"/>
          </a:p>
          <a:p>
            <a:pPr>
              <a:buFont typeface="Wingdings" pitchFamily="2" charset="2"/>
              <a:buChar char="q"/>
            </a:pPr>
            <a:endParaRPr lang="en-US" sz="2800" dirty="0" smtClean="0"/>
          </a:p>
          <a:p>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71600"/>
            <a:ext cx="7315200" cy="715962"/>
          </a:xfrm>
        </p:spPr>
        <p:txBody>
          <a:bodyPr/>
          <a:lstStyle/>
          <a:p>
            <a:pPr>
              <a:buFont typeface="Courier New" pitchFamily="49" charset="0"/>
              <a:buChar char="o"/>
            </a:pPr>
            <a:r>
              <a:rPr lang="en-US" sz="2800" dirty="0" smtClean="0"/>
              <a:t>    </a:t>
            </a:r>
            <a:r>
              <a:rPr lang="en-US" sz="2800" dirty="0" smtClean="0">
                <a:solidFill>
                  <a:schemeClr val="accent1">
                    <a:lumMod val="50000"/>
                  </a:schemeClr>
                </a:solidFill>
              </a:rPr>
              <a:t>Mouth is divided into 6 segments: </a:t>
            </a:r>
            <a:br>
              <a:rPr lang="en-US" sz="2800" dirty="0" smtClean="0">
                <a:solidFill>
                  <a:schemeClr val="accent1">
                    <a:lumMod val="50000"/>
                  </a:schemeClr>
                </a:solidFill>
              </a:rPr>
            </a:br>
            <a:endParaRPr lang="en-US" sz="2800" dirty="0">
              <a:solidFill>
                <a:schemeClr val="accent1">
                  <a:lumMod val="50000"/>
                </a:schemeClr>
              </a:solidFill>
            </a:endParaRPr>
          </a:p>
        </p:txBody>
      </p:sp>
      <p:pic>
        <p:nvPicPr>
          <p:cNvPr id="4" name="Content Placeholder 3" descr="greenesegm.gif"/>
          <p:cNvPicPr>
            <a:picLocks noGrp="1" noChangeAspect="1"/>
          </p:cNvPicPr>
          <p:nvPr>
            <p:ph idx="1"/>
          </p:nvPr>
        </p:nvPicPr>
        <p:blipFill>
          <a:blip r:embed="rId2"/>
          <a:stretch>
            <a:fillRect/>
          </a:stretch>
        </p:blipFill>
        <p:spPr>
          <a:xfrm>
            <a:off x="2057400" y="1828800"/>
            <a:ext cx="5029200" cy="442516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543800" cy="4191000"/>
          </a:xfrm>
        </p:spPr>
        <p:txBody>
          <a:bodyPr/>
          <a:lstStyle/>
          <a:p>
            <a:r>
              <a:rPr lang="en-US" sz="2400" dirty="0" smtClean="0">
                <a:solidFill>
                  <a:schemeClr val="accent1">
                    <a:lumMod val="50000"/>
                  </a:schemeClr>
                </a:solidFill>
              </a:rPr>
              <a:t>Each segment examined for debris or calculus.</a:t>
            </a:r>
          </a:p>
          <a:p>
            <a:r>
              <a:rPr lang="en-US" sz="2400" dirty="0" smtClean="0">
                <a:solidFill>
                  <a:schemeClr val="accent1">
                    <a:lumMod val="50000"/>
                  </a:schemeClr>
                </a:solidFill>
              </a:rPr>
              <a:t> From each segment one tooth is used for calculating the individual index for that segment.</a:t>
            </a:r>
          </a:p>
          <a:p>
            <a:r>
              <a:rPr lang="en-US" sz="2400" dirty="0" smtClean="0">
                <a:solidFill>
                  <a:schemeClr val="accent1">
                    <a:lumMod val="50000"/>
                  </a:schemeClr>
                </a:solidFill>
              </a:rPr>
              <a:t> The tooth used for the calculation must have the greatest area covered by either debris or calculus. </a:t>
            </a:r>
          </a:p>
          <a:p>
            <a:r>
              <a:rPr lang="en-US" sz="2400" dirty="0" err="1" smtClean="0">
                <a:solidFill>
                  <a:schemeClr val="accent1">
                    <a:lumMod val="50000"/>
                  </a:schemeClr>
                </a:solidFill>
              </a:rPr>
              <a:t>Buccal</a:t>
            </a:r>
            <a:r>
              <a:rPr lang="en-US" sz="2400" dirty="0" smtClean="0">
                <a:solidFill>
                  <a:schemeClr val="accent1">
                    <a:lumMod val="50000"/>
                  </a:schemeClr>
                </a:solidFill>
              </a:rPr>
              <a:t>/labial and lingual surfaces.</a:t>
            </a:r>
          </a:p>
          <a:p>
            <a:r>
              <a:rPr lang="en-US" sz="2400" dirty="0" smtClean="0">
                <a:solidFill>
                  <a:schemeClr val="accent1">
                    <a:lumMod val="50000"/>
                  </a:schemeClr>
                </a:solidFill>
              </a:rPr>
              <a:t> DI – no:23 explorer (shepherd’s hook)</a:t>
            </a:r>
          </a:p>
          <a:p>
            <a:r>
              <a:rPr lang="en-US" sz="2400" dirty="0" smtClean="0">
                <a:solidFill>
                  <a:schemeClr val="accent1">
                    <a:lumMod val="50000"/>
                  </a:schemeClr>
                </a:solidFill>
              </a:rPr>
              <a:t> CI – no:5 explorer</a:t>
            </a:r>
          </a:p>
          <a:p>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685800" y="1905000"/>
            <a:ext cx="7315200" cy="715963"/>
          </a:xfrm>
        </p:spPr>
        <p:txBody>
          <a:bodyPr/>
          <a:lstStyle/>
          <a:p>
            <a:pPr algn="ctr" eaLnBrk="1" hangingPunct="1"/>
            <a:r>
              <a:rPr lang="en-US" sz="4000" dirty="0" smtClean="0">
                <a:solidFill>
                  <a:srgbClr val="4D4D4D"/>
                </a:solidFill>
                <a:latin typeface="Comic Sans MS" pitchFamily="66" charset="0"/>
              </a:rPr>
              <a:t>INTRODUCTION</a:t>
            </a:r>
            <a:endParaRPr lang="ru-RU" sz="4000" dirty="0" smtClean="0">
              <a:solidFill>
                <a:srgbClr val="4D4D4D"/>
              </a:solidFill>
              <a:latin typeface="Comic Sans MS" pitchFamily="66" charset="0"/>
            </a:endParaRPr>
          </a:p>
        </p:txBody>
      </p:sp>
      <p:sp>
        <p:nvSpPr>
          <p:cNvPr id="3075" name="Rectangle 5"/>
          <p:cNvSpPr>
            <a:spLocks noGrp="1" noChangeArrowheads="1"/>
          </p:cNvSpPr>
          <p:nvPr>
            <p:ph type="body" idx="1"/>
          </p:nvPr>
        </p:nvSpPr>
        <p:spPr>
          <a:xfrm>
            <a:off x="685800" y="2819400"/>
            <a:ext cx="8458200" cy="3733800"/>
          </a:xfrm>
        </p:spPr>
        <p:txBody>
          <a:bodyPr/>
          <a:lstStyle/>
          <a:p>
            <a:pPr lvl="0">
              <a:lnSpc>
                <a:spcPct val="150000"/>
              </a:lnSpc>
              <a:buNone/>
            </a:pPr>
            <a:r>
              <a:rPr lang="en-US" dirty="0" smtClean="0">
                <a:solidFill>
                  <a:srgbClr val="660033"/>
                </a:solidFill>
              </a:rPr>
              <a:t>    </a:t>
            </a:r>
            <a:r>
              <a:rPr lang="en-US" dirty="0" smtClean="0">
                <a:solidFill>
                  <a:srgbClr val="660033"/>
                </a:solidFill>
                <a:latin typeface="Comic Sans MS" pitchFamily="66" charset="0"/>
              </a:rPr>
              <a:t>Dental index or indices are devices to find out the incidence, prevalence and severity of the disease ,based on which preventive programs can be adopted.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6800"/>
            <a:ext cx="7315200" cy="715962"/>
          </a:xfrm>
        </p:spPr>
        <p:txBody>
          <a:bodyPr/>
          <a:lstStyle/>
          <a:p>
            <a:r>
              <a:rPr lang="en-US" sz="3600" dirty="0" smtClean="0"/>
              <a:t>     Criteria and scoring</a:t>
            </a:r>
            <a:endParaRPr lang="en-US" sz="3600" dirty="0"/>
          </a:p>
        </p:txBody>
      </p:sp>
      <p:graphicFrame>
        <p:nvGraphicFramePr>
          <p:cNvPr id="4" name="Content Placeholder 3"/>
          <p:cNvGraphicFramePr>
            <a:graphicFrameLocks noGrp="1"/>
          </p:cNvGraphicFramePr>
          <p:nvPr>
            <p:ph idx="1"/>
          </p:nvPr>
        </p:nvGraphicFramePr>
        <p:xfrm>
          <a:off x="1066800" y="1981201"/>
          <a:ext cx="7543800" cy="4163722"/>
        </p:xfrm>
        <a:graphic>
          <a:graphicData uri="http://schemas.openxmlformats.org/drawingml/2006/table">
            <a:tbl>
              <a:tblPr firstRow="1" bandRow="1">
                <a:tableStyleId>{5C22544A-7EE6-4342-B048-85BDC9FD1C3A}</a:tableStyleId>
              </a:tblPr>
              <a:tblGrid>
                <a:gridCol w="1257300"/>
                <a:gridCol w="6286500"/>
              </a:tblGrid>
              <a:tr h="650147">
                <a:tc>
                  <a:txBody>
                    <a:bodyPr/>
                    <a:lstStyle/>
                    <a:p>
                      <a:pPr algn="ctr"/>
                      <a:r>
                        <a:rPr lang="en-US" dirty="0" smtClean="0"/>
                        <a:t>DEBRIS</a:t>
                      </a:r>
                    </a:p>
                    <a:p>
                      <a:pPr algn="ctr"/>
                      <a:r>
                        <a:rPr lang="en-US" dirty="0" smtClean="0"/>
                        <a:t>Scores</a:t>
                      </a:r>
                      <a:endParaRPr lang="en-US" b="1" dirty="0"/>
                    </a:p>
                  </a:txBody>
                  <a:tcPr marL="66675" marR="66675" marT="66675" marB="66675">
                    <a:solidFill>
                      <a:srgbClr val="8B15AB"/>
                    </a:solidFill>
                  </a:tcPr>
                </a:tc>
                <a:tc>
                  <a:txBody>
                    <a:bodyPr/>
                    <a:lstStyle/>
                    <a:p>
                      <a:pPr algn="ctr"/>
                      <a:r>
                        <a:rPr lang="en-US" dirty="0"/>
                        <a:t>Criteria</a:t>
                      </a:r>
                      <a:endParaRPr lang="en-US" b="1" dirty="0"/>
                    </a:p>
                  </a:txBody>
                  <a:tcPr marL="66675" marR="66675" marT="66675" marB="66675">
                    <a:solidFill>
                      <a:srgbClr val="8B15AB"/>
                    </a:solidFill>
                  </a:tcPr>
                </a:tc>
              </a:tr>
              <a:tr h="440232">
                <a:tc>
                  <a:txBody>
                    <a:bodyPr/>
                    <a:lstStyle/>
                    <a:p>
                      <a:pPr algn="ctr"/>
                      <a:r>
                        <a:rPr lang="en-US" dirty="0">
                          <a:solidFill>
                            <a:schemeClr val="bg2">
                              <a:lumMod val="50000"/>
                            </a:schemeClr>
                          </a:solidFill>
                        </a:rPr>
                        <a:t>0</a:t>
                      </a:r>
                    </a:p>
                  </a:txBody>
                  <a:tcPr marL="66675" marR="66675" marT="66675" marB="66675">
                    <a:solidFill>
                      <a:srgbClr val="FFFF66"/>
                    </a:solidFill>
                  </a:tcPr>
                </a:tc>
                <a:tc>
                  <a:txBody>
                    <a:bodyPr/>
                    <a:lstStyle/>
                    <a:p>
                      <a:pPr algn="l"/>
                      <a:r>
                        <a:rPr lang="en-US" dirty="0">
                          <a:solidFill>
                            <a:schemeClr val="bg2">
                              <a:lumMod val="50000"/>
                            </a:schemeClr>
                          </a:solidFill>
                        </a:rPr>
                        <a:t>No debris or stain present</a:t>
                      </a:r>
                    </a:p>
                  </a:txBody>
                  <a:tcPr marL="66675" marR="66675" marT="66675" marB="66675">
                    <a:solidFill>
                      <a:srgbClr val="FFFF66"/>
                    </a:solidFill>
                  </a:tcPr>
                </a:tc>
              </a:tr>
              <a:tr h="1163777">
                <a:tc>
                  <a:txBody>
                    <a:bodyPr/>
                    <a:lstStyle/>
                    <a:p>
                      <a:pPr algn="ctr"/>
                      <a:r>
                        <a:rPr lang="en-US">
                          <a:solidFill>
                            <a:schemeClr val="bg2">
                              <a:lumMod val="50000"/>
                            </a:schemeClr>
                          </a:solidFill>
                        </a:rPr>
                        <a:t>1</a:t>
                      </a:r>
                    </a:p>
                  </a:txBody>
                  <a:tcPr marL="66675" marR="66675" marT="66675" marB="66675">
                    <a:solidFill>
                      <a:srgbClr val="FFFF66"/>
                    </a:solidFill>
                  </a:tcPr>
                </a:tc>
                <a:tc>
                  <a:txBody>
                    <a:bodyPr/>
                    <a:lstStyle/>
                    <a:p>
                      <a:pPr algn="l"/>
                      <a:r>
                        <a:rPr lang="en-US" dirty="0">
                          <a:solidFill>
                            <a:schemeClr val="bg2">
                              <a:lumMod val="50000"/>
                            </a:schemeClr>
                          </a:solidFill>
                        </a:rPr>
                        <a:t>Soft debris covering not more than one third of the tooth surface, or presence of extrinsic stains without other debris regardless of surface area covered</a:t>
                      </a:r>
                    </a:p>
                  </a:txBody>
                  <a:tcPr marL="66675" marR="66675" marT="66675" marB="66675">
                    <a:solidFill>
                      <a:srgbClr val="FFFF66"/>
                    </a:solidFill>
                  </a:tcPr>
                </a:tc>
              </a:tr>
              <a:tr h="1056629">
                <a:tc>
                  <a:txBody>
                    <a:bodyPr/>
                    <a:lstStyle/>
                    <a:p>
                      <a:pPr algn="ctr"/>
                      <a:r>
                        <a:rPr lang="en-US">
                          <a:solidFill>
                            <a:schemeClr val="bg2">
                              <a:lumMod val="50000"/>
                            </a:schemeClr>
                          </a:solidFill>
                        </a:rPr>
                        <a:t>2</a:t>
                      </a:r>
                    </a:p>
                  </a:txBody>
                  <a:tcPr marL="66675" marR="66675" marT="66675" marB="66675">
                    <a:solidFill>
                      <a:srgbClr val="FFFF66"/>
                    </a:solidFill>
                  </a:tcPr>
                </a:tc>
                <a:tc>
                  <a:txBody>
                    <a:bodyPr/>
                    <a:lstStyle/>
                    <a:p>
                      <a:pPr algn="l"/>
                      <a:r>
                        <a:rPr lang="en-US" dirty="0">
                          <a:solidFill>
                            <a:schemeClr val="bg2">
                              <a:lumMod val="50000"/>
                            </a:schemeClr>
                          </a:solidFill>
                        </a:rPr>
                        <a:t>Soft debris covering more than one third, but not more than two thirds, of the exposed tooth surface.</a:t>
                      </a:r>
                    </a:p>
                  </a:txBody>
                  <a:tcPr marL="66675" marR="66675" marT="66675" marB="66675">
                    <a:solidFill>
                      <a:srgbClr val="FFFF66"/>
                    </a:solidFill>
                  </a:tcPr>
                </a:tc>
              </a:tr>
              <a:tr h="821094">
                <a:tc>
                  <a:txBody>
                    <a:bodyPr/>
                    <a:lstStyle/>
                    <a:p>
                      <a:pPr algn="ctr"/>
                      <a:r>
                        <a:rPr lang="en-US" dirty="0">
                          <a:solidFill>
                            <a:schemeClr val="bg2">
                              <a:lumMod val="50000"/>
                            </a:schemeClr>
                          </a:solidFill>
                        </a:rPr>
                        <a:t>3</a:t>
                      </a:r>
                    </a:p>
                  </a:txBody>
                  <a:tcPr marL="66675" marR="66675" marT="66675" marB="66675">
                    <a:solidFill>
                      <a:srgbClr val="FFFF66"/>
                    </a:solidFill>
                  </a:tcPr>
                </a:tc>
                <a:tc>
                  <a:txBody>
                    <a:bodyPr/>
                    <a:lstStyle/>
                    <a:p>
                      <a:pPr algn="l"/>
                      <a:r>
                        <a:rPr lang="en-US" dirty="0">
                          <a:solidFill>
                            <a:schemeClr val="bg2">
                              <a:lumMod val="50000"/>
                            </a:schemeClr>
                          </a:solidFill>
                        </a:rPr>
                        <a:t>Soft debris covering more than two thirds of the exposed tooth surface.</a:t>
                      </a:r>
                    </a:p>
                  </a:txBody>
                  <a:tcPr marL="66675" marR="66675" marT="66675" marB="66675">
                    <a:solidFill>
                      <a:srgbClr val="FFFF66"/>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4817" name="Picture 1"/>
          <p:cNvPicPr>
            <a:picLocks noChangeAspect="1" noChangeArrowheads="1"/>
          </p:cNvPicPr>
          <p:nvPr/>
        </p:nvPicPr>
        <p:blipFill>
          <a:blip r:embed="rId2"/>
          <a:srcRect/>
          <a:stretch>
            <a:fillRect/>
          </a:stretch>
        </p:blipFill>
        <p:spPr bwMode="auto">
          <a:xfrm>
            <a:off x="1371600" y="1981200"/>
            <a:ext cx="664845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143000" y="1981200"/>
          <a:ext cx="7239000" cy="4339589"/>
        </p:xfrm>
        <a:graphic>
          <a:graphicData uri="http://schemas.openxmlformats.org/drawingml/2006/table">
            <a:tbl>
              <a:tblPr firstRow="1" bandRow="1">
                <a:tableStyleId>{5C22544A-7EE6-4342-B048-85BDC9FD1C3A}</a:tableStyleId>
              </a:tblPr>
              <a:tblGrid>
                <a:gridCol w="1057382"/>
                <a:gridCol w="6181618"/>
              </a:tblGrid>
              <a:tr h="446906">
                <a:tc>
                  <a:txBody>
                    <a:bodyPr/>
                    <a:lstStyle/>
                    <a:p>
                      <a:pPr algn="ctr"/>
                      <a:r>
                        <a:rPr lang="en-US" b="1" dirty="0"/>
                        <a:t>Scores</a:t>
                      </a:r>
                    </a:p>
                  </a:txBody>
                  <a:tcPr marL="66675" marR="66675" marT="66675" marB="66675">
                    <a:solidFill>
                      <a:srgbClr val="8B15AB"/>
                    </a:solidFill>
                  </a:tcPr>
                </a:tc>
                <a:tc>
                  <a:txBody>
                    <a:bodyPr/>
                    <a:lstStyle/>
                    <a:p>
                      <a:pPr algn="ctr"/>
                      <a:r>
                        <a:rPr lang="en-US" b="1" dirty="0"/>
                        <a:t>Criteria</a:t>
                      </a:r>
                    </a:p>
                  </a:txBody>
                  <a:tcPr marL="66675" marR="66675" marT="66675" marB="66675">
                    <a:solidFill>
                      <a:srgbClr val="8B15AB"/>
                    </a:solidFill>
                  </a:tcPr>
                </a:tc>
              </a:tr>
              <a:tr h="446906">
                <a:tc>
                  <a:txBody>
                    <a:bodyPr/>
                    <a:lstStyle/>
                    <a:p>
                      <a:pPr algn="ctr"/>
                      <a:r>
                        <a:rPr lang="en-US">
                          <a:solidFill>
                            <a:schemeClr val="bg2">
                              <a:lumMod val="50000"/>
                            </a:schemeClr>
                          </a:solidFill>
                        </a:rPr>
                        <a:t>0</a:t>
                      </a:r>
                    </a:p>
                  </a:txBody>
                  <a:tcPr marL="66675" marR="66675" marT="66675" marB="66675">
                    <a:solidFill>
                      <a:srgbClr val="FFFF66"/>
                    </a:solidFill>
                  </a:tcPr>
                </a:tc>
                <a:tc>
                  <a:txBody>
                    <a:bodyPr/>
                    <a:lstStyle/>
                    <a:p>
                      <a:pPr algn="l"/>
                      <a:r>
                        <a:rPr lang="en-US" dirty="0">
                          <a:solidFill>
                            <a:schemeClr val="bg2">
                              <a:lumMod val="50000"/>
                            </a:schemeClr>
                          </a:solidFill>
                        </a:rPr>
                        <a:t>No calculus present</a:t>
                      </a:r>
                    </a:p>
                  </a:txBody>
                  <a:tcPr marL="66675" marR="66675" marT="66675" marB="66675">
                    <a:solidFill>
                      <a:srgbClr val="FFFF66"/>
                    </a:solidFill>
                  </a:tcPr>
                </a:tc>
              </a:tr>
              <a:tr h="747629">
                <a:tc>
                  <a:txBody>
                    <a:bodyPr/>
                    <a:lstStyle/>
                    <a:p>
                      <a:pPr algn="ctr"/>
                      <a:r>
                        <a:rPr lang="en-US">
                          <a:solidFill>
                            <a:schemeClr val="bg2">
                              <a:lumMod val="50000"/>
                            </a:schemeClr>
                          </a:solidFill>
                        </a:rPr>
                        <a:t>1</a:t>
                      </a:r>
                    </a:p>
                  </a:txBody>
                  <a:tcPr marL="66675" marR="66675" marT="66675" marB="66675">
                    <a:solidFill>
                      <a:srgbClr val="FFFF66"/>
                    </a:solidFill>
                  </a:tcPr>
                </a:tc>
                <a:tc>
                  <a:txBody>
                    <a:bodyPr/>
                    <a:lstStyle/>
                    <a:p>
                      <a:pPr algn="l"/>
                      <a:r>
                        <a:rPr lang="en-US" dirty="0" err="1">
                          <a:solidFill>
                            <a:schemeClr val="bg2">
                              <a:lumMod val="50000"/>
                            </a:schemeClr>
                          </a:solidFill>
                        </a:rPr>
                        <a:t>Supragingival</a:t>
                      </a:r>
                      <a:r>
                        <a:rPr lang="en-US" dirty="0">
                          <a:solidFill>
                            <a:schemeClr val="bg2">
                              <a:lumMod val="50000"/>
                            </a:schemeClr>
                          </a:solidFill>
                        </a:rPr>
                        <a:t> calculus covering not more than </a:t>
                      </a:r>
                      <a:r>
                        <a:rPr lang="en-US" dirty="0" smtClean="0">
                          <a:solidFill>
                            <a:schemeClr val="bg2">
                              <a:lumMod val="50000"/>
                            </a:schemeClr>
                          </a:solidFill>
                        </a:rPr>
                        <a:t>one third </a:t>
                      </a:r>
                      <a:r>
                        <a:rPr lang="en-US" dirty="0">
                          <a:solidFill>
                            <a:schemeClr val="bg2">
                              <a:lumMod val="50000"/>
                            </a:schemeClr>
                          </a:solidFill>
                        </a:rPr>
                        <a:t>of the exposed tooth surface. </a:t>
                      </a:r>
                    </a:p>
                  </a:txBody>
                  <a:tcPr marL="66675" marR="66675" marT="66675" marB="66675">
                    <a:solidFill>
                      <a:srgbClr val="FFFF66"/>
                    </a:solidFill>
                  </a:tcPr>
                </a:tc>
              </a:tr>
              <a:tr h="1349074">
                <a:tc>
                  <a:txBody>
                    <a:bodyPr/>
                    <a:lstStyle/>
                    <a:p>
                      <a:pPr algn="ctr"/>
                      <a:r>
                        <a:rPr lang="en-US">
                          <a:solidFill>
                            <a:schemeClr val="bg2">
                              <a:lumMod val="50000"/>
                            </a:schemeClr>
                          </a:solidFill>
                        </a:rPr>
                        <a:t>2 </a:t>
                      </a:r>
                    </a:p>
                  </a:txBody>
                  <a:tcPr marL="66675" marR="66675" marT="66675" marB="66675">
                    <a:solidFill>
                      <a:srgbClr val="FFFF66"/>
                    </a:solidFill>
                  </a:tcPr>
                </a:tc>
                <a:tc>
                  <a:txBody>
                    <a:bodyPr/>
                    <a:lstStyle/>
                    <a:p>
                      <a:pPr algn="l"/>
                      <a:r>
                        <a:rPr lang="en-US" dirty="0" err="1">
                          <a:solidFill>
                            <a:schemeClr val="bg2">
                              <a:lumMod val="50000"/>
                            </a:schemeClr>
                          </a:solidFill>
                        </a:rPr>
                        <a:t>Supragingival</a:t>
                      </a:r>
                      <a:r>
                        <a:rPr lang="en-US" dirty="0">
                          <a:solidFill>
                            <a:schemeClr val="bg2">
                              <a:lumMod val="50000"/>
                            </a:schemeClr>
                          </a:solidFill>
                        </a:rPr>
                        <a:t> calculus covering more than one third but not more than two thirds of the exposed tooth </a:t>
                      </a:r>
                      <a:r>
                        <a:rPr lang="en-US" dirty="0" smtClean="0">
                          <a:solidFill>
                            <a:schemeClr val="bg2">
                              <a:lumMod val="50000"/>
                            </a:schemeClr>
                          </a:solidFill>
                        </a:rPr>
                        <a:t>surface or the presence of individual flecks of subgingival calculus around the cervical portion of the tooth or both. </a:t>
                      </a:r>
                      <a:endParaRPr lang="en-US" dirty="0">
                        <a:solidFill>
                          <a:schemeClr val="bg2">
                            <a:lumMod val="50000"/>
                          </a:schemeClr>
                        </a:solidFill>
                      </a:endParaRPr>
                    </a:p>
                  </a:txBody>
                  <a:tcPr marL="66675" marR="66675" marT="66675" marB="66675">
                    <a:solidFill>
                      <a:srgbClr val="FFFF66"/>
                    </a:solidFill>
                  </a:tcPr>
                </a:tc>
              </a:tr>
              <a:tr h="1349074">
                <a:tc>
                  <a:txBody>
                    <a:bodyPr/>
                    <a:lstStyle/>
                    <a:p>
                      <a:pPr algn="ctr"/>
                      <a:r>
                        <a:rPr lang="en-US">
                          <a:solidFill>
                            <a:schemeClr val="bg2">
                              <a:lumMod val="50000"/>
                            </a:schemeClr>
                          </a:solidFill>
                        </a:rPr>
                        <a:t>3 </a:t>
                      </a:r>
                    </a:p>
                  </a:txBody>
                  <a:tcPr marL="66675" marR="66675" marT="66675" marB="66675">
                    <a:solidFill>
                      <a:srgbClr val="FFFF66"/>
                    </a:solidFill>
                  </a:tcPr>
                </a:tc>
                <a:tc>
                  <a:txBody>
                    <a:bodyPr/>
                    <a:lstStyle/>
                    <a:p>
                      <a:pPr algn="l"/>
                      <a:r>
                        <a:rPr lang="en-US" dirty="0" err="1">
                          <a:solidFill>
                            <a:schemeClr val="bg2">
                              <a:lumMod val="50000"/>
                            </a:schemeClr>
                          </a:solidFill>
                        </a:rPr>
                        <a:t>Supragingival</a:t>
                      </a:r>
                      <a:r>
                        <a:rPr lang="en-US" dirty="0">
                          <a:solidFill>
                            <a:schemeClr val="bg2">
                              <a:lumMod val="50000"/>
                            </a:schemeClr>
                          </a:solidFill>
                        </a:rPr>
                        <a:t> calculus covering more than two third of the exposed tooth surface or a </a:t>
                      </a:r>
                      <a:r>
                        <a:rPr lang="en-US" dirty="0" err="1">
                          <a:solidFill>
                            <a:schemeClr val="bg2">
                              <a:lumMod val="50000"/>
                            </a:schemeClr>
                          </a:solidFill>
                        </a:rPr>
                        <a:t>continuos</a:t>
                      </a:r>
                      <a:r>
                        <a:rPr lang="en-US" dirty="0">
                          <a:solidFill>
                            <a:schemeClr val="bg2">
                              <a:lumMod val="50000"/>
                            </a:schemeClr>
                          </a:solidFill>
                        </a:rPr>
                        <a:t> heavy band of subgingival calculus around the cervical portion of the tooth or both. </a:t>
                      </a:r>
                    </a:p>
                  </a:txBody>
                  <a:tcPr marL="66675" marR="66675" marT="66675" marB="66675">
                    <a:solidFill>
                      <a:srgbClr val="FFFF66"/>
                    </a:solidFill>
                  </a:tcPr>
                </a:tc>
              </a:tr>
            </a:tbl>
          </a:graphicData>
        </a:graphic>
      </p:graphicFrame>
      <p:sp>
        <p:nvSpPr>
          <p:cNvPr id="6" name="TextBox 5"/>
          <p:cNvSpPr txBox="1"/>
          <p:nvPr/>
        </p:nvSpPr>
        <p:spPr>
          <a:xfrm>
            <a:off x="2209800" y="1143000"/>
            <a:ext cx="5029200" cy="461665"/>
          </a:xfrm>
          <a:prstGeom prst="rect">
            <a:avLst/>
          </a:prstGeom>
          <a:noFill/>
        </p:spPr>
        <p:txBody>
          <a:bodyPr wrap="square" rtlCol="0">
            <a:spAutoFit/>
          </a:bodyPr>
          <a:lstStyle/>
          <a:p>
            <a:r>
              <a:rPr lang="en-US" dirty="0" smtClean="0"/>
              <a:t>CALCUS SCORE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xplosion 2 15"/>
          <p:cNvSpPr/>
          <p:nvPr/>
        </p:nvSpPr>
        <p:spPr bwMode="auto">
          <a:xfrm rot="969951">
            <a:off x="2811404" y="3498643"/>
            <a:ext cx="4092123" cy="2165852"/>
          </a:xfrm>
          <a:prstGeom prst="irregularSeal2">
            <a:avLst/>
          </a:prstGeom>
          <a:solidFill>
            <a:srgbClr val="FFFF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914400" y="990600"/>
            <a:ext cx="7315200" cy="715962"/>
          </a:xfrm>
        </p:spPr>
        <p:txBody>
          <a:bodyPr/>
          <a:lstStyle/>
          <a:p>
            <a:r>
              <a:rPr lang="en-US" dirty="0" smtClean="0"/>
              <a:t>                 Calculation</a:t>
            </a:r>
            <a:endParaRPr lang="en-US" dirty="0"/>
          </a:p>
        </p:txBody>
      </p:sp>
      <p:sp>
        <p:nvSpPr>
          <p:cNvPr id="3" name="Content Placeholder 2"/>
          <p:cNvSpPr>
            <a:spLocks noGrp="1"/>
          </p:cNvSpPr>
          <p:nvPr>
            <p:ph idx="1"/>
          </p:nvPr>
        </p:nvSpPr>
        <p:spPr>
          <a:xfrm>
            <a:off x="1066800" y="1905000"/>
            <a:ext cx="7391400" cy="4495800"/>
          </a:xfrm>
        </p:spPr>
        <p:txBody>
          <a:bodyPr/>
          <a:lstStyle/>
          <a:p>
            <a:r>
              <a:rPr lang="en-US" sz="2400" dirty="0" smtClean="0">
                <a:solidFill>
                  <a:schemeClr val="accent1">
                    <a:lumMod val="50000"/>
                  </a:schemeClr>
                </a:solidFill>
              </a:rPr>
              <a:t>DI = buccal total score + lingual total score</a:t>
            </a:r>
          </a:p>
          <a:p>
            <a:pPr>
              <a:buNone/>
            </a:pPr>
            <a:r>
              <a:rPr lang="en-US" sz="2400" dirty="0" smtClean="0">
                <a:solidFill>
                  <a:schemeClr val="accent1">
                    <a:lumMod val="50000"/>
                  </a:schemeClr>
                </a:solidFill>
              </a:rPr>
              <a:t>                              no: of segments</a:t>
            </a:r>
          </a:p>
          <a:p>
            <a:r>
              <a:rPr lang="en-US" sz="2400" dirty="0" smtClean="0">
                <a:solidFill>
                  <a:schemeClr val="accent1">
                    <a:lumMod val="50000"/>
                  </a:schemeClr>
                </a:solidFill>
              </a:rPr>
              <a:t>CI = buccal total score + lingual total score</a:t>
            </a:r>
          </a:p>
          <a:p>
            <a:pPr>
              <a:buNone/>
            </a:pPr>
            <a:r>
              <a:rPr lang="en-US" sz="2400" dirty="0" smtClean="0">
                <a:solidFill>
                  <a:schemeClr val="accent1">
                    <a:lumMod val="50000"/>
                  </a:schemeClr>
                </a:solidFill>
              </a:rPr>
              <a:t>                              no: of segments</a:t>
            </a:r>
          </a:p>
          <a:p>
            <a:pPr>
              <a:buNone/>
            </a:pPr>
            <a:r>
              <a:rPr lang="en-US" sz="2400" b="1" dirty="0" smtClean="0">
                <a:solidFill>
                  <a:srgbClr val="FF0000"/>
                </a:solidFill>
                <a:latin typeface="Comic Sans MS" pitchFamily="66" charset="0"/>
              </a:rPr>
              <a:t>              </a:t>
            </a:r>
          </a:p>
          <a:p>
            <a:pPr>
              <a:buNone/>
            </a:pPr>
            <a:r>
              <a:rPr lang="en-US" sz="2400" b="1" dirty="0" smtClean="0">
                <a:solidFill>
                  <a:srgbClr val="FF0000"/>
                </a:solidFill>
                <a:latin typeface="Comic Sans MS" pitchFamily="66" charset="0"/>
              </a:rPr>
              <a:t>               </a:t>
            </a:r>
            <a:r>
              <a:rPr lang="en-US" sz="3600" b="1" dirty="0" smtClean="0">
                <a:solidFill>
                  <a:srgbClr val="FF0000"/>
                </a:solidFill>
                <a:latin typeface="Comic Sans MS" pitchFamily="66" charset="0"/>
              </a:rPr>
              <a:t>OHI = DI+CI</a:t>
            </a:r>
          </a:p>
          <a:p>
            <a:endParaRPr lang="en-US" sz="2400" dirty="0" smtClean="0">
              <a:solidFill>
                <a:schemeClr val="accent1">
                  <a:lumMod val="50000"/>
                </a:schemeClr>
              </a:solidFill>
              <a:latin typeface="+mj-lt"/>
            </a:endParaRPr>
          </a:p>
          <a:p>
            <a:r>
              <a:rPr lang="en-US" sz="2400" dirty="0" smtClean="0">
                <a:solidFill>
                  <a:schemeClr val="accent1">
                    <a:lumMod val="50000"/>
                  </a:schemeClr>
                </a:solidFill>
                <a:latin typeface="+mj-lt"/>
              </a:rPr>
              <a:t>DI &amp; CI = 1-6</a:t>
            </a:r>
          </a:p>
          <a:p>
            <a:r>
              <a:rPr lang="en-US" sz="2400" dirty="0" smtClean="0">
                <a:solidFill>
                  <a:schemeClr val="accent1">
                    <a:lumMod val="50000"/>
                  </a:schemeClr>
                </a:solidFill>
                <a:latin typeface="+mj-lt"/>
              </a:rPr>
              <a:t>OHI       = 0-12</a:t>
            </a:r>
          </a:p>
          <a:p>
            <a:r>
              <a:rPr lang="en-US" sz="2400" dirty="0" smtClean="0">
                <a:solidFill>
                  <a:schemeClr val="accent1">
                    <a:lumMod val="50000"/>
                  </a:schemeClr>
                </a:solidFill>
                <a:latin typeface="+mj-lt"/>
              </a:rPr>
              <a:t>Higher the score poorer the oral hygiene.</a:t>
            </a:r>
          </a:p>
        </p:txBody>
      </p:sp>
      <p:cxnSp>
        <p:nvCxnSpPr>
          <p:cNvPr id="5" name="Straight Connector 4"/>
          <p:cNvCxnSpPr/>
          <p:nvPr/>
        </p:nvCxnSpPr>
        <p:spPr bwMode="auto">
          <a:xfrm>
            <a:off x="2286000" y="2438400"/>
            <a:ext cx="4800600" cy="1588"/>
          </a:xfrm>
          <a:prstGeom prst="line">
            <a:avLst/>
          </a:prstGeom>
          <a:gradFill rotWithShape="1">
            <a:gsLst>
              <a:gs pos="0">
                <a:schemeClr val="bg2">
                  <a:gamma/>
                  <a:tint val="26667"/>
                  <a:invGamma/>
                </a:schemeClr>
              </a:gs>
              <a:gs pos="100000">
                <a:schemeClr val="bg2">
                  <a:alpha val="14999"/>
                </a:schemeClr>
              </a:gs>
            </a:gsLst>
            <a:lin ang="5400000" scaled="1"/>
          </a:gradFill>
          <a:ln>
            <a:solidFill>
              <a:srgbClr val="00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a:off x="2286000" y="3352800"/>
            <a:ext cx="4953000" cy="1588"/>
          </a:xfrm>
          <a:prstGeom prst="line">
            <a:avLst/>
          </a:prstGeom>
          <a:gradFill rotWithShape="1">
            <a:gsLst>
              <a:gs pos="0">
                <a:schemeClr val="bg2">
                  <a:gamma/>
                  <a:tint val="26667"/>
                  <a:invGamma/>
                </a:schemeClr>
              </a:gs>
              <a:gs pos="100000">
                <a:schemeClr val="bg2">
                  <a:alpha val="14999"/>
                </a:schemeClr>
              </a:gs>
            </a:gsLst>
            <a:lin ang="5400000" scaled="1"/>
          </a:gradFill>
          <a:ln>
            <a:solidFill>
              <a:srgbClr val="00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6800"/>
            <a:ext cx="9144000" cy="9144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2.Simplified oral hygiene index</a:t>
            </a:r>
            <a:b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(OHI-S)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990600" y="2362200"/>
            <a:ext cx="8153400" cy="4191000"/>
          </a:xfrm>
        </p:spPr>
        <p:txBody>
          <a:bodyPr/>
          <a:lstStyle/>
          <a:p>
            <a:r>
              <a:rPr lang="en-US" dirty="0" smtClean="0">
                <a:solidFill>
                  <a:schemeClr val="accent1">
                    <a:lumMod val="50000"/>
                  </a:schemeClr>
                </a:solidFill>
              </a:rPr>
              <a:t>1964,John C Greene &amp; Jack R vermillion.</a:t>
            </a:r>
          </a:p>
          <a:p>
            <a:r>
              <a:rPr lang="en-US" dirty="0" smtClean="0">
                <a:solidFill>
                  <a:schemeClr val="accent1">
                    <a:lumMod val="50000"/>
                  </a:schemeClr>
                </a:solidFill>
              </a:rPr>
              <a:t>No : of tooth surfaces scored is 6 rather than 12.</a:t>
            </a:r>
          </a:p>
          <a:p>
            <a:r>
              <a:rPr lang="en-US" dirty="0" smtClean="0">
                <a:solidFill>
                  <a:schemeClr val="accent1">
                    <a:lumMod val="50000"/>
                  </a:schemeClr>
                </a:solidFill>
              </a:rPr>
              <a:t>Criteria and scoring same as OHI.</a:t>
            </a:r>
          </a:p>
          <a:p>
            <a:pPr lvl="1">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7315200" cy="715962"/>
          </a:xfrm>
        </p:spPr>
        <p:txBody>
          <a:bodyPr/>
          <a:lstStyle/>
          <a:p>
            <a:r>
              <a:rPr lang="en-US" sz="3200" b="1" dirty="0" smtClean="0"/>
              <a:t> Surfaces and teeth to be examined</a:t>
            </a:r>
            <a:endParaRPr lang="en-US" sz="3200" b="1" dirty="0"/>
          </a:p>
        </p:txBody>
      </p:sp>
      <p:pic>
        <p:nvPicPr>
          <p:cNvPr id="4" name="Content Placeholder 3" descr="greenesimpl.gif"/>
          <p:cNvPicPr>
            <a:picLocks noGrp="1" noChangeAspect="1"/>
          </p:cNvPicPr>
          <p:nvPr>
            <p:ph idx="1"/>
          </p:nvPr>
        </p:nvPicPr>
        <p:blipFill>
          <a:blip r:embed="rId2"/>
          <a:stretch>
            <a:fillRect/>
          </a:stretch>
        </p:blipFill>
        <p:spPr>
          <a:xfrm>
            <a:off x="2209800" y="1524000"/>
            <a:ext cx="5562600" cy="5181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752600"/>
            <a:ext cx="7772400" cy="4495800"/>
          </a:xfrm>
        </p:spPr>
        <p:txBody>
          <a:bodyPr/>
          <a:lstStyle/>
          <a:p>
            <a:r>
              <a:rPr lang="en-US" sz="2800" dirty="0" smtClean="0">
                <a:solidFill>
                  <a:schemeClr val="accent1">
                    <a:lumMod val="50000"/>
                  </a:schemeClr>
                </a:solidFill>
              </a:rPr>
              <a:t>Substitution : 16 -17 </a:t>
            </a:r>
          </a:p>
          <a:p>
            <a:pPr>
              <a:buNone/>
            </a:pPr>
            <a:r>
              <a:rPr lang="en-US" sz="2800" dirty="0" smtClean="0">
                <a:solidFill>
                  <a:schemeClr val="accent1">
                    <a:lumMod val="50000"/>
                  </a:schemeClr>
                </a:solidFill>
              </a:rPr>
              <a:t>                           17 - 18 </a:t>
            </a:r>
          </a:p>
          <a:p>
            <a:pPr>
              <a:buNone/>
            </a:pPr>
            <a:r>
              <a:rPr lang="en-US" sz="2800" dirty="0" smtClean="0">
                <a:solidFill>
                  <a:schemeClr val="accent1">
                    <a:lumMod val="50000"/>
                  </a:schemeClr>
                </a:solidFill>
              </a:rPr>
              <a:t>                           11 – 21 etc</a:t>
            </a:r>
          </a:p>
          <a:p>
            <a:r>
              <a:rPr lang="en-US" sz="2800" dirty="0" smtClean="0">
                <a:solidFill>
                  <a:schemeClr val="accent1">
                    <a:lumMod val="50000"/>
                  </a:schemeClr>
                </a:solidFill>
              </a:rPr>
              <a:t>Natural teeth with full crown restorations and surfaces reduced in height by trauma/caries not scored.</a:t>
            </a:r>
          </a:p>
          <a:p>
            <a:r>
              <a:rPr lang="en-US" sz="2800" dirty="0" smtClean="0">
                <a:solidFill>
                  <a:schemeClr val="accent1">
                    <a:lumMod val="50000"/>
                  </a:schemeClr>
                </a:solidFill>
              </a:rPr>
              <a:t>Instruments: Mouth mirror,no:23 explorer(shepherd’s hook)</a:t>
            </a:r>
          </a:p>
          <a:p>
            <a:endParaRPr lang="en-US" sz="2400" dirty="0" smtClean="0"/>
          </a:p>
          <a:p>
            <a:pPr>
              <a:buNone/>
            </a:pPr>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315200" cy="715962"/>
          </a:xfrm>
        </p:spPr>
        <p:txBody>
          <a:bodyPr/>
          <a:lstStyle/>
          <a:p>
            <a:r>
              <a:rPr lang="en-US" dirty="0" smtClean="0"/>
              <a:t>          Criteria &amp; scoring </a:t>
            </a:r>
            <a:endParaRPr lang="en-US" dirty="0"/>
          </a:p>
        </p:txBody>
      </p:sp>
      <p:graphicFrame>
        <p:nvGraphicFramePr>
          <p:cNvPr id="5" name="Content Placeholder 3"/>
          <p:cNvGraphicFramePr>
            <a:graphicFrameLocks noGrp="1"/>
          </p:cNvGraphicFramePr>
          <p:nvPr>
            <p:ph idx="1"/>
          </p:nvPr>
        </p:nvGraphicFramePr>
        <p:xfrm>
          <a:off x="1066800" y="2286000"/>
          <a:ext cx="7543800" cy="4163722"/>
        </p:xfrm>
        <a:graphic>
          <a:graphicData uri="http://schemas.openxmlformats.org/drawingml/2006/table">
            <a:tbl>
              <a:tblPr firstRow="1" bandRow="1">
                <a:tableStyleId>{5C22544A-7EE6-4342-B048-85BDC9FD1C3A}</a:tableStyleId>
              </a:tblPr>
              <a:tblGrid>
                <a:gridCol w="1257300"/>
                <a:gridCol w="6286500"/>
              </a:tblGrid>
              <a:tr h="650147">
                <a:tc>
                  <a:txBody>
                    <a:bodyPr/>
                    <a:lstStyle/>
                    <a:p>
                      <a:pPr algn="ctr"/>
                      <a:r>
                        <a:rPr lang="en-US" dirty="0" smtClean="0"/>
                        <a:t>DEBRIS</a:t>
                      </a:r>
                    </a:p>
                    <a:p>
                      <a:pPr algn="ctr"/>
                      <a:r>
                        <a:rPr lang="en-US" dirty="0" smtClean="0"/>
                        <a:t>Scores</a:t>
                      </a:r>
                      <a:endParaRPr lang="en-US" b="1" dirty="0"/>
                    </a:p>
                  </a:txBody>
                  <a:tcPr marL="66675" marR="66675" marT="66675" marB="66675">
                    <a:solidFill>
                      <a:srgbClr val="8B15AB"/>
                    </a:solidFill>
                  </a:tcPr>
                </a:tc>
                <a:tc>
                  <a:txBody>
                    <a:bodyPr/>
                    <a:lstStyle/>
                    <a:p>
                      <a:pPr algn="ctr"/>
                      <a:r>
                        <a:rPr lang="en-US" dirty="0"/>
                        <a:t>Criteria</a:t>
                      </a:r>
                      <a:endParaRPr lang="en-US" b="1" dirty="0"/>
                    </a:p>
                  </a:txBody>
                  <a:tcPr marL="66675" marR="66675" marT="66675" marB="66675">
                    <a:solidFill>
                      <a:srgbClr val="8B15AB"/>
                    </a:solidFill>
                  </a:tcPr>
                </a:tc>
              </a:tr>
              <a:tr h="440232">
                <a:tc>
                  <a:txBody>
                    <a:bodyPr/>
                    <a:lstStyle/>
                    <a:p>
                      <a:pPr algn="ctr"/>
                      <a:r>
                        <a:rPr lang="en-US" dirty="0">
                          <a:solidFill>
                            <a:schemeClr val="bg2">
                              <a:lumMod val="50000"/>
                            </a:schemeClr>
                          </a:solidFill>
                        </a:rPr>
                        <a:t>0</a:t>
                      </a:r>
                    </a:p>
                  </a:txBody>
                  <a:tcPr marL="66675" marR="66675" marT="66675" marB="66675">
                    <a:solidFill>
                      <a:srgbClr val="FFFF66"/>
                    </a:solidFill>
                  </a:tcPr>
                </a:tc>
                <a:tc>
                  <a:txBody>
                    <a:bodyPr/>
                    <a:lstStyle/>
                    <a:p>
                      <a:pPr algn="l"/>
                      <a:r>
                        <a:rPr lang="en-US" dirty="0">
                          <a:solidFill>
                            <a:schemeClr val="bg2">
                              <a:lumMod val="50000"/>
                            </a:schemeClr>
                          </a:solidFill>
                        </a:rPr>
                        <a:t>No debris or stain present</a:t>
                      </a:r>
                    </a:p>
                  </a:txBody>
                  <a:tcPr marL="66675" marR="66675" marT="66675" marB="66675">
                    <a:solidFill>
                      <a:srgbClr val="FFFF66"/>
                    </a:solidFill>
                  </a:tcPr>
                </a:tc>
              </a:tr>
              <a:tr h="1163777">
                <a:tc>
                  <a:txBody>
                    <a:bodyPr/>
                    <a:lstStyle/>
                    <a:p>
                      <a:pPr algn="ctr"/>
                      <a:r>
                        <a:rPr lang="en-US">
                          <a:solidFill>
                            <a:schemeClr val="bg2">
                              <a:lumMod val="50000"/>
                            </a:schemeClr>
                          </a:solidFill>
                        </a:rPr>
                        <a:t>1</a:t>
                      </a:r>
                    </a:p>
                  </a:txBody>
                  <a:tcPr marL="66675" marR="66675" marT="66675" marB="66675">
                    <a:solidFill>
                      <a:srgbClr val="FFFF66"/>
                    </a:solidFill>
                  </a:tcPr>
                </a:tc>
                <a:tc>
                  <a:txBody>
                    <a:bodyPr/>
                    <a:lstStyle/>
                    <a:p>
                      <a:pPr algn="l"/>
                      <a:r>
                        <a:rPr lang="en-US" dirty="0">
                          <a:solidFill>
                            <a:schemeClr val="bg2">
                              <a:lumMod val="50000"/>
                            </a:schemeClr>
                          </a:solidFill>
                        </a:rPr>
                        <a:t>Soft debris covering not more than one third of the tooth surface, or presence of extrinsic stains without other debris regardless of surface area covered</a:t>
                      </a:r>
                    </a:p>
                  </a:txBody>
                  <a:tcPr marL="66675" marR="66675" marT="66675" marB="66675">
                    <a:solidFill>
                      <a:srgbClr val="FFFF66"/>
                    </a:solidFill>
                  </a:tcPr>
                </a:tc>
              </a:tr>
              <a:tr h="1056629">
                <a:tc>
                  <a:txBody>
                    <a:bodyPr/>
                    <a:lstStyle/>
                    <a:p>
                      <a:pPr algn="ctr"/>
                      <a:r>
                        <a:rPr lang="en-US">
                          <a:solidFill>
                            <a:schemeClr val="bg2">
                              <a:lumMod val="50000"/>
                            </a:schemeClr>
                          </a:solidFill>
                        </a:rPr>
                        <a:t>2</a:t>
                      </a:r>
                    </a:p>
                  </a:txBody>
                  <a:tcPr marL="66675" marR="66675" marT="66675" marB="66675">
                    <a:solidFill>
                      <a:srgbClr val="FFFF66"/>
                    </a:solidFill>
                  </a:tcPr>
                </a:tc>
                <a:tc>
                  <a:txBody>
                    <a:bodyPr/>
                    <a:lstStyle/>
                    <a:p>
                      <a:pPr algn="l"/>
                      <a:r>
                        <a:rPr lang="en-US" dirty="0">
                          <a:solidFill>
                            <a:schemeClr val="bg2">
                              <a:lumMod val="50000"/>
                            </a:schemeClr>
                          </a:solidFill>
                        </a:rPr>
                        <a:t>Soft debris covering more than one third, but not more than two thirds, of the exposed tooth surface.</a:t>
                      </a:r>
                    </a:p>
                  </a:txBody>
                  <a:tcPr marL="66675" marR="66675" marT="66675" marB="66675">
                    <a:solidFill>
                      <a:srgbClr val="FFFF66"/>
                    </a:solidFill>
                  </a:tcPr>
                </a:tc>
              </a:tr>
              <a:tr h="821094">
                <a:tc>
                  <a:txBody>
                    <a:bodyPr/>
                    <a:lstStyle/>
                    <a:p>
                      <a:pPr algn="ctr"/>
                      <a:r>
                        <a:rPr lang="en-US" dirty="0">
                          <a:solidFill>
                            <a:schemeClr val="bg2">
                              <a:lumMod val="50000"/>
                            </a:schemeClr>
                          </a:solidFill>
                        </a:rPr>
                        <a:t>3</a:t>
                      </a:r>
                    </a:p>
                  </a:txBody>
                  <a:tcPr marL="66675" marR="66675" marT="66675" marB="66675">
                    <a:solidFill>
                      <a:srgbClr val="FFFF66"/>
                    </a:solidFill>
                  </a:tcPr>
                </a:tc>
                <a:tc>
                  <a:txBody>
                    <a:bodyPr/>
                    <a:lstStyle/>
                    <a:p>
                      <a:pPr algn="l"/>
                      <a:r>
                        <a:rPr lang="en-US" dirty="0">
                          <a:solidFill>
                            <a:schemeClr val="bg2">
                              <a:lumMod val="50000"/>
                            </a:schemeClr>
                          </a:solidFill>
                        </a:rPr>
                        <a:t>Soft debris covering more than two thirds of the exposed tooth surface.</a:t>
                      </a:r>
                    </a:p>
                  </a:txBody>
                  <a:tcPr marL="66675" marR="66675" marT="66675" marB="66675">
                    <a:solidFill>
                      <a:srgbClr val="FFFF66"/>
                    </a:solidFill>
                  </a:tcPr>
                </a:tc>
              </a:tr>
            </a:tbl>
          </a:graphicData>
        </a:graphic>
      </p:graphicFrame>
      <p:sp>
        <p:nvSpPr>
          <p:cNvPr id="6" name="TextBox 5"/>
          <p:cNvSpPr txBox="1"/>
          <p:nvPr/>
        </p:nvSpPr>
        <p:spPr>
          <a:xfrm>
            <a:off x="1524000" y="1828800"/>
            <a:ext cx="5943600" cy="461665"/>
          </a:xfrm>
          <a:prstGeom prst="rect">
            <a:avLst/>
          </a:prstGeom>
          <a:noFill/>
        </p:spPr>
        <p:txBody>
          <a:bodyPr wrap="square" rtlCol="0">
            <a:spAutoFit/>
          </a:bodyPr>
          <a:lstStyle/>
          <a:p>
            <a:r>
              <a:rPr lang="en-US" dirty="0" smtClean="0"/>
              <a:t>Debris index-simplified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143000" y="1981200"/>
          <a:ext cx="7239000" cy="4339589"/>
        </p:xfrm>
        <a:graphic>
          <a:graphicData uri="http://schemas.openxmlformats.org/drawingml/2006/table">
            <a:tbl>
              <a:tblPr firstRow="1" bandRow="1">
                <a:tableStyleId>{5C22544A-7EE6-4342-B048-85BDC9FD1C3A}</a:tableStyleId>
              </a:tblPr>
              <a:tblGrid>
                <a:gridCol w="1057382"/>
                <a:gridCol w="6181618"/>
              </a:tblGrid>
              <a:tr h="446906">
                <a:tc>
                  <a:txBody>
                    <a:bodyPr/>
                    <a:lstStyle/>
                    <a:p>
                      <a:pPr algn="ctr"/>
                      <a:r>
                        <a:rPr lang="en-US" b="1" dirty="0"/>
                        <a:t>Scores</a:t>
                      </a:r>
                    </a:p>
                  </a:txBody>
                  <a:tcPr marL="66675" marR="66675" marT="66675" marB="66675">
                    <a:solidFill>
                      <a:srgbClr val="8B15AB"/>
                    </a:solidFill>
                  </a:tcPr>
                </a:tc>
                <a:tc>
                  <a:txBody>
                    <a:bodyPr/>
                    <a:lstStyle/>
                    <a:p>
                      <a:pPr algn="ctr"/>
                      <a:r>
                        <a:rPr lang="en-US" b="1" dirty="0"/>
                        <a:t>Criteria</a:t>
                      </a:r>
                    </a:p>
                  </a:txBody>
                  <a:tcPr marL="66675" marR="66675" marT="66675" marB="66675">
                    <a:solidFill>
                      <a:srgbClr val="8B15AB"/>
                    </a:solidFill>
                  </a:tcPr>
                </a:tc>
              </a:tr>
              <a:tr h="446906">
                <a:tc>
                  <a:txBody>
                    <a:bodyPr/>
                    <a:lstStyle/>
                    <a:p>
                      <a:pPr algn="ctr"/>
                      <a:r>
                        <a:rPr lang="en-US">
                          <a:solidFill>
                            <a:schemeClr val="bg2">
                              <a:lumMod val="50000"/>
                            </a:schemeClr>
                          </a:solidFill>
                        </a:rPr>
                        <a:t>0</a:t>
                      </a:r>
                    </a:p>
                  </a:txBody>
                  <a:tcPr marL="66675" marR="66675" marT="66675" marB="66675">
                    <a:solidFill>
                      <a:srgbClr val="FFFF66"/>
                    </a:solidFill>
                  </a:tcPr>
                </a:tc>
                <a:tc>
                  <a:txBody>
                    <a:bodyPr/>
                    <a:lstStyle/>
                    <a:p>
                      <a:pPr algn="l"/>
                      <a:r>
                        <a:rPr lang="en-US" dirty="0">
                          <a:solidFill>
                            <a:schemeClr val="bg2">
                              <a:lumMod val="50000"/>
                            </a:schemeClr>
                          </a:solidFill>
                        </a:rPr>
                        <a:t>No calculus present</a:t>
                      </a:r>
                    </a:p>
                  </a:txBody>
                  <a:tcPr marL="66675" marR="66675" marT="66675" marB="66675">
                    <a:solidFill>
                      <a:srgbClr val="FFFF66"/>
                    </a:solidFill>
                  </a:tcPr>
                </a:tc>
              </a:tr>
              <a:tr h="747629">
                <a:tc>
                  <a:txBody>
                    <a:bodyPr/>
                    <a:lstStyle/>
                    <a:p>
                      <a:pPr algn="ctr"/>
                      <a:r>
                        <a:rPr lang="en-US">
                          <a:solidFill>
                            <a:schemeClr val="bg2">
                              <a:lumMod val="50000"/>
                            </a:schemeClr>
                          </a:solidFill>
                        </a:rPr>
                        <a:t>1</a:t>
                      </a:r>
                    </a:p>
                  </a:txBody>
                  <a:tcPr marL="66675" marR="66675" marT="66675" marB="66675">
                    <a:solidFill>
                      <a:srgbClr val="FFFF66"/>
                    </a:solidFill>
                  </a:tcPr>
                </a:tc>
                <a:tc>
                  <a:txBody>
                    <a:bodyPr/>
                    <a:lstStyle/>
                    <a:p>
                      <a:pPr algn="l"/>
                      <a:r>
                        <a:rPr lang="en-US" dirty="0" err="1">
                          <a:solidFill>
                            <a:schemeClr val="bg2">
                              <a:lumMod val="50000"/>
                            </a:schemeClr>
                          </a:solidFill>
                        </a:rPr>
                        <a:t>Supragingival</a:t>
                      </a:r>
                      <a:r>
                        <a:rPr lang="en-US" dirty="0">
                          <a:solidFill>
                            <a:schemeClr val="bg2">
                              <a:lumMod val="50000"/>
                            </a:schemeClr>
                          </a:solidFill>
                        </a:rPr>
                        <a:t> calculus covering not more than third of the exposed tooth surface. </a:t>
                      </a:r>
                    </a:p>
                  </a:txBody>
                  <a:tcPr marL="66675" marR="66675" marT="66675" marB="66675">
                    <a:solidFill>
                      <a:srgbClr val="FFFF66"/>
                    </a:solidFill>
                  </a:tcPr>
                </a:tc>
              </a:tr>
              <a:tr h="1349074">
                <a:tc>
                  <a:txBody>
                    <a:bodyPr/>
                    <a:lstStyle/>
                    <a:p>
                      <a:pPr algn="ctr"/>
                      <a:r>
                        <a:rPr lang="en-US">
                          <a:solidFill>
                            <a:schemeClr val="bg2">
                              <a:lumMod val="50000"/>
                            </a:schemeClr>
                          </a:solidFill>
                        </a:rPr>
                        <a:t>2 </a:t>
                      </a:r>
                    </a:p>
                  </a:txBody>
                  <a:tcPr marL="66675" marR="66675" marT="66675" marB="66675">
                    <a:solidFill>
                      <a:srgbClr val="FFFF66"/>
                    </a:solidFill>
                  </a:tcPr>
                </a:tc>
                <a:tc>
                  <a:txBody>
                    <a:bodyPr/>
                    <a:lstStyle/>
                    <a:p>
                      <a:pPr algn="l"/>
                      <a:r>
                        <a:rPr lang="en-US" dirty="0" err="1">
                          <a:solidFill>
                            <a:schemeClr val="bg2">
                              <a:lumMod val="50000"/>
                            </a:schemeClr>
                          </a:solidFill>
                        </a:rPr>
                        <a:t>Supragingival</a:t>
                      </a:r>
                      <a:r>
                        <a:rPr lang="en-US" dirty="0">
                          <a:solidFill>
                            <a:schemeClr val="bg2">
                              <a:lumMod val="50000"/>
                            </a:schemeClr>
                          </a:solidFill>
                        </a:rPr>
                        <a:t> calculus covering more than one third but not more than two thirds of the exposed tooth surface or the presence of individual flecks of subgingival calculus around the cervical portion of the tooth or both. </a:t>
                      </a:r>
                    </a:p>
                  </a:txBody>
                  <a:tcPr marL="66675" marR="66675" marT="66675" marB="66675">
                    <a:solidFill>
                      <a:srgbClr val="FFFF66"/>
                    </a:solidFill>
                  </a:tcPr>
                </a:tc>
              </a:tr>
              <a:tr h="1349074">
                <a:tc>
                  <a:txBody>
                    <a:bodyPr/>
                    <a:lstStyle/>
                    <a:p>
                      <a:pPr algn="ctr"/>
                      <a:r>
                        <a:rPr lang="en-US">
                          <a:solidFill>
                            <a:schemeClr val="bg2">
                              <a:lumMod val="50000"/>
                            </a:schemeClr>
                          </a:solidFill>
                        </a:rPr>
                        <a:t>3 </a:t>
                      </a:r>
                    </a:p>
                  </a:txBody>
                  <a:tcPr marL="66675" marR="66675" marT="66675" marB="66675">
                    <a:solidFill>
                      <a:srgbClr val="FFFF66"/>
                    </a:solidFill>
                  </a:tcPr>
                </a:tc>
                <a:tc>
                  <a:txBody>
                    <a:bodyPr/>
                    <a:lstStyle/>
                    <a:p>
                      <a:pPr algn="l"/>
                      <a:r>
                        <a:rPr lang="en-US" dirty="0" err="1">
                          <a:solidFill>
                            <a:schemeClr val="bg2">
                              <a:lumMod val="50000"/>
                            </a:schemeClr>
                          </a:solidFill>
                        </a:rPr>
                        <a:t>Supragingival</a:t>
                      </a:r>
                      <a:r>
                        <a:rPr lang="en-US" dirty="0">
                          <a:solidFill>
                            <a:schemeClr val="bg2">
                              <a:lumMod val="50000"/>
                            </a:schemeClr>
                          </a:solidFill>
                        </a:rPr>
                        <a:t> calculus covering more than two third of the exposed tooth surface or a </a:t>
                      </a:r>
                      <a:r>
                        <a:rPr lang="en-US" dirty="0" err="1">
                          <a:solidFill>
                            <a:schemeClr val="bg2">
                              <a:lumMod val="50000"/>
                            </a:schemeClr>
                          </a:solidFill>
                        </a:rPr>
                        <a:t>continuos</a:t>
                      </a:r>
                      <a:r>
                        <a:rPr lang="en-US" dirty="0">
                          <a:solidFill>
                            <a:schemeClr val="bg2">
                              <a:lumMod val="50000"/>
                            </a:schemeClr>
                          </a:solidFill>
                        </a:rPr>
                        <a:t> heavy band of subgingival calculus around the cervical portion of the tooth or both. </a:t>
                      </a:r>
                    </a:p>
                  </a:txBody>
                  <a:tcPr marL="66675" marR="66675" marT="66675" marB="66675">
                    <a:solidFill>
                      <a:srgbClr val="FFFF66"/>
                    </a:solidFill>
                  </a:tcPr>
                </a:tc>
              </a:tr>
            </a:tbl>
          </a:graphicData>
        </a:graphic>
      </p:graphicFrame>
      <p:sp>
        <p:nvSpPr>
          <p:cNvPr id="6" name="TextBox 5"/>
          <p:cNvSpPr txBox="1"/>
          <p:nvPr/>
        </p:nvSpPr>
        <p:spPr>
          <a:xfrm>
            <a:off x="2133600" y="1371600"/>
            <a:ext cx="5029200" cy="461665"/>
          </a:xfrm>
          <a:prstGeom prst="rect">
            <a:avLst/>
          </a:prstGeom>
          <a:noFill/>
        </p:spPr>
        <p:txBody>
          <a:bodyPr wrap="square" rtlCol="0">
            <a:spAutoFit/>
          </a:bodyPr>
          <a:lstStyle/>
          <a:p>
            <a:r>
              <a:rPr lang="en-US" dirty="0" smtClean="0"/>
              <a:t>Calculus index- simplified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xplosion 1 12"/>
          <p:cNvSpPr/>
          <p:nvPr/>
        </p:nvSpPr>
        <p:spPr bwMode="auto">
          <a:xfrm>
            <a:off x="2133600" y="4648200"/>
            <a:ext cx="4724400" cy="2209800"/>
          </a:xfrm>
          <a:prstGeom prst="irregularSeal1">
            <a:avLst/>
          </a:prstGeom>
          <a:solidFill>
            <a:srgbClr val="FFFF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914400" y="914400"/>
            <a:ext cx="7315200" cy="715962"/>
          </a:xfrm>
        </p:spPr>
        <p:txBody>
          <a:bodyPr/>
          <a:lstStyle/>
          <a:p>
            <a:r>
              <a:rPr lang="en-US" dirty="0" smtClean="0"/>
              <a:t>                Calculation</a:t>
            </a:r>
            <a:endParaRPr lang="en-US" dirty="0"/>
          </a:p>
        </p:txBody>
      </p:sp>
      <p:sp>
        <p:nvSpPr>
          <p:cNvPr id="3" name="Content Placeholder 2"/>
          <p:cNvSpPr>
            <a:spLocks noGrp="1"/>
          </p:cNvSpPr>
          <p:nvPr>
            <p:ph idx="1"/>
          </p:nvPr>
        </p:nvSpPr>
        <p:spPr>
          <a:xfrm>
            <a:off x="838200" y="1828800"/>
            <a:ext cx="7315200" cy="4191000"/>
          </a:xfrm>
        </p:spPr>
        <p:txBody>
          <a:bodyPr/>
          <a:lstStyle/>
          <a:p>
            <a:r>
              <a:rPr lang="en-US" dirty="0" smtClean="0">
                <a:solidFill>
                  <a:schemeClr val="accent1">
                    <a:lumMod val="50000"/>
                  </a:schemeClr>
                </a:solidFill>
              </a:rPr>
              <a:t>DI-S =            Total score</a:t>
            </a:r>
          </a:p>
          <a:p>
            <a:pPr>
              <a:buNone/>
            </a:pPr>
            <a:r>
              <a:rPr lang="en-US" dirty="0" smtClean="0">
                <a:solidFill>
                  <a:schemeClr val="accent1">
                    <a:lumMod val="50000"/>
                  </a:schemeClr>
                </a:solidFill>
              </a:rPr>
              <a:t>               No : of surfaces examined</a:t>
            </a:r>
          </a:p>
          <a:p>
            <a:endParaRPr lang="en-US" dirty="0" smtClean="0">
              <a:solidFill>
                <a:schemeClr val="accent1">
                  <a:lumMod val="50000"/>
                </a:schemeClr>
              </a:solidFill>
            </a:endParaRPr>
          </a:p>
          <a:p>
            <a:r>
              <a:rPr lang="en-US" dirty="0" smtClean="0">
                <a:solidFill>
                  <a:schemeClr val="accent1">
                    <a:lumMod val="50000"/>
                  </a:schemeClr>
                </a:solidFill>
              </a:rPr>
              <a:t>CI-S =            Total score</a:t>
            </a:r>
          </a:p>
          <a:p>
            <a:pPr>
              <a:buNone/>
            </a:pPr>
            <a:r>
              <a:rPr lang="en-US" dirty="0" smtClean="0">
                <a:solidFill>
                  <a:schemeClr val="accent1">
                    <a:lumMod val="50000"/>
                  </a:schemeClr>
                </a:solidFill>
              </a:rPr>
              <a:t>               No : of surfaces examined</a:t>
            </a:r>
          </a:p>
          <a:p>
            <a:pPr>
              <a:buNone/>
            </a:pPr>
            <a:endParaRPr lang="en-US" dirty="0">
              <a:solidFill>
                <a:schemeClr val="accent1">
                  <a:lumMod val="50000"/>
                </a:schemeClr>
              </a:solidFill>
            </a:endParaRPr>
          </a:p>
        </p:txBody>
      </p:sp>
      <p:cxnSp>
        <p:nvCxnSpPr>
          <p:cNvPr id="5" name="Straight Connector 4"/>
          <p:cNvCxnSpPr/>
          <p:nvPr/>
        </p:nvCxnSpPr>
        <p:spPr bwMode="auto">
          <a:xfrm>
            <a:off x="3124200" y="2438400"/>
            <a:ext cx="3962400" cy="1588"/>
          </a:xfrm>
          <a:prstGeom prst="line">
            <a:avLst/>
          </a:prstGeom>
          <a:gradFill rotWithShape="1">
            <a:gsLst>
              <a:gs pos="0">
                <a:schemeClr val="bg2">
                  <a:gamma/>
                  <a:tint val="26667"/>
                  <a:invGamma/>
                </a:schemeClr>
              </a:gs>
              <a:gs pos="100000">
                <a:schemeClr val="bg2">
                  <a:alpha val="14999"/>
                </a:schemeClr>
              </a:gs>
            </a:gsLst>
            <a:lin ang="5400000" scaled="1"/>
          </a:gradFill>
          <a:ln>
            <a:solidFill>
              <a:srgbClr val="00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Connector 5"/>
          <p:cNvCxnSpPr/>
          <p:nvPr/>
        </p:nvCxnSpPr>
        <p:spPr bwMode="auto">
          <a:xfrm>
            <a:off x="3124200" y="4114800"/>
            <a:ext cx="3962400" cy="1588"/>
          </a:xfrm>
          <a:prstGeom prst="line">
            <a:avLst/>
          </a:prstGeom>
          <a:gradFill rotWithShape="1">
            <a:gsLst>
              <a:gs pos="0">
                <a:schemeClr val="bg2">
                  <a:gamma/>
                  <a:tint val="26667"/>
                  <a:invGamma/>
                </a:schemeClr>
              </a:gs>
              <a:gs pos="100000">
                <a:schemeClr val="bg2">
                  <a:alpha val="14999"/>
                </a:schemeClr>
              </a:gs>
            </a:gsLst>
            <a:lin ang="5400000" scaled="1"/>
          </a:gradFill>
          <a:ln>
            <a:solidFill>
              <a:srgbClr val="00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Rectangle 11"/>
          <p:cNvSpPr/>
          <p:nvPr/>
        </p:nvSpPr>
        <p:spPr>
          <a:xfrm>
            <a:off x="3048000" y="5105400"/>
            <a:ext cx="3200400" cy="1077218"/>
          </a:xfrm>
          <a:prstGeom prst="rect">
            <a:avLst/>
          </a:prstGeom>
        </p:spPr>
        <p:txBody>
          <a:bodyPr wrap="square">
            <a:spAutoFit/>
          </a:bodyPr>
          <a:lstStyle/>
          <a:p>
            <a:r>
              <a:rPr lang="en-US" sz="3200" b="1" dirty="0" smtClean="0">
                <a:solidFill>
                  <a:srgbClr val="FF0000"/>
                </a:solidFill>
                <a:latin typeface="Comic Sans MS" pitchFamily="66" charset="0"/>
              </a:rPr>
              <a:t>OHI-S = </a:t>
            </a:r>
          </a:p>
          <a:p>
            <a:r>
              <a:rPr lang="en-US" sz="3200" b="1" dirty="0" smtClean="0">
                <a:solidFill>
                  <a:srgbClr val="FF0000"/>
                </a:solidFill>
                <a:latin typeface="Comic Sans MS" pitchFamily="66" charset="0"/>
              </a:rPr>
              <a:t>DI-S + CI-S</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315200" cy="715962"/>
          </a:xfrm>
        </p:spPr>
        <p:txBody>
          <a:bodyPr/>
          <a:lstStyle/>
          <a:p>
            <a:r>
              <a:rPr lang="en-US" dirty="0" smtClean="0"/>
              <a:t>               </a:t>
            </a:r>
            <a:r>
              <a:rPr lang="en-US" dirty="0" smtClean="0">
                <a:latin typeface="Comic Sans MS" pitchFamily="66" charset="0"/>
              </a:rPr>
              <a:t>INDEX</a:t>
            </a:r>
            <a:endParaRPr lang="en-US" dirty="0">
              <a:latin typeface="Comic Sans MS" pitchFamily="66" charset="0"/>
            </a:endParaRPr>
          </a:p>
        </p:txBody>
      </p:sp>
      <p:sp>
        <p:nvSpPr>
          <p:cNvPr id="4" name="Rectangle 3"/>
          <p:cNvSpPr>
            <a:spLocks noGrp="1" noChangeArrowheads="1"/>
          </p:cNvSpPr>
          <p:nvPr>
            <p:ph idx="1"/>
          </p:nvPr>
        </p:nvSpPr>
        <p:spPr>
          <a:xfrm>
            <a:off x="914400" y="1600200"/>
            <a:ext cx="7315200" cy="4191000"/>
          </a:xfrm>
        </p:spPr>
        <p:txBody>
          <a:bodyPr/>
          <a:lstStyle/>
          <a:p>
            <a:pPr>
              <a:lnSpc>
                <a:spcPct val="150000"/>
              </a:lnSpc>
            </a:pPr>
            <a:r>
              <a:rPr lang="en-US" sz="2800" dirty="0" smtClean="0">
                <a:solidFill>
                  <a:schemeClr val="accent1">
                    <a:lumMod val="50000"/>
                  </a:schemeClr>
                </a:solidFill>
              </a:rPr>
              <a:t> </a:t>
            </a:r>
            <a:r>
              <a:rPr lang="en-US" sz="2800" dirty="0" smtClean="0">
                <a:solidFill>
                  <a:schemeClr val="accent1">
                    <a:lumMod val="50000"/>
                  </a:schemeClr>
                </a:solidFill>
                <a:latin typeface="Comic Sans MS" pitchFamily="66" charset="0"/>
              </a:rPr>
              <a:t>‘ A numerical value describing the relative status of a population on a graduated scale with definite upper and lower limits, which is designed to permit and facilitate comparison with other populations classified by the same criteria and methods. ’</a:t>
            </a:r>
          </a:p>
          <a:p>
            <a:pPr>
              <a:lnSpc>
                <a:spcPct val="150000"/>
              </a:lnSpc>
              <a:buNone/>
            </a:pPr>
            <a:r>
              <a:rPr lang="en-US" sz="2800" dirty="0" smtClean="0">
                <a:solidFill>
                  <a:schemeClr val="accent1">
                    <a:lumMod val="50000"/>
                  </a:schemeClr>
                </a:solidFill>
                <a:latin typeface="Comic Sans MS" pitchFamily="66" charset="0"/>
              </a:rPr>
              <a:t>                                       - Rusell 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66800"/>
            <a:ext cx="7315200" cy="715962"/>
          </a:xfrm>
        </p:spPr>
        <p:txBody>
          <a:bodyPr/>
          <a:lstStyle/>
          <a:p>
            <a:r>
              <a:rPr lang="en-US" dirty="0" smtClean="0"/>
              <a:t> Interpretation</a:t>
            </a:r>
            <a:endParaRPr lang="en-US" dirty="0"/>
          </a:p>
        </p:txBody>
      </p:sp>
      <p:sp>
        <p:nvSpPr>
          <p:cNvPr id="3" name="Content Placeholder 2"/>
          <p:cNvSpPr>
            <a:spLocks noGrp="1"/>
          </p:cNvSpPr>
          <p:nvPr>
            <p:ph idx="1"/>
          </p:nvPr>
        </p:nvSpPr>
        <p:spPr>
          <a:xfrm>
            <a:off x="914400" y="1676400"/>
            <a:ext cx="8991600" cy="4953000"/>
          </a:xfrm>
        </p:spPr>
        <p:txBody>
          <a:bodyPr/>
          <a:lstStyle/>
          <a:p>
            <a:r>
              <a:rPr lang="en-US" sz="2800" dirty="0" smtClean="0">
                <a:solidFill>
                  <a:schemeClr val="accent1">
                    <a:lumMod val="50000"/>
                  </a:schemeClr>
                </a:solidFill>
              </a:rPr>
              <a:t>For DI-S &amp; CI-S score,</a:t>
            </a:r>
          </a:p>
          <a:p>
            <a:pPr>
              <a:buNone/>
            </a:pPr>
            <a:endParaRPr lang="en-US" sz="2800" dirty="0" smtClean="0"/>
          </a:p>
          <a:p>
            <a:pPr>
              <a:buNone/>
            </a:pPr>
            <a:endParaRPr lang="en-US" sz="2800" dirty="0" smtClean="0"/>
          </a:p>
          <a:p>
            <a:r>
              <a:rPr lang="en-US" sz="2800" dirty="0" smtClean="0">
                <a:solidFill>
                  <a:schemeClr val="bg2">
                    <a:lumMod val="75000"/>
                  </a:schemeClr>
                </a:solidFill>
              </a:rPr>
              <a:t>For OHI-S</a:t>
            </a:r>
          </a:p>
          <a:p>
            <a:pPr>
              <a:buNone/>
            </a:pPr>
            <a:endParaRPr lang="en-US" sz="2800" dirty="0" smtClean="0">
              <a:solidFill>
                <a:schemeClr val="bg2">
                  <a:lumMod val="75000"/>
                </a:schemeClr>
              </a:solidFill>
            </a:endParaRPr>
          </a:p>
          <a:p>
            <a:endParaRPr lang="en-US" sz="2800" dirty="0" smtClean="0">
              <a:solidFill>
                <a:schemeClr val="bg2">
                  <a:lumMod val="75000"/>
                </a:schemeClr>
              </a:solidFill>
            </a:endParaRPr>
          </a:p>
          <a:p>
            <a:r>
              <a:rPr lang="en-US" sz="2800" dirty="0" smtClean="0">
                <a:solidFill>
                  <a:schemeClr val="bg2">
                    <a:lumMod val="75000"/>
                  </a:schemeClr>
                </a:solidFill>
              </a:rPr>
              <a:t>Study of epidemiology of periodontal diseases</a:t>
            </a:r>
            <a:r>
              <a:rPr lang="en-US" dirty="0" smtClean="0">
                <a:solidFill>
                  <a:schemeClr val="bg2">
                    <a:lumMod val="75000"/>
                  </a:schemeClr>
                </a:solidFill>
              </a:rPr>
              <a:t>. </a:t>
            </a:r>
          </a:p>
          <a:p>
            <a:pPr>
              <a:buNone/>
            </a:pPr>
            <a:r>
              <a:rPr lang="en-US" dirty="0" smtClean="0"/>
              <a:t>       </a:t>
            </a:r>
            <a:endParaRPr lang="en-US" dirty="0"/>
          </a:p>
        </p:txBody>
      </p:sp>
      <p:graphicFrame>
        <p:nvGraphicFramePr>
          <p:cNvPr id="4" name="Table 3"/>
          <p:cNvGraphicFramePr>
            <a:graphicFrameLocks noGrp="1"/>
          </p:cNvGraphicFramePr>
          <p:nvPr/>
        </p:nvGraphicFramePr>
        <p:xfrm>
          <a:off x="1828800" y="2209800"/>
          <a:ext cx="2667000" cy="1097280"/>
        </p:xfrm>
        <a:graphic>
          <a:graphicData uri="http://schemas.openxmlformats.org/drawingml/2006/table">
            <a:tbl>
              <a:tblPr firstRow="1" bandRow="1">
                <a:tableStyleId>{5DA37D80-6434-44D0-A028-1B22A696006F}</a:tableStyleId>
              </a:tblPr>
              <a:tblGrid>
                <a:gridCol w="1111250"/>
                <a:gridCol w="1555750"/>
              </a:tblGrid>
              <a:tr h="279400">
                <a:tc>
                  <a:txBody>
                    <a:bodyPr/>
                    <a:lstStyle/>
                    <a:p>
                      <a:r>
                        <a:rPr lang="en-US" b="0" dirty="0" smtClean="0">
                          <a:solidFill>
                            <a:schemeClr val="bg2">
                              <a:lumMod val="75000"/>
                            </a:schemeClr>
                          </a:solidFill>
                        </a:rPr>
                        <a:t>Good </a:t>
                      </a:r>
                      <a:endParaRPr lang="en-US" b="0" dirty="0">
                        <a:solidFill>
                          <a:schemeClr val="bg2">
                            <a:lumMod val="75000"/>
                          </a:schemeClr>
                        </a:solidFill>
                      </a:endParaRPr>
                    </a:p>
                  </a:txBody>
                  <a:tcPr>
                    <a:solidFill>
                      <a:srgbClr val="F1F709"/>
                    </a:solidFill>
                  </a:tcPr>
                </a:tc>
                <a:tc>
                  <a:txBody>
                    <a:bodyPr/>
                    <a:lstStyle/>
                    <a:p>
                      <a:r>
                        <a:rPr lang="en-US" b="0" dirty="0" smtClean="0">
                          <a:solidFill>
                            <a:schemeClr val="bg2">
                              <a:lumMod val="75000"/>
                            </a:schemeClr>
                          </a:solidFill>
                        </a:rPr>
                        <a:t>0.0</a:t>
                      </a:r>
                      <a:r>
                        <a:rPr lang="en-US" b="0" baseline="0" dirty="0" smtClean="0">
                          <a:solidFill>
                            <a:schemeClr val="bg2">
                              <a:lumMod val="75000"/>
                            </a:schemeClr>
                          </a:solidFill>
                        </a:rPr>
                        <a:t> – 0.6</a:t>
                      </a:r>
                    </a:p>
                  </a:txBody>
                  <a:tcPr>
                    <a:solidFill>
                      <a:srgbClr val="F1F709"/>
                    </a:solidFill>
                  </a:tcPr>
                </a:tc>
              </a:tr>
              <a:tr h="279400">
                <a:tc>
                  <a:txBody>
                    <a:bodyPr/>
                    <a:lstStyle/>
                    <a:p>
                      <a:r>
                        <a:rPr lang="en-US" dirty="0" smtClean="0">
                          <a:solidFill>
                            <a:schemeClr val="bg2">
                              <a:lumMod val="75000"/>
                            </a:schemeClr>
                          </a:solidFill>
                        </a:rPr>
                        <a:t>Fair </a:t>
                      </a:r>
                      <a:endParaRPr lang="en-US" dirty="0">
                        <a:solidFill>
                          <a:schemeClr val="bg2">
                            <a:lumMod val="75000"/>
                          </a:schemeClr>
                        </a:solidFill>
                      </a:endParaRPr>
                    </a:p>
                  </a:txBody>
                  <a:tcPr>
                    <a:solidFill>
                      <a:srgbClr val="F1F709"/>
                    </a:solidFill>
                  </a:tcPr>
                </a:tc>
                <a:tc>
                  <a:txBody>
                    <a:bodyPr/>
                    <a:lstStyle/>
                    <a:p>
                      <a:r>
                        <a:rPr lang="en-US" dirty="0" smtClean="0">
                          <a:solidFill>
                            <a:schemeClr val="bg2">
                              <a:lumMod val="75000"/>
                            </a:schemeClr>
                          </a:solidFill>
                        </a:rPr>
                        <a:t>0.7</a:t>
                      </a:r>
                      <a:r>
                        <a:rPr lang="en-US" baseline="0" dirty="0" smtClean="0">
                          <a:solidFill>
                            <a:schemeClr val="bg2">
                              <a:lumMod val="75000"/>
                            </a:schemeClr>
                          </a:solidFill>
                        </a:rPr>
                        <a:t> – 1.8</a:t>
                      </a:r>
                    </a:p>
                  </a:txBody>
                  <a:tcPr>
                    <a:solidFill>
                      <a:srgbClr val="F1F709"/>
                    </a:solidFill>
                  </a:tcPr>
                </a:tc>
              </a:tr>
              <a:tr h="279400">
                <a:tc>
                  <a:txBody>
                    <a:bodyPr/>
                    <a:lstStyle/>
                    <a:p>
                      <a:r>
                        <a:rPr lang="en-US" dirty="0" smtClean="0">
                          <a:solidFill>
                            <a:schemeClr val="bg2">
                              <a:lumMod val="75000"/>
                            </a:schemeClr>
                          </a:solidFill>
                        </a:rPr>
                        <a:t>Poor </a:t>
                      </a:r>
                      <a:endParaRPr lang="en-US" dirty="0">
                        <a:solidFill>
                          <a:schemeClr val="bg2">
                            <a:lumMod val="75000"/>
                          </a:schemeClr>
                        </a:solidFill>
                      </a:endParaRPr>
                    </a:p>
                  </a:txBody>
                  <a:tcPr>
                    <a:solidFill>
                      <a:srgbClr val="F1F709"/>
                    </a:solidFill>
                  </a:tcPr>
                </a:tc>
                <a:tc>
                  <a:txBody>
                    <a:bodyPr/>
                    <a:lstStyle/>
                    <a:p>
                      <a:r>
                        <a:rPr lang="en-US" dirty="0" smtClean="0">
                          <a:solidFill>
                            <a:schemeClr val="bg2">
                              <a:lumMod val="75000"/>
                            </a:schemeClr>
                          </a:solidFill>
                        </a:rPr>
                        <a:t>1.9 – 3.0</a:t>
                      </a:r>
                      <a:endParaRPr lang="en-US" dirty="0">
                        <a:solidFill>
                          <a:schemeClr val="bg2">
                            <a:lumMod val="75000"/>
                          </a:schemeClr>
                        </a:solidFill>
                      </a:endParaRPr>
                    </a:p>
                  </a:txBody>
                  <a:tcPr>
                    <a:solidFill>
                      <a:srgbClr val="F1F709"/>
                    </a:solidFill>
                  </a:tcPr>
                </a:tc>
              </a:tr>
            </a:tbl>
          </a:graphicData>
        </a:graphic>
      </p:graphicFrame>
      <p:graphicFrame>
        <p:nvGraphicFramePr>
          <p:cNvPr id="5" name="Table 4"/>
          <p:cNvGraphicFramePr>
            <a:graphicFrameLocks noGrp="1"/>
          </p:cNvGraphicFramePr>
          <p:nvPr/>
        </p:nvGraphicFramePr>
        <p:xfrm>
          <a:off x="1828800" y="3657600"/>
          <a:ext cx="2743200" cy="1097280"/>
        </p:xfrm>
        <a:graphic>
          <a:graphicData uri="http://schemas.openxmlformats.org/drawingml/2006/table">
            <a:tbl>
              <a:tblPr firstRow="1" bandRow="1">
                <a:tableStyleId>{5DA37D80-6434-44D0-A028-1B22A696006F}</a:tableStyleId>
              </a:tblPr>
              <a:tblGrid>
                <a:gridCol w="1143000"/>
                <a:gridCol w="1600200"/>
              </a:tblGrid>
              <a:tr h="228600">
                <a:tc>
                  <a:txBody>
                    <a:bodyPr/>
                    <a:lstStyle/>
                    <a:p>
                      <a:r>
                        <a:rPr lang="en-US" b="0" dirty="0" smtClean="0">
                          <a:solidFill>
                            <a:schemeClr val="bg2">
                              <a:lumMod val="75000"/>
                            </a:schemeClr>
                          </a:solidFill>
                        </a:rPr>
                        <a:t>Good </a:t>
                      </a:r>
                      <a:endParaRPr lang="en-US" b="0" dirty="0">
                        <a:solidFill>
                          <a:schemeClr val="bg2">
                            <a:lumMod val="75000"/>
                          </a:schemeClr>
                        </a:solidFill>
                      </a:endParaRPr>
                    </a:p>
                  </a:txBody>
                  <a:tcPr>
                    <a:solidFill>
                      <a:srgbClr val="F1F709"/>
                    </a:solidFill>
                  </a:tcPr>
                </a:tc>
                <a:tc>
                  <a:txBody>
                    <a:bodyPr/>
                    <a:lstStyle/>
                    <a:p>
                      <a:r>
                        <a:rPr lang="en-US" b="0" dirty="0" smtClean="0">
                          <a:solidFill>
                            <a:schemeClr val="bg2">
                              <a:lumMod val="75000"/>
                            </a:schemeClr>
                          </a:solidFill>
                        </a:rPr>
                        <a:t>0.0</a:t>
                      </a:r>
                      <a:r>
                        <a:rPr lang="en-US" b="0" baseline="0" dirty="0" smtClean="0">
                          <a:solidFill>
                            <a:schemeClr val="bg2">
                              <a:lumMod val="75000"/>
                            </a:schemeClr>
                          </a:solidFill>
                        </a:rPr>
                        <a:t> – 1.2</a:t>
                      </a:r>
                    </a:p>
                  </a:txBody>
                  <a:tcPr>
                    <a:solidFill>
                      <a:srgbClr val="F1F709"/>
                    </a:solidFill>
                  </a:tcPr>
                </a:tc>
              </a:tr>
              <a:tr h="228600">
                <a:tc>
                  <a:txBody>
                    <a:bodyPr/>
                    <a:lstStyle/>
                    <a:p>
                      <a:r>
                        <a:rPr lang="en-US" dirty="0" smtClean="0">
                          <a:solidFill>
                            <a:schemeClr val="bg2">
                              <a:lumMod val="75000"/>
                            </a:schemeClr>
                          </a:solidFill>
                        </a:rPr>
                        <a:t>Fair </a:t>
                      </a:r>
                      <a:endParaRPr lang="en-US" dirty="0">
                        <a:solidFill>
                          <a:schemeClr val="bg2">
                            <a:lumMod val="75000"/>
                          </a:schemeClr>
                        </a:solidFill>
                      </a:endParaRPr>
                    </a:p>
                  </a:txBody>
                  <a:tcPr>
                    <a:solidFill>
                      <a:srgbClr val="F1F709"/>
                    </a:solidFill>
                  </a:tcPr>
                </a:tc>
                <a:tc>
                  <a:txBody>
                    <a:bodyPr/>
                    <a:lstStyle/>
                    <a:p>
                      <a:r>
                        <a:rPr lang="en-US" baseline="0" dirty="0" smtClean="0">
                          <a:solidFill>
                            <a:schemeClr val="bg2">
                              <a:lumMod val="75000"/>
                            </a:schemeClr>
                          </a:solidFill>
                        </a:rPr>
                        <a:t>1.3 – 3.0</a:t>
                      </a:r>
                    </a:p>
                  </a:txBody>
                  <a:tcPr>
                    <a:solidFill>
                      <a:srgbClr val="F1F709"/>
                    </a:solidFill>
                  </a:tcPr>
                </a:tc>
              </a:tr>
              <a:tr h="228600">
                <a:tc>
                  <a:txBody>
                    <a:bodyPr/>
                    <a:lstStyle/>
                    <a:p>
                      <a:r>
                        <a:rPr lang="en-US" dirty="0" smtClean="0">
                          <a:solidFill>
                            <a:schemeClr val="bg2">
                              <a:lumMod val="75000"/>
                            </a:schemeClr>
                          </a:solidFill>
                        </a:rPr>
                        <a:t>Poor </a:t>
                      </a:r>
                      <a:endParaRPr lang="en-US" dirty="0">
                        <a:solidFill>
                          <a:schemeClr val="bg2">
                            <a:lumMod val="75000"/>
                          </a:schemeClr>
                        </a:solidFill>
                      </a:endParaRPr>
                    </a:p>
                  </a:txBody>
                  <a:tcPr>
                    <a:solidFill>
                      <a:srgbClr val="F1F709"/>
                    </a:solidFill>
                  </a:tcPr>
                </a:tc>
                <a:tc>
                  <a:txBody>
                    <a:bodyPr/>
                    <a:lstStyle/>
                    <a:p>
                      <a:r>
                        <a:rPr lang="en-US" dirty="0" smtClean="0">
                          <a:solidFill>
                            <a:schemeClr val="bg2">
                              <a:lumMod val="75000"/>
                            </a:schemeClr>
                          </a:solidFill>
                        </a:rPr>
                        <a:t>3.1</a:t>
                      </a:r>
                      <a:r>
                        <a:rPr lang="en-US" baseline="0" dirty="0" smtClean="0">
                          <a:solidFill>
                            <a:schemeClr val="bg2">
                              <a:lumMod val="75000"/>
                            </a:schemeClr>
                          </a:solidFill>
                        </a:rPr>
                        <a:t> – 6.0</a:t>
                      </a:r>
                      <a:endParaRPr lang="en-US" dirty="0">
                        <a:solidFill>
                          <a:schemeClr val="bg2">
                            <a:lumMod val="75000"/>
                          </a:schemeClr>
                        </a:solidFill>
                      </a:endParaRPr>
                    </a:p>
                  </a:txBody>
                  <a:tcPr>
                    <a:solidFill>
                      <a:srgbClr val="F1F709"/>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90600"/>
            <a:ext cx="7315200" cy="715962"/>
          </a:xfrm>
        </p:spPr>
        <p:txBody>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3.PLAQUE INDEX(PII</a:t>
            </a:r>
            <a:r>
              <a:rPr lang="en-US" dirty="0" smtClean="0"/>
              <a:t>)</a:t>
            </a:r>
            <a:endParaRPr lang="en-US" dirty="0"/>
          </a:p>
        </p:txBody>
      </p:sp>
      <p:sp>
        <p:nvSpPr>
          <p:cNvPr id="3" name="Content Placeholder 2"/>
          <p:cNvSpPr>
            <a:spLocks noGrp="1"/>
          </p:cNvSpPr>
          <p:nvPr>
            <p:ph idx="1"/>
          </p:nvPr>
        </p:nvSpPr>
        <p:spPr>
          <a:xfrm>
            <a:off x="1143000" y="1752600"/>
            <a:ext cx="7315200" cy="4191000"/>
          </a:xfrm>
        </p:spPr>
        <p:txBody>
          <a:bodyPr/>
          <a:lstStyle/>
          <a:p>
            <a:r>
              <a:rPr lang="en-US" sz="2400" dirty="0" smtClean="0">
                <a:solidFill>
                  <a:schemeClr val="bg2">
                    <a:lumMod val="50000"/>
                  </a:schemeClr>
                </a:solidFill>
              </a:rPr>
              <a:t>Described by </a:t>
            </a:r>
            <a:r>
              <a:rPr lang="en-US" sz="2400" dirty="0" err="1" smtClean="0">
                <a:solidFill>
                  <a:schemeClr val="bg2">
                    <a:lumMod val="50000"/>
                  </a:schemeClr>
                </a:solidFill>
              </a:rPr>
              <a:t>Silness</a:t>
            </a:r>
            <a:r>
              <a:rPr lang="en-US" sz="2400" dirty="0" smtClean="0">
                <a:solidFill>
                  <a:schemeClr val="bg2">
                    <a:lumMod val="50000"/>
                  </a:schemeClr>
                </a:solidFill>
              </a:rPr>
              <a:t> P and </a:t>
            </a:r>
            <a:r>
              <a:rPr lang="en-US" sz="2400" dirty="0" err="1" smtClean="0">
                <a:solidFill>
                  <a:schemeClr val="bg2">
                    <a:lumMod val="50000"/>
                  </a:schemeClr>
                </a:solidFill>
              </a:rPr>
              <a:t>Loe</a:t>
            </a:r>
            <a:r>
              <a:rPr lang="en-US" sz="2400" dirty="0" smtClean="0">
                <a:solidFill>
                  <a:schemeClr val="bg2">
                    <a:lumMod val="50000"/>
                  </a:schemeClr>
                </a:solidFill>
              </a:rPr>
              <a:t> H in 1964.</a:t>
            </a:r>
          </a:p>
          <a:p>
            <a:r>
              <a:rPr lang="en-US" sz="2400" dirty="0" smtClean="0">
                <a:solidFill>
                  <a:schemeClr val="bg2">
                    <a:lumMod val="50000"/>
                  </a:schemeClr>
                </a:solidFill>
              </a:rPr>
              <a:t>This index measures the thickness of plaque on the gingival one third.</a:t>
            </a:r>
          </a:p>
          <a:p>
            <a:r>
              <a:rPr lang="en-US" sz="2400" dirty="0" smtClean="0">
                <a:solidFill>
                  <a:schemeClr val="bg2">
                    <a:lumMod val="50000"/>
                  </a:schemeClr>
                </a:solidFill>
              </a:rPr>
              <a:t>Used as full mouth index/simplified index.</a:t>
            </a:r>
          </a:p>
          <a:p>
            <a:r>
              <a:rPr lang="en-US" sz="2400" b="1" u="sng" dirty="0" smtClean="0">
                <a:solidFill>
                  <a:schemeClr val="bg2">
                    <a:lumMod val="50000"/>
                  </a:schemeClr>
                </a:solidFill>
              </a:rPr>
              <a:t>INDEX TEETH</a:t>
            </a:r>
            <a:r>
              <a:rPr lang="en-US" sz="2400" dirty="0" smtClean="0">
                <a:solidFill>
                  <a:schemeClr val="bg2">
                    <a:lumMod val="50000"/>
                  </a:schemeClr>
                </a:solidFill>
              </a:rPr>
              <a:t>:16,12,24,36,32,44</a:t>
            </a:r>
          </a:p>
          <a:p>
            <a:r>
              <a:rPr lang="en-US" sz="2400" dirty="0" smtClean="0">
                <a:solidFill>
                  <a:schemeClr val="bg2">
                    <a:lumMod val="50000"/>
                  </a:schemeClr>
                </a:solidFill>
              </a:rPr>
              <a:t>No substitution if any one of the above teeth are missing.</a:t>
            </a:r>
          </a:p>
          <a:p>
            <a:r>
              <a:rPr lang="en-US" sz="2400" b="1" u="sng" dirty="0" smtClean="0">
                <a:solidFill>
                  <a:schemeClr val="bg2">
                    <a:lumMod val="50000"/>
                  </a:schemeClr>
                </a:solidFill>
              </a:rPr>
              <a:t>Areas examined</a:t>
            </a:r>
            <a:r>
              <a:rPr lang="en-US" sz="2400" b="1" dirty="0" smtClean="0">
                <a:solidFill>
                  <a:schemeClr val="bg2">
                    <a:lumMod val="50000"/>
                  </a:schemeClr>
                </a:solidFill>
              </a:rPr>
              <a:t>:  </a:t>
            </a:r>
            <a:r>
              <a:rPr lang="en-US" sz="2400" dirty="0" smtClean="0">
                <a:solidFill>
                  <a:schemeClr val="bg2">
                    <a:lumMod val="50000"/>
                  </a:schemeClr>
                </a:solidFill>
              </a:rPr>
              <a:t>distofacial, facial,mesio-facial and lingual surface of tooth.</a:t>
            </a:r>
          </a:p>
          <a:p>
            <a:r>
              <a:rPr lang="en-US" sz="2400" b="1" u="sng" dirty="0" smtClean="0">
                <a:solidFill>
                  <a:schemeClr val="bg2">
                    <a:lumMod val="50000"/>
                  </a:schemeClr>
                </a:solidFill>
              </a:rPr>
              <a:t>Instruments</a:t>
            </a:r>
            <a:r>
              <a:rPr lang="en-US" sz="2400" b="1" dirty="0" smtClean="0">
                <a:solidFill>
                  <a:schemeClr val="bg2">
                    <a:lumMod val="50000"/>
                  </a:schemeClr>
                </a:solidFill>
              </a:rPr>
              <a:t>: </a:t>
            </a:r>
            <a:r>
              <a:rPr lang="en-US" sz="2400" dirty="0" smtClean="0">
                <a:solidFill>
                  <a:schemeClr val="bg2">
                    <a:lumMod val="50000"/>
                  </a:schemeClr>
                </a:solidFill>
              </a:rPr>
              <a:t>mouth mirror,dental explorer</a:t>
            </a:r>
            <a:r>
              <a:rPr lang="en-US" sz="2800" dirty="0" smtClean="0">
                <a:solidFill>
                  <a:schemeClr val="bg2">
                    <a:lumMod val="50000"/>
                  </a:schemeClr>
                </a:solidFill>
              </a:rPr>
              <a:t>.</a:t>
            </a:r>
            <a:endParaRPr lang="en-US" sz="2800" b="1" dirty="0" smtClean="0">
              <a:solidFill>
                <a:schemeClr val="bg2">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ah.se/upload/Fakulteter-och-omrade/OD/Avdelningar/who/MetodsIndices/OHI/loe.gif"/>
          <p:cNvPicPr>
            <a:picLocks noChangeAspect="1" noChangeArrowheads="1"/>
          </p:cNvPicPr>
          <p:nvPr/>
        </p:nvPicPr>
        <p:blipFill>
          <a:blip r:embed="rId2"/>
          <a:srcRect/>
          <a:stretch>
            <a:fillRect/>
          </a:stretch>
        </p:blipFill>
        <p:spPr bwMode="auto">
          <a:xfrm>
            <a:off x="2819400" y="1447800"/>
            <a:ext cx="3581400" cy="4495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371600"/>
            <a:ext cx="7315200" cy="715962"/>
          </a:xfrm>
        </p:spPr>
        <p:txBody>
          <a:bodyPr/>
          <a:lstStyle/>
          <a:p>
            <a:r>
              <a:rPr lang="en-US" dirty="0" smtClean="0"/>
              <a:t>Criteria &amp; scoring</a:t>
            </a:r>
            <a:br>
              <a:rPr lang="en-US" dirty="0" smtClean="0"/>
            </a:br>
            <a:endParaRPr lang="en-US" dirty="0"/>
          </a:p>
        </p:txBody>
      </p:sp>
      <p:graphicFrame>
        <p:nvGraphicFramePr>
          <p:cNvPr id="4" name="Content Placeholder 3"/>
          <p:cNvGraphicFramePr>
            <a:graphicFrameLocks noGrp="1"/>
          </p:cNvGraphicFramePr>
          <p:nvPr>
            <p:ph idx="1"/>
          </p:nvPr>
        </p:nvGraphicFramePr>
        <p:xfrm>
          <a:off x="990600" y="1905000"/>
          <a:ext cx="7848600" cy="3581402"/>
        </p:xfrm>
        <a:graphic>
          <a:graphicData uri="http://schemas.openxmlformats.org/drawingml/2006/table">
            <a:tbl>
              <a:tblPr firstRow="1" bandRow="1">
                <a:tableStyleId>{5C22544A-7EE6-4342-B048-85BDC9FD1C3A}</a:tableStyleId>
              </a:tblPr>
              <a:tblGrid>
                <a:gridCol w="854798"/>
                <a:gridCol w="6993802"/>
              </a:tblGrid>
              <a:tr h="405442">
                <a:tc>
                  <a:txBody>
                    <a:bodyPr/>
                    <a:lstStyle/>
                    <a:p>
                      <a:r>
                        <a:rPr lang="en-US" dirty="0" smtClean="0"/>
                        <a:t>Score</a:t>
                      </a:r>
                      <a:endParaRPr lang="en-US" dirty="0"/>
                    </a:p>
                  </a:txBody>
                  <a:tcPr>
                    <a:solidFill>
                      <a:srgbClr val="7030A0"/>
                    </a:solidFill>
                  </a:tcPr>
                </a:tc>
                <a:tc>
                  <a:txBody>
                    <a:bodyPr/>
                    <a:lstStyle/>
                    <a:p>
                      <a:r>
                        <a:rPr lang="en-US" dirty="0" smtClean="0"/>
                        <a:t>Criteria</a:t>
                      </a:r>
                      <a:endParaRPr lang="en-US" dirty="0"/>
                    </a:p>
                  </a:txBody>
                  <a:tcPr>
                    <a:solidFill>
                      <a:srgbClr val="7030A0"/>
                    </a:solidFill>
                  </a:tcPr>
                </a:tc>
              </a:tr>
              <a:tr h="405442">
                <a:tc>
                  <a:txBody>
                    <a:bodyPr/>
                    <a:lstStyle/>
                    <a:p>
                      <a:r>
                        <a:rPr lang="en-US" dirty="0" smtClean="0">
                          <a:solidFill>
                            <a:schemeClr val="bg2">
                              <a:lumMod val="50000"/>
                            </a:schemeClr>
                          </a:solidFill>
                        </a:rPr>
                        <a:t>0</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No plaque</a:t>
                      </a:r>
                      <a:endParaRPr lang="en-US" dirty="0">
                        <a:solidFill>
                          <a:schemeClr val="bg2">
                            <a:lumMod val="50000"/>
                          </a:schemeClr>
                        </a:solidFill>
                      </a:endParaRPr>
                    </a:p>
                  </a:txBody>
                  <a:tcPr>
                    <a:solidFill>
                      <a:srgbClr val="FFFF66"/>
                    </a:solidFill>
                  </a:tcPr>
                </a:tc>
              </a:tr>
              <a:tr h="1047391">
                <a:tc>
                  <a:txBody>
                    <a:bodyPr/>
                    <a:lstStyle/>
                    <a:p>
                      <a:r>
                        <a:rPr lang="en-US" dirty="0" smtClean="0">
                          <a:solidFill>
                            <a:schemeClr val="bg2">
                              <a:lumMod val="50000"/>
                            </a:schemeClr>
                          </a:solidFill>
                        </a:rPr>
                        <a:t>1</a:t>
                      </a:r>
                      <a:endParaRPr lang="en-US" dirty="0">
                        <a:solidFill>
                          <a:schemeClr val="bg2">
                            <a:lumMod val="50000"/>
                          </a:schemeClr>
                        </a:solidFill>
                      </a:endParaRPr>
                    </a:p>
                  </a:txBody>
                  <a:tcPr>
                    <a:solidFill>
                      <a:srgbClr val="FFFF66"/>
                    </a:solidFill>
                  </a:tcPr>
                </a:tc>
                <a:tc>
                  <a:txBody>
                    <a:bodyPr/>
                    <a:lstStyle/>
                    <a:p>
                      <a:r>
                        <a:rPr lang="en-US" sz="1800" kern="1200" baseline="0" dirty="0" smtClean="0">
                          <a:solidFill>
                            <a:schemeClr val="bg2">
                              <a:lumMod val="50000"/>
                            </a:schemeClr>
                          </a:solidFill>
                          <a:latin typeface="+mn-lt"/>
                          <a:ea typeface="+mn-ea"/>
                          <a:cs typeface="+mn-cs"/>
                        </a:rPr>
                        <a:t>A film of plaque adhering to the free gingival margin and adjacent area of the tooth, which can not be seen with the naked eye. But only by using disclosing solution or by using probe.</a:t>
                      </a:r>
                      <a:endParaRPr lang="en-US" dirty="0">
                        <a:solidFill>
                          <a:schemeClr val="bg2">
                            <a:lumMod val="50000"/>
                          </a:schemeClr>
                        </a:solidFill>
                      </a:endParaRPr>
                    </a:p>
                  </a:txBody>
                  <a:tcPr>
                    <a:solidFill>
                      <a:srgbClr val="FFFF66"/>
                    </a:solidFill>
                  </a:tcPr>
                </a:tc>
              </a:tr>
              <a:tr h="1013604">
                <a:tc>
                  <a:txBody>
                    <a:bodyPr/>
                    <a:lstStyle/>
                    <a:p>
                      <a:r>
                        <a:rPr lang="en-US" dirty="0" smtClean="0">
                          <a:solidFill>
                            <a:schemeClr val="bg2">
                              <a:lumMod val="50000"/>
                            </a:schemeClr>
                          </a:solidFill>
                        </a:rPr>
                        <a:t>2</a:t>
                      </a:r>
                      <a:endParaRPr lang="en-US" dirty="0">
                        <a:solidFill>
                          <a:schemeClr val="bg2">
                            <a:lumMod val="50000"/>
                          </a:schemeClr>
                        </a:solidFill>
                      </a:endParaRPr>
                    </a:p>
                  </a:txBody>
                  <a:tcPr>
                    <a:solidFill>
                      <a:srgbClr val="FFFF66"/>
                    </a:solidFill>
                  </a:tcPr>
                </a:tc>
                <a:tc>
                  <a:txBody>
                    <a:bodyPr/>
                    <a:lstStyle/>
                    <a:p>
                      <a:r>
                        <a:rPr lang="en-US" sz="1800" kern="1200" baseline="0" dirty="0" smtClean="0">
                          <a:solidFill>
                            <a:schemeClr val="bg2">
                              <a:lumMod val="50000"/>
                            </a:schemeClr>
                          </a:solidFill>
                          <a:latin typeface="+mn-lt"/>
                          <a:ea typeface="+mn-ea"/>
                          <a:cs typeface="+mn-cs"/>
                        </a:rPr>
                        <a:t>Moderate accumulation of deposits within the gingival pocket, on the gingival margin and/ or adjacent tooth surface, which can be seen with the naked eye.</a:t>
                      </a:r>
                      <a:endParaRPr lang="en-US" dirty="0">
                        <a:solidFill>
                          <a:schemeClr val="bg2">
                            <a:lumMod val="50000"/>
                          </a:schemeClr>
                        </a:solidFill>
                      </a:endParaRPr>
                    </a:p>
                  </a:txBody>
                  <a:tcPr>
                    <a:solidFill>
                      <a:srgbClr val="FFFF66"/>
                    </a:solidFill>
                  </a:tcPr>
                </a:tc>
              </a:tr>
              <a:tr h="709523">
                <a:tc>
                  <a:txBody>
                    <a:bodyPr/>
                    <a:lstStyle/>
                    <a:p>
                      <a:r>
                        <a:rPr lang="en-US" dirty="0" smtClean="0">
                          <a:solidFill>
                            <a:schemeClr val="bg2">
                              <a:lumMod val="50000"/>
                            </a:schemeClr>
                          </a:solidFill>
                        </a:rPr>
                        <a:t>3</a:t>
                      </a:r>
                      <a:endParaRPr lang="en-US" dirty="0">
                        <a:solidFill>
                          <a:schemeClr val="bg2">
                            <a:lumMod val="50000"/>
                          </a:schemeClr>
                        </a:solidFill>
                      </a:endParaRPr>
                    </a:p>
                  </a:txBody>
                  <a:tcPr>
                    <a:solidFill>
                      <a:srgbClr val="FFFF66"/>
                    </a:solidFill>
                  </a:tcPr>
                </a:tc>
                <a:tc>
                  <a:txBody>
                    <a:bodyPr/>
                    <a:lstStyle/>
                    <a:p>
                      <a:r>
                        <a:rPr lang="en-US" sz="1800" kern="1200" baseline="0" dirty="0" smtClean="0">
                          <a:solidFill>
                            <a:schemeClr val="bg2">
                              <a:lumMod val="50000"/>
                            </a:schemeClr>
                          </a:solidFill>
                          <a:latin typeface="+mn-lt"/>
                          <a:ea typeface="+mn-ea"/>
                          <a:cs typeface="+mn-cs"/>
                        </a:rPr>
                        <a:t>Abundance of soft matter within the gingival pocket and/or on the</a:t>
                      </a:r>
                    </a:p>
                    <a:p>
                      <a:r>
                        <a:rPr lang="en-US" sz="1800" kern="1200" baseline="0" dirty="0" smtClean="0">
                          <a:solidFill>
                            <a:schemeClr val="bg2">
                              <a:lumMod val="50000"/>
                            </a:schemeClr>
                          </a:solidFill>
                          <a:latin typeface="+mn-lt"/>
                          <a:ea typeface="+mn-ea"/>
                          <a:cs typeface="+mn-cs"/>
                        </a:rPr>
                        <a:t>tooth and gingival margin.</a:t>
                      </a:r>
                      <a:endParaRPr lang="en-US" dirty="0">
                        <a:solidFill>
                          <a:schemeClr val="bg2">
                            <a:lumMod val="50000"/>
                          </a:schemeClr>
                        </a:solidFill>
                      </a:endParaRPr>
                    </a:p>
                  </a:txBody>
                  <a:tcPr>
                    <a:solidFill>
                      <a:srgbClr val="FFFF66"/>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315200" cy="715962"/>
          </a:xfrm>
        </p:spPr>
        <p:txBody>
          <a:bodyPr/>
          <a:lstStyle/>
          <a:p>
            <a:r>
              <a:rPr lang="en-US" sz="3600" dirty="0" smtClean="0"/>
              <a:t>              </a:t>
            </a:r>
            <a:r>
              <a:rPr lang="en-US" sz="3600" b="1" dirty="0" smtClean="0"/>
              <a:t>Calculation</a:t>
            </a:r>
            <a:endParaRPr lang="en-US" sz="3600" b="1" dirty="0"/>
          </a:p>
        </p:txBody>
      </p:sp>
      <p:sp>
        <p:nvSpPr>
          <p:cNvPr id="3" name="Content Placeholder 2"/>
          <p:cNvSpPr>
            <a:spLocks noGrp="1"/>
          </p:cNvSpPr>
          <p:nvPr>
            <p:ph idx="1"/>
          </p:nvPr>
        </p:nvSpPr>
        <p:spPr>
          <a:xfrm>
            <a:off x="1066800" y="1752600"/>
            <a:ext cx="8305800" cy="4191000"/>
          </a:xfrm>
        </p:spPr>
        <p:txBody>
          <a:bodyPr/>
          <a:lstStyle/>
          <a:p>
            <a:r>
              <a:rPr lang="en-US" sz="2400" b="1" dirty="0" smtClean="0">
                <a:solidFill>
                  <a:schemeClr val="bg2">
                    <a:lumMod val="50000"/>
                  </a:schemeClr>
                </a:solidFill>
              </a:rPr>
              <a:t>PII for a tooth      </a:t>
            </a:r>
            <a:r>
              <a:rPr lang="en-US" sz="2400" dirty="0" smtClean="0">
                <a:solidFill>
                  <a:schemeClr val="bg2">
                    <a:lumMod val="50000"/>
                  </a:schemeClr>
                </a:solidFill>
              </a:rPr>
              <a:t>=   Scores of 4 areas</a:t>
            </a:r>
          </a:p>
          <a:p>
            <a:pPr>
              <a:buNone/>
            </a:pPr>
            <a:r>
              <a:rPr lang="en-US" sz="2400" dirty="0" smtClean="0">
                <a:solidFill>
                  <a:schemeClr val="bg2">
                    <a:lumMod val="50000"/>
                  </a:schemeClr>
                </a:solidFill>
              </a:rPr>
              <a:t>                                           4</a:t>
            </a:r>
          </a:p>
          <a:p>
            <a:r>
              <a:rPr lang="en-US" sz="2400" b="1" dirty="0" smtClean="0">
                <a:solidFill>
                  <a:schemeClr val="bg2">
                    <a:lumMod val="50000"/>
                  </a:schemeClr>
                </a:solidFill>
              </a:rPr>
              <a:t>PII for individual  </a:t>
            </a:r>
            <a:r>
              <a:rPr lang="en-US" sz="2400" dirty="0" smtClean="0">
                <a:solidFill>
                  <a:schemeClr val="bg2">
                    <a:lumMod val="50000"/>
                  </a:schemeClr>
                </a:solidFill>
              </a:rPr>
              <a:t>=    total scores </a:t>
            </a:r>
          </a:p>
          <a:p>
            <a:pPr>
              <a:buNone/>
            </a:pPr>
            <a:r>
              <a:rPr lang="en-US" sz="2400" dirty="0" smtClean="0">
                <a:solidFill>
                  <a:schemeClr val="bg2">
                    <a:lumMod val="50000"/>
                  </a:schemeClr>
                </a:solidFill>
              </a:rPr>
              <a:t>                                      no: of teeth examined</a:t>
            </a:r>
          </a:p>
          <a:p>
            <a:r>
              <a:rPr lang="en-US" sz="2400" b="1" dirty="0" smtClean="0">
                <a:solidFill>
                  <a:schemeClr val="bg2">
                    <a:lumMod val="50000"/>
                  </a:schemeClr>
                </a:solidFill>
              </a:rPr>
              <a:t>PII for group        </a:t>
            </a:r>
            <a:r>
              <a:rPr lang="en-US" sz="2400" dirty="0" smtClean="0">
                <a:solidFill>
                  <a:schemeClr val="bg2">
                    <a:lumMod val="50000"/>
                  </a:schemeClr>
                </a:solidFill>
              </a:rPr>
              <a:t>=    total score</a:t>
            </a:r>
          </a:p>
          <a:p>
            <a:pPr>
              <a:buNone/>
            </a:pPr>
            <a:r>
              <a:rPr lang="en-US" sz="2400" dirty="0" smtClean="0">
                <a:solidFill>
                  <a:schemeClr val="bg2">
                    <a:lumMod val="50000"/>
                  </a:schemeClr>
                </a:solidFill>
              </a:rPr>
              <a:t>                                      no: of individuals</a:t>
            </a:r>
          </a:p>
          <a:p>
            <a:pPr>
              <a:buNone/>
            </a:pPr>
            <a:endParaRPr lang="en-US" dirty="0" smtClean="0">
              <a:solidFill>
                <a:schemeClr val="bg2">
                  <a:lumMod val="50000"/>
                </a:schemeClr>
              </a:solidFill>
            </a:endParaRPr>
          </a:p>
        </p:txBody>
      </p:sp>
      <p:cxnSp>
        <p:nvCxnSpPr>
          <p:cNvPr id="4" name="Straight Connector 3"/>
          <p:cNvCxnSpPr/>
          <p:nvPr/>
        </p:nvCxnSpPr>
        <p:spPr bwMode="auto">
          <a:xfrm>
            <a:off x="4191000" y="2209800"/>
            <a:ext cx="2590800" cy="1588"/>
          </a:xfrm>
          <a:prstGeom prst="line">
            <a:avLst/>
          </a:prstGeom>
          <a:gradFill rotWithShape="1">
            <a:gsLst>
              <a:gs pos="0">
                <a:schemeClr val="bg2">
                  <a:gamma/>
                  <a:tint val="26667"/>
                  <a:invGamma/>
                </a:schemeClr>
              </a:gs>
              <a:gs pos="100000">
                <a:schemeClr val="bg2">
                  <a:alpha val="14999"/>
                </a:schemeClr>
              </a:gs>
            </a:gsLst>
            <a:lin ang="5400000" scaled="1"/>
          </a:gradFill>
          <a:ln>
            <a:solidFill>
              <a:schemeClr val="bg2">
                <a:lumMod val="50000"/>
              </a:schemeClr>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Connector 6"/>
          <p:cNvCxnSpPr/>
          <p:nvPr/>
        </p:nvCxnSpPr>
        <p:spPr bwMode="auto">
          <a:xfrm>
            <a:off x="4114800" y="3962400"/>
            <a:ext cx="2590800" cy="1588"/>
          </a:xfrm>
          <a:prstGeom prst="line">
            <a:avLst/>
          </a:prstGeom>
          <a:gradFill rotWithShape="1">
            <a:gsLst>
              <a:gs pos="0">
                <a:schemeClr val="bg2">
                  <a:gamma/>
                  <a:tint val="26667"/>
                  <a:invGamma/>
                </a:schemeClr>
              </a:gs>
              <a:gs pos="100000">
                <a:schemeClr val="bg2">
                  <a:alpha val="14999"/>
                </a:schemeClr>
              </a:gs>
            </a:gsLst>
            <a:lin ang="5400000" scaled="1"/>
          </a:gradFill>
          <a:ln>
            <a:solidFill>
              <a:schemeClr val="bg2">
                <a:lumMod val="50000"/>
              </a:schemeClr>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4191000" y="3124200"/>
            <a:ext cx="2590800" cy="1588"/>
          </a:xfrm>
          <a:prstGeom prst="line">
            <a:avLst/>
          </a:prstGeom>
          <a:gradFill rotWithShape="1">
            <a:gsLst>
              <a:gs pos="0">
                <a:schemeClr val="bg2">
                  <a:gamma/>
                  <a:tint val="26667"/>
                  <a:invGamma/>
                </a:schemeClr>
              </a:gs>
              <a:gs pos="100000">
                <a:schemeClr val="bg2">
                  <a:alpha val="14999"/>
                </a:schemeClr>
              </a:gs>
            </a:gsLst>
            <a:lin ang="5400000" scaled="1"/>
          </a:gradFill>
          <a:ln>
            <a:solidFill>
              <a:schemeClr val="bg2">
                <a:lumMod val="50000"/>
              </a:schemeClr>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Title 1"/>
          <p:cNvSpPr txBox="1">
            <a:spLocks/>
          </p:cNvSpPr>
          <p:nvPr/>
        </p:nvSpPr>
        <p:spPr bwMode="auto">
          <a:xfrm>
            <a:off x="685800" y="4267200"/>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mj-lt"/>
                <a:ea typeface="+mj-ea"/>
                <a:cs typeface="+mj-cs"/>
              </a:rPr>
              <a:t>             </a:t>
            </a:r>
            <a:r>
              <a:rPr kumimoji="0" lang="en-US" sz="3600" b="1" i="0" u="none" strike="noStrike" kern="0" cap="none" spc="0" normalizeH="0" baseline="0" noProof="0" dirty="0" smtClean="0">
                <a:ln>
                  <a:noFill/>
                </a:ln>
                <a:solidFill>
                  <a:schemeClr val="tx1"/>
                </a:solidFill>
                <a:effectLst/>
                <a:uLnTx/>
                <a:uFillTx/>
                <a:latin typeface="+mj-lt"/>
                <a:ea typeface="+mj-ea"/>
                <a:cs typeface="+mj-cs"/>
              </a:rPr>
              <a:t>Interpretation</a:t>
            </a:r>
            <a:endParaRPr kumimoji="0" lang="en-US" sz="3600" b="1" i="0" u="none" strike="noStrike" kern="0" cap="none" spc="0" normalizeH="0" baseline="0" noProof="0" dirty="0">
              <a:ln>
                <a:noFill/>
              </a:ln>
              <a:solidFill>
                <a:schemeClr val="tx1"/>
              </a:solidFill>
              <a:effectLst/>
              <a:uLnTx/>
              <a:uFillTx/>
              <a:latin typeface="+mj-lt"/>
              <a:ea typeface="+mj-ea"/>
              <a:cs typeface="+mj-cs"/>
            </a:endParaRPr>
          </a:p>
        </p:txBody>
      </p:sp>
      <p:graphicFrame>
        <p:nvGraphicFramePr>
          <p:cNvPr id="10" name="Content Placeholder 3"/>
          <p:cNvGraphicFramePr>
            <a:graphicFrameLocks/>
          </p:cNvGraphicFramePr>
          <p:nvPr/>
        </p:nvGraphicFramePr>
        <p:xfrm>
          <a:off x="2133600" y="5105400"/>
          <a:ext cx="4343400" cy="1463040"/>
        </p:xfrm>
        <a:graphic>
          <a:graphicData uri="http://schemas.openxmlformats.org/drawingml/2006/table">
            <a:tbl>
              <a:tblPr firstRow="1" bandRow="1">
                <a:tableStyleId>{5C22544A-7EE6-4342-B048-85BDC9FD1C3A}</a:tableStyleId>
              </a:tblPr>
              <a:tblGrid>
                <a:gridCol w="2310318"/>
                <a:gridCol w="2033082"/>
              </a:tblGrid>
              <a:tr h="304800">
                <a:tc>
                  <a:txBody>
                    <a:bodyPr/>
                    <a:lstStyle/>
                    <a:p>
                      <a:r>
                        <a:rPr lang="en-US" b="1" dirty="0" smtClean="0">
                          <a:solidFill>
                            <a:srgbClr val="000000"/>
                          </a:solidFill>
                        </a:rPr>
                        <a:t>Excellent</a:t>
                      </a:r>
                      <a:r>
                        <a:rPr lang="en-US" b="1" baseline="0" dirty="0" smtClean="0">
                          <a:solidFill>
                            <a:srgbClr val="000000"/>
                          </a:solidFill>
                        </a:rPr>
                        <a:t> </a:t>
                      </a:r>
                      <a:endParaRPr lang="en-US" b="1" dirty="0">
                        <a:solidFill>
                          <a:srgbClr val="000000"/>
                        </a:solidFill>
                      </a:endParaRPr>
                    </a:p>
                  </a:txBody>
                  <a:tcPr>
                    <a:solidFill>
                      <a:srgbClr val="FFFF00"/>
                    </a:solidFill>
                  </a:tcPr>
                </a:tc>
                <a:tc>
                  <a:txBody>
                    <a:bodyPr/>
                    <a:lstStyle/>
                    <a:p>
                      <a:r>
                        <a:rPr lang="en-US" b="1" dirty="0" smtClean="0">
                          <a:solidFill>
                            <a:srgbClr val="000000"/>
                          </a:solidFill>
                        </a:rPr>
                        <a:t>0</a:t>
                      </a:r>
                      <a:endParaRPr lang="en-US" b="1" dirty="0">
                        <a:solidFill>
                          <a:srgbClr val="000000"/>
                        </a:solidFill>
                      </a:endParaRPr>
                    </a:p>
                  </a:txBody>
                  <a:tcPr>
                    <a:solidFill>
                      <a:srgbClr val="FFFF00"/>
                    </a:solidFill>
                  </a:tcPr>
                </a:tc>
              </a:tr>
              <a:tr h="304800">
                <a:tc>
                  <a:txBody>
                    <a:bodyPr/>
                    <a:lstStyle/>
                    <a:p>
                      <a:r>
                        <a:rPr lang="en-US" b="1" dirty="0" smtClean="0">
                          <a:solidFill>
                            <a:srgbClr val="000000"/>
                          </a:solidFill>
                        </a:rPr>
                        <a:t>Good </a:t>
                      </a:r>
                      <a:endParaRPr lang="en-US" b="1" dirty="0">
                        <a:solidFill>
                          <a:srgbClr val="000000"/>
                        </a:solidFill>
                      </a:endParaRPr>
                    </a:p>
                  </a:txBody>
                  <a:tcPr>
                    <a:solidFill>
                      <a:srgbClr val="FFFF00"/>
                    </a:solidFill>
                  </a:tcPr>
                </a:tc>
                <a:tc>
                  <a:txBody>
                    <a:bodyPr/>
                    <a:lstStyle/>
                    <a:p>
                      <a:r>
                        <a:rPr lang="en-US" b="1" dirty="0" smtClean="0">
                          <a:solidFill>
                            <a:srgbClr val="000000"/>
                          </a:solidFill>
                        </a:rPr>
                        <a:t>0.1-0.9</a:t>
                      </a:r>
                      <a:endParaRPr lang="en-US" b="1" dirty="0">
                        <a:solidFill>
                          <a:srgbClr val="000000"/>
                        </a:solidFill>
                      </a:endParaRPr>
                    </a:p>
                  </a:txBody>
                  <a:tcPr>
                    <a:solidFill>
                      <a:srgbClr val="FFFF00"/>
                    </a:solidFill>
                  </a:tcPr>
                </a:tc>
              </a:tr>
              <a:tr h="304800">
                <a:tc>
                  <a:txBody>
                    <a:bodyPr/>
                    <a:lstStyle/>
                    <a:p>
                      <a:r>
                        <a:rPr lang="en-US" b="1" dirty="0" smtClean="0">
                          <a:solidFill>
                            <a:srgbClr val="000000"/>
                          </a:solidFill>
                        </a:rPr>
                        <a:t>Fair </a:t>
                      </a:r>
                      <a:endParaRPr lang="en-US" b="1" dirty="0">
                        <a:solidFill>
                          <a:srgbClr val="000000"/>
                        </a:solidFill>
                      </a:endParaRPr>
                    </a:p>
                  </a:txBody>
                  <a:tcPr>
                    <a:solidFill>
                      <a:srgbClr val="FFFF00"/>
                    </a:solidFill>
                  </a:tcPr>
                </a:tc>
                <a:tc>
                  <a:txBody>
                    <a:bodyPr/>
                    <a:lstStyle/>
                    <a:p>
                      <a:r>
                        <a:rPr lang="en-US" b="1" dirty="0" smtClean="0">
                          <a:solidFill>
                            <a:srgbClr val="000000"/>
                          </a:solidFill>
                        </a:rPr>
                        <a:t>1.0-1.9</a:t>
                      </a:r>
                      <a:endParaRPr lang="en-US" b="1" dirty="0">
                        <a:solidFill>
                          <a:srgbClr val="000000"/>
                        </a:solidFill>
                      </a:endParaRPr>
                    </a:p>
                  </a:txBody>
                  <a:tcPr>
                    <a:solidFill>
                      <a:srgbClr val="FFFF00"/>
                    </a:solidFill>
                  </a:tcPr>
                </a:tc>
              </a:tr>
              <a:tr h="304800">
                <a:tc>
                  <a:txBody>
                    <a:bodyPr/>
                    <a:lstStyle/>
                    <a:p>
                      <a:r>
                        <a:rPr lang="en-US" b="1" dirty="0" smtClean="0">
                          <a:solidFill>
                            <a:srgbClr val="000000"/>
                          </a:solidFill>
                        </a:rPr>
                        <a:t>Poor</a:t>
                      </a:r>
                      <a:endParaRPr lang="en-US" b="1" dirty="0">
                        <a:solidFill>
                          <a:srgbClr val="000000"/>
                        </a:solidFill>
                      </a:endParaRPr>
                    </a:p>
                  </a:txBody>
                  <a:tcPr>
                    <a:solidFill>
                      <a:srgbClr val="FFFF00"/>
                    </a:solidFill>
                  </a:tcPr>
                </a:tc>
                <a:tc>
                  <a:txBody>
                    <a:bodyPr/>
                    <a:lstStyle/>
                    <a:p>
                      <a:r>
                        <a:rPr lang="en-US" b="1" dirty="0" smtClean="0">
                          <a:solidFill>
                            <a:srgbClr val="000000"/>
                          </a:solidFill>
                        </a:rPr>
                        <a:t>2.0-3.0</a:t>
                      </a:r>
                      <a:endParaRPr lang="en-US" b="1" dirty="0">
                        <a:solidFill>
                          <a:srgbClr val="000000"/>
                        </a:solidFill>
                      </a:endParaRPr>
                    </a:p>
                  </a:txBody>
                  <a:tcPr>
                    <a:solidFill>
                      <a:srgbClr val="FFFF00"/>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696200" cy="71596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000" b="1" cap="all"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Gingival Index(GI)</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1219200" y="2286000"/>
            <a:ext cx="7467600" cy="4191000"/>
          </a:xfrm>
        </p:spPr>
        <p:txBody>
          <a:bodyPr/>
          <a:lstStyle/>
          <a:p>
            <a:r>
              <a:rPr lang="en-US" sz="2800" dirty="0" smtClean="0">
                <a:solidFill>
                  <a:srgbClr val="660033"/>
                </a:solidFill>
              </a:rPr>
              <a:t>Developed by </a:t>
            </a:r>
            <a:r>
              <a:rPr lang="en-US" sz="2800" dirty="0" err="1" smtClean="0">
                <a:solidFill>
                  <a:srgbClr val="660033"/>
                </a:solidFill>
              </a:rPr>
              <a:t>Loe</a:t>
            </a:r>
            <a:r>
              <a:rPr lang="en-US" sz="2800" dirty="0" smtClean="0">
                <a:solidFill>
                  <a:srgbClr val="660033"/>
                </a:solidFill>
              </a:rPr>
              <a:t> H and </a:t>
            </a:r>
            <a:r>
              <a:rPr lang="en-US" sz="2800" dirty="0" err="1" smtClean="0">
                <a:solidFill>
                  <a:srgbClr val="660033"/>
                </a:solidFill>
              </a:rPr>
              <a:t>Silness</a:t>
            </a:r>
            <a:r>
              <a:rPr lang="en-US" sz="2800" dirty="0" smtClean="0">
                <a:solidFill>
                  <a:srgbClr val="660033"/>
                </a:solidFill>
              </a:rPr>
              <a:t> P in 1963.</a:t>
            </a:r>
          </a:p>
          <a:p>
            <a:r>
              <a:rPr lang="en-US" sz="2800" dirty="0" smtClean="0">
                <a:solidFill>
                  <a:srgbClr val="660033"/>
                </a:solidFill>
              </a:rPr>
              <a:t>For assessing severity of gingivitis.</a:t>
            </a:r>
          </a:p>
          <a:p>
            <a:r>
              <a:rPr lang="en-US" sz="2800" dirty="0" smtClean="0">
                <a:solidFill>
                  <a:srgbClr val="660033"/>
                </a:solidFill>
              </a:rPr>
              <a:t>Instrument: mouth mirror , periodontal probe.</a:t>
            </a:r>
          </a:p>
          <a:p>
            <a:endParaRPr lang="en-US" sz="2800" dirty="0">
              <a:solidFill>
                <a:srgbClr val="660033"/>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715962"/>
          </a:xfrm>
        </p:spPr>
        <p:txBody>
          <a:bodyPr/>
          <a:lstStyle/>
          <a:p>
            <a:pPr marL="857250" indent="-857250"/>
            <a:r>
              <a:rPr lang="en-US" dirty="0" smtClean="0"/>
              <a:t>          Index teeth </a:t>
            </a:r>
            <a:endParaRPr lang="en-US" dirty="0"/>
          </a:p>
        </p:txBody>
      </p:sp>
      <p:pic>
        <p:nvPicPr>
          <p:cNvPr id="5" name="Content Placeholder 4" descr="loe.gif"/>
          <p:cNvPicPr>
            <a:picLocks noGrp="1" noChangeAspect="1"/>
          </p:cNvPicPr>
          <p:nvPr>
            <p:ph idx="1"/>
          </p:nvPr>
        </p:nvPicPr>
        <p:blipFill>
          <a:blip r:embed="rId2"/>
          <a:stretch>
            <a:fillRect/>
          </a:stretch>
        </p:blipFill>
        <p:spPr>
          <a:xfrm>
            <a:off x="457200" y="2057400"/>
            <a:ext cx="3733800" cy="4303363"/>
          </a:xfrm>
        </p:spPr>
      </p:pic>
      <p:sp>
        <p:nvSpPr>
          <p:cNvPr id="6" name="TextBox 5"/>
          <p:cNvSpPr txBox="1"/>
          <p:nvPr/>
        </p:nvSpPr>
        <p:spPr>
          <a:xfrm>
            <a:off x="4114800" y="2667000"/>
            <a:ext cx="5029200" cy="2308324"/>
          </a:xfrm>
          <a:prstGeom prst="rect">
            <a:avLst/>
          </a:prstGeom>
          <a:noFill/>
        </p:spPr>
        <p:txBody>
          <a:bodyPr wrap="square" rtlCol="0">
            <a:spAutoFit/>
          </a:bodyPr>
          <a:lstStyle/>
          <a:p>
            <a:pPr>
              <a:buFont typeface="Arial" pitchFamily="34" charset="0"/>
              <a:buChar char="•"/>
            </a:pPr>
            <a:r>
              <a:rPr lang="en-US" dirty="0" smtClean="0">
                <a:solidFill>
                  <a:srgbClr val="660033"/>
                </a:solidFill>
              </a:rPr>
              <a:t>Tissues surrounding each tooth divided into 4 gingival scoring units.</a:t>
            </a:r>
          </a:p>
          <a:p>
            <a:pPr marL="514350" indent="-514350">
              <a:buFont typeface="+mj-lt"/>
              <a:buAutoNum type="romanLcPeriod"/>
            </a:pPr>
            <a:r>
              <a:rPr lang="en-US" dirty="0" smtClean="0">
                <a:solidFill>
                  <a:srgbClr val="660033"/>
                </a:solidFill>
              </a:rPr>
              <a:t>DISTO-FACIAL PAPILLA </a:t>
            </a:r>
          </a:p>
          <a:p>
            <a:pPr marL="514350" indent="-514350">
              <a:buFont typeface="+mj-lt"/>
              <a:buAutoNum type="romanLcPeriod"/>
            </a:pPr>
            <a:r>
              <a:rPr lang="en-US" dirty="0" smtClean="0">
                <a:solidFill>
                  <a:srgbClr val="660033"/>
                </a:solidFill>
              </a:rPr>
              <a:t>FACIAL MARGIN</a:t>
            </a:r>
          </a:p>
          <a:p>
            <a:pPr marL="514350" indent="-514350">
              <a:buFont typeface="+mj-lt"/>
              <a:buAutoNum type="romanLcPeriod"/>
            </a:pPr>
            <a:r>
              <a:rPr lang="en-US" dirty="0" smtClean="0">
                <a:solidFill>
                  <a:srgbClr val="660033"/>
                </a:solidFill>
              </a:rPr>
              <a:t>MESIO-FACIAL PAPILLA</a:t>
            </a:r>
          </a:p>
          <a:p>
            <a:pPr marL="514350" indent="-514350">
              <a:buFont typeface="+mj-lt"/>
              <a:buAutoNum type="romanLcPeriod"/>
            </a:pPr>
            <a:r>
              <a:rPr lang="en-US" dirty="0" smtClean="0">
                <a:solidFill>
                  <a:srgbClr val="660033"/>
                </a:solidFill>
              </a:rPr>
              <a:t>LINGUAL GINGIVAL MARGIN.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90600"/>
            <a:ext cx="7315200" cy="715962"/>
          </a:xfrm>
        </p:spPr>
        <p:txBody>
          <a:bodyPr/>
          <a:lstStyle/>
          <a:p>
            <a:r>
              <a:rPr lang="en-US" dirty="0" smtClean="0"/>
              <a:t> Scoring criteria</a:t>
            </a:r>
            <a:endParaRPr lang="en-US" dirty="0"/>
          </a:p>
        </p:txBody>
      </p:sp>
      <p:graphicFrame>
        <p:nvGraphicFramePr>
          <p:cNvPr id="4" name="Content Placeholder 3"/>
          <p:cNvGraphicFramePr>
            <a:graphicFrameLocks noGrp="1"/>
          </p:cNvGraphicFramePr>
          <p:nvPr>
            <p:ph idx="1"/>
          </p:nvPr>
        </p:nvGraphicFramePr>
        <p:xfrm>
          <a:off x="990600" y="2057400"/>
          <a:ext cx="7391400" cy="3733800"/>
        </p:xfrm>
        <a:graphic>
          <a:graphicData uri="http://schemas.openxmlformats.org/drawingml/2006/table">
            <a:tbl>
              <a:tblPr firstRow="1" bandRow="1">
                <a:tableStyleId>{5C22544A-7EE6-4342-B048-85BDC9FD1C3A}</a:tableStyleId>
              </a:tblPr>
              <a:tblGrid>
                <a:gridCol w="1167063"/>
                <a:gridCol w="6224337"/>
              </a:tblGrid>
              <a:tr h="746760">
                <a:tc>
                  <a:txBody>
                    <a:bodyPr/>
                    <a:lstStyle/>
                    <a:p>
                      <a:r>
                        <a:rPr lang="en-US" dirty="0" smtClean="0"/>
                        <a:t>SCORE</a:t>
                      </a:r>
                      <a:endParaRPr lang="en-US" dirty="0"/>
                    </a:p>
                  </a:txBody>
                  <a:tcPr>
                    <a:solidFill>
                      <a:srgbClr val="8B15AB"/>
                    </a:solidFill>
                  </a:tcPr>
                </a:tc>
                <a:tc>
                  <a:txBody>
                    <a:bodyPr/>
                    <a:lstStyle/>
                    <a:p>
                      <a:r>
                        <a:rPr lang="en-US" dirty="0" smtClean="0"/>
                        <a:t>CRITERIA</a:t>
                      </a:r>
                      <a:endParaRPr lang="en-US" dirty="0"/>
                    </a:p>
                  </a:txBody>
                  <a:tcPr>
                    <a:solidFill>
                      <a:srgbClr val="8B15AB"/>
                    </a:solidFill>
                  </a:tcPr>
                </a:tc>
              </a:tr>
              <a:tr h="746760">
                <a:tc>
                  <a:txBody>
                    <a:bodyPr/>
                    <a:lstStyle/>
                    <a:p>
                      <a:r>
                        <a:rPr lang="en-US" dirty="0" smtClean="0">
                          <a:solidFill>
                            <a:schemeClr val="bg2">
                              <a:lumMod val="50000"/>
                            </a:schemeClr>
                          </a:solidFill>
                        </a:rPr>
                        <a:t>0</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Absence</a:t>
                      </a:r>
                      <a:r>
                        <a:rPr lang="en-US" baseline="0" dirty="0" smtClean="0">
                          <a:solidFill>
                            <a:schemeClr val="bg2">
                              <a:lumMod val="50000"/>
                            </a:schemeClr>
                          </a:solidFill>
                        </a:rPr>
                        <a:t> of inflammation/normal gingiva.</a:t>
                      </a:r>
                    </a:p>
                  </a:txBody>
                  <a:tcPr>
                    <a:solidFill>
                      <a:srgbClr val="FFFF66"/>
                    </a:solidFill>
                  </a:tcPr>
                </a:tc>
              </a:tr>
              <a:tr h="746760">
                <a:tc>
                  <a:txBody>
                    <a:bodyPr/>
                    <a:lstStyle/>
                    <a:p>
                      <a:r>
                        <a:rPr lang="en-US" dirty="0" smtClean="0">
                          <a:solidFill>
                            <a:schemeClr val="bg2">
                              <a:lumMod val="50000"/>
                            </a:schemeClr>
                          </a:solidFill>
                        </a:rPr>
                        <a:t>1</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Mild inflammation, slight change in color,</a:t>
                      </a:r>
                      <a:r>
                        <a:rPr lang="en-US" baseline="0" dirty="0" smtClean="0">
                          <a:solidFill>
                            <a:schemeClr val="bg2">
                              <a:lumMod val="50000"/>
                            </a:schemeClr>
                          </a:solidFill>
                        </a:rPr>
                        <a:t> slight  edema, no bleeding on probing.</a:t>
                      </a:r>
                      <a:endParaRPr lang="en-US" dirty="0">
                        <a:solidFill>
                          <a:schemeClr val="bg2">
                            <a:lumMod val="50000"/>
                          </a:schemeClr>
                        </a:solidFill>
                      </a:endParaRPr>
                    </a:p>
                  </a:txBody>
                  <a:tcPr>
                    <a:solidFill>
                      <a:srgbClr val="FFFF66"/>
                    </a:solidFill>
                  </a:tcPr>
                </a:tc>
              </a:tr>
              <a:tr h="746760">
                <a:tc>
                  <a:txBody>
                    <a:bodyPr/>
                    <a:lstStyle/>
                    <a:p>
                      <a:r>
                        <a:rPr lang="en-US" dirty="0" smtClean="0">
                          <a:solidFill>
                            <a:schemeClr val="bg2">
                              <a:lumMod val="50000"/>
                            </a:schemeClr>
                          </a:solidFill>
                        </a:rPr>
                        <a:t>2</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Moderate inlammation,moderate glazing, redness, edema</a:t>
                      </a:r>
                      <a:r>
                        <a:rPr lang="en-US" baseline="0" dirty="0" smtClean="0">
                          <a:solidFill>
                            <a:schemeClr val="bg2">
                              <a:lumMod val="50000"/>
                            </a:schemeClr>
                          </a:solidFill>
                        </a:rPr>
                        <a:t> and hypertrophy, bleeding on probing. </a:t>
                      </a:r>
                      <a:endParaRPr lang="en-US" dirty="0">
                        <a:solidFill>
                          <a:schemeClr val="bg2">
                            <a:lumMod val="50000"/>
                          </a:schemeClr>
                        </a:solidFill>
                      </a:endParaRPr>
                    </a:p>
                  </a:txBody>
                  <a:tcPr>
                    <a:solidFill>
                      <a:srgbClr val="FFFF66"/>
                    </a:solidFill>
                  </a:tcPr>
                </a:tc>
              </a:tr>
              <a:tr h="746760">
                <a:tc>
                  <a:txBody>
                    <a:bodyPr/>
                    <a:lstStyle/>
                    <a:p>
                      <a:r>
                        <a:rPr lang="en-US" dirty="0" smtClean="0">
                          <a:solidFill>
                            <a:schemeClr val="bg2">
                              <a:lumMod val="50000"/>
                            </a:schemeClr>
                          </a:solidFill>
                        </a:rPr>
                        <a:t>3</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Severe inflammation, marked redness and hypertrophy ,</a:t>
                      </a:r>
                      <a:r>
                        <a:rPr lang="en-US" baseline="0" dirty="0" smtClean="0">
                          <a:solidFill>
                            <a:schemeClr val="bg2">
                              <a:lumMod val="50000"/>
                            </a:schemeClr>
                          </a:solidFill>
                        </a:rPr>
                        <a:t> ulceration, tendency to spontaneous bleeding.</a:t>
                      </a:r>
                      <a:endParaRPr lang="en-US" dirty="0">
                        <a:solidFill>
                          <a:schemeClr val="bg2">
                            <a:lumMod val="50000"/>
                          </a:schemeClr>
                        </a:solidFill>
                      </a:endParaRPr>
                    </a:p>
                  </a:txBody>
                  <a:tcPr>
                    <a:solidFill>
                      <a:srgbClr val="FFFF66"/>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990600"/>
            <a:ext cx="3733800" cy="381000"/>
          </a:xfrm>
        </p:spPr>
        <p:txBody>
          <a:bodyPr/>
          <a:lstStyle/>
          <a:p>
            <a:r>
              <a:rPr lang="en-US" dirty="0" smtClean="0"/>
              <a:t>Calculations</a:t>
            </a:r>
            <a:endParaRPr lang="en-US" dirty="0"/>
          </a:p>
        </p:txBody>
      </p:sp>
      <p:sp>
        <p:nvSpPr>
          <p:cNvPr id="3" name="Content Placeholder 2"/>
          <p:cNvSpPr>
            <a:spLocks noGrp="1"/>
          </p:cNvSpPr>
          <p:nvPr>
            <p:ph idx="1"/>
          </p:nvPr>
        </p:nvSpPr>
        <p:spPr>
          <a:xfrm>
            <a:off x="1371600" y="1600200"/>
            <a:ext cx="9296400" cy="4191000"/>
          </a:xfrm>
        </p:spPr>
        <p:txBody>
          <a:bodyPr/>
          <a:lstStyle/>
          <a:p>
            <a:pPr marL="514350" indent="-514350">
              <a:buFont typeface="+mj-lt"/>
              <a:buAutoNum type="arabicPeriod"/>
            </a:pPr>
            <a:r>
              <a:rPr lang="en-US" sz="2000" dirty="0" smtClean="0">
                <a:solidFill>
                  <a:srgbClr val="660033"/>
                </a:solidFill>
              </a:rPr>
              <a:t>GI score for a tooth  =      Scores from 4  areas</a:t>
            </a:r>
          </a:p>
          <a:p>
            <a:pPr marL="514350" indent="-514350">
              <a:buNone/>
            </a:pPr>
            <a:r>
              <a:rPr lang="en-US" sz="2000" dirty="0" smtClean="0">
                <a:solidFill>
                  <a:srgbClr val="660033"/>
                </a:solidFill>
              </a:rPr>
              <a:t>                                                             4</a:t>
            </a:r>
          </a:p>
          <a:p>
            <a:pPr marL="514350" indent="-514350">
              <a:buAutoNum type="arabicPeriod" startAt="2"/>
            </a:pPr>
            <a:r>
              <a:rPr lang="en-US" sz="2000" dirty="0" smtClean="0">
                <a:solidFill>
                  <a:srgbClr val="660033"/>
                </a:solidFill>
              </a:rPr>
              <a:t>GI score individual   =     Sum of indices of teeth                       </a:t>
            </a:r>
          </a:p>
          <a:p>
            <a:pPr marL="514350" indent="-514350">
              <a:buNone/>
            </a:pPr>
            <a:r>
              <a:rPr lang="en-US" sz="2000" dirty="0" smtClean="0">
                <a:solidFill>
                  <a:srgbClr val="660033"/>
                </a:solidFill>
              </a:rPr>
              <a:t>                                                no: of teeth examined</a:t>
            </a:r>
          </a:p>
          <a:p>
            <a:pPr marL="514350" indent="-514350">
              <a:buNone/>
            </a:pPr>
            <a:r>
              <a:rPr lang="en-US" sz="2000" dirty="0" smtClean="0">
                <a:solidFill>
                  <a:srgbClr val="660033"/>
                </a:solidFill>
              </a:rPr>
              <a:t>3.     GI score for group   =     Sum of all members</a:t>
            </a:r>
          </a:p>
          <a:p>
            <a:pPr marL="514350" indent="-514350">
              <a:buNone/>
            </a:pPr>
            <a:r>
              <a:rPr lang="en-US" sz="2000" dirty="0" smtClean="0">
                <a:solidFill>
                  <a:srgbClr val="660033"/>
                </a:solidFill>
              </a:rPr>
              <a:t>                                                 total no:of individuals</a:t>
            </a:r>
          </a:p>
          <a:p>
            <a:pPr marL="514350" indent="-514350">
              <a:buNone/>
            </a:pPr>
            <a:r>
              <a:rPr lang="en-US" dirty="0" smtClean="0"/>
              <a:t>                                                </a:t>
            </a:r>
          </a:p>
          <a:p>
            <a:pPr marL="514350" indent="-514350">
              <a:buNone/>
            </a:pPr>
            <a:r>
              <a:rPr lang="en-US" dirty="0" smtClean="0"/>
              <a:t>                                         </a:t>
            </a:r>
          </a:p>
          <a:p>
            <a:pPr marL="514350" indent="-514350">
              <a:buNone/>
            </a:pPr>
            <a:r>
              <a:rPr lang="en-US" dirty="0" smtClean="0"/>
              <a:t>                                                                                                          </a:t>
            </a:r>
            <a:endParaRPr lang="en-US" dirty="0"/>
          </a:p>
        </p:txBody>
      </p:sp>
      <p:cxnSp>
        <p:nvCxnSpPr>
          <p:cNvPr id="5" name="Straight Connector 4"/>
          <p:cNvCxnSpPr/>
          <p:nvPr/>
        </p:nvCxnSpPr>
        <p:spPr bwMode="auto">
          <a:xfrm>
            <a:off x="4876800" y="1981200"/>
            <a:ext cx="2362200" cy="1588"/>
          </a:xfrm>
          <a:prstGeom prst="line">
            <a:avLst/>
          </a:prstGeom>
          <a:gradFill rotWithShape="1">
            <a:gsLst>
              <a:gs pos="0">
                <a:schemeClr val="bg2">
                  <a:gamma/>
                  <a:tint val="26667"/>
                  <a:invGamma/>
                </a:schemeClr>
              </a:gs>
              <a:gs pos="100000">
                <a:schemeClr val="bg2">
                  <a:alpha val="14999"/>
                </a:schemeClr>
              </a:gs>
            </a:gsLst>
            <a:lin ang="5400000" scaled="1"/>
          </a:gradFill>
          <a:ln>
            <a:solidFill>
              <a:srgbClr val="00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Connector 5"/>
          <p:cNvCxnSpPr/>
          <p:nvPr/>
        </p:nvCxnSpPr>
        <p:spPr bwMode="auto">
          <a:xfrm>
            <a:off x="4724400" y="2743200"/>
            <a:ext cx="2514600" cy="1588"/>
          </a:xfrm>
          <a:prstGeom prst="line">
            <a:avLst/>
          </a:prstGeom>
          <a:gradFill rotWithShape="1">
            <a:gsLst>
              <a:gs pos="0">
                <a:schemeClr val="bg2">
                  <a:gamma/>
                  <a:tint val="26667"/>
                  <a:invGamma/>
                </a:schemeClr>
              </a:gs>
              <a:gs pos="100000">
                <a:schemeClr val="bg2">
                  <a:alpha val="14999"/>
                </a:schemeClr>
              </a:gs>
            </a:gsLst>
            <a:lin ang="5400000" scaled="1"/>
          </a:gradFill>
          <a:ln>
            <a:solidFill>
              <a:srgbClr val="00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Connector 17"/>
          <p:cNvCxnSpPr/>
          <p:nvPr/>
        </p:nvCxnSpPr>
        <p:spPr bwMode="auto">
          <a:xfrm>
            <a:off x="4800600" y="3429000"/>
            <a:ext cx="2133600" cy="1588"/>
          </a:xfrm>
          <a:prstGeom prst="line">
            <a:avLst/>
          </a:prstGeom>
          <a:gradFill rotWithShape="1">
            <a:gsLst>
              <a:gs pos="0">
                <a:schemeClr val="bg2">
                  <a:gamma/>
                  <a:tint val="26667"/>
                  <a:invGamma/>
                </a:schemeClr>
              </a:gs>
              <a:gs pos="100000">
                <a:schemeClr val="bg2">
                  <a:alpha val="14999"/>
                </a:schemeClr>
              </a:gs>
            </a:gsLst>
            <a:lin ang="5400000" scaled="1"/>
          </a:gradFill>
          <a:ln>
            <a:solidFill>
              <a:srgbClr val="00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Title 1"/>
          <p:cNvSpPr txBox="1">
            <a:spLocks/>
          </p:cNvSpPr>
          <p:nvPr/>
        </p:nvSpPr>
        <p:spPr bwMode="auto">
          <a:xfrm>
            <a:off x="457200" y="3733800"/>
            <a:ext cx="7162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j-lt"/>
                <a:ea typeface="+mj-ea"/>
                <a:cs typeface="+mj-cs"/>
              </a:rPr>
              <a:t>            Interpretation</a:t>
            </a:r>
            <a:endParaRPr kumimoji="0" lang="en-US" sz="4400" b="0" i="0" u="none" strike="noStrike" kern="0" cap="none" spc="0" normalizeH="0" baseline="0" noProof="0" dirty="0">
              <a:ln>
                <a:noFill/>
              </a:ln>
              <a:solidFill>
                <a:schemeClr val="tx1"/>
              </a:solidFill>
              <a:effectLst/>
              <a:uLnTx/>
              <a:uFillTx/>
              <a:latin typeface="+mj-lt"/>
              <a:ea typeface="+mj-ea"/>
              <a:cs typeface="+mj-cs"/>
            </a:endParaRPr>
          </a:p>
        </p:txBody>
      </p:sp>
      <p:graphicFrame>
        <p:nvGraphicFramePr>
          <p:cNvPr id="33" name="Content Placeholder 3"/>
          <p:cNvGraphicFramePr>
            <a:graphicFrameLocks/>
          </p:cNvGraphicFramePr>
          <p:nvPr/>
        </p:nvGraphicFramePr>
        <p:xfrm>
          <a:off x="1295400" y="4419600"/>
          <a:ext cx="6248400" cy="1905001"/>
        </p:xfrm>
        <a:graphic>
          <a:graphicData uri="http://schemas.openxmlformats.org/drawingml/2006/table">
            <a:tbl>
              <a:tblPr firstRow="1" bandRow="1">
                <a:tableStyleId>{5C22544A-7EE6-4342-B048-85BDC9FD1C3A}</a:tableStyleId>
              </a:tblPr>
              <a:tblGrid>
                <a:gridCol w="1562100"/>
                <a:gridCol w="4686300"/>
              </a:tblGrid>
              <a:tr h="653716">
                <a:tc>
                  <a:txBody>
                    <a:bodyPr/>
                    <a:lstStyle/>
                    <a:p>
                      <a:r>
                        <a:rPr lang="en-US" dirty="0" smtClean="0"/>
                        <a:t>Gingival scores</a:t>
                      </a:r>
                      <a:endParaRPr lang="en-US" dirty="0"/>
                    </a:p>
                  </a:txBody>
                  <a:tcPr>
                    <a:solidFill>
                      <a:srgbClr val="8B15AB"/>
                    </a:solidFill>
                  </a:tcPr>
                </a:tc>
                <a:tc>
                  <a:txBody>
                    <a:bodyPr/>
                    <a:lstStyle/>
                    <a:p>
                      <a:r>
                        <a:rPr lang="en-US" dirty="0" smtClean="0"/>
                        <a:t>Condition </a:t>
                      </a:r>
                      <a:endParaRPr lang="en-US" dirty="0"/>
                    </a:p>
                  </a:txBody>
                  <a:tcPr>
                    <a:solidFill>
                      <a:srgbClr val="8B15AB"/>
                    </a:solidFill>
                  </a:tcPr>
                </a:tc>
              </a:tr>
              <a:tr h="417095">
                <a:tc>
                  <a:txBody>
                    <a:bodyPr/>
                    <a:lstStyle/>
                    <a:p>
                      <a:r>
                        <a:rPr lang="en-US" dirty="0" smtClean="0">
                          <a:solidFill>
                            <a:schemeClr val="bg2">
                              <a:lumMod val="50000"/>
                            </a:schemeClr>
                          </a:solidFill>
                        </a:rPr>
                        <a:t>0.1-1.0</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Mild gingivitis</a:t>
                      </a:r>
                      <a:endParaRPr lang="en-US" dirty="0">
                        <a:solidFill>
                          <a:schemeClr val="bg2">
                            <a:lumMod val="50000"/>
                          </a:schemeClr>
                        </a:solidFill>
                      </a:endParaRPr>
                    </a:p>
                  </a:txBody>
                  <a:tcPr>
                    <a:solidFill>
                      <a:srgbClr val="FFFF66"/>
                    </a:solidFill>
                  </a:tcPr>
                </a:tc>
              </a:tr>
              <a:tr h="417095">
                <a:tc>
                  <a:txBody>
                    <a:bodyPr/>
                    <a:lstStyle/>
                    <a:p>
                      <a:r>
                        <a:rPr lang="en-US" dirty="0" smtClean="0">
                          <a:solidFill>
                            <a:schemeClr val="bg2">
                              <a:lumMod val="50000"/>
                            </a:schemeClr>
                          </a:solidFill>
                        </a:rPr>
                        <a:t>1.1-2.0</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Moderate</a:t>
                      </a:r>
                      <a:r>
                        <a:rPr lang="en-US" baseline="0" dirty="0" smtClean="0">
                          <a:solidFill>
                            <a:schemeClr val="bg2">
                              <a:lumMod val="50000"/>
                            </a:schemeClr>
                          </a:solidFill>
                        </a:rPr>
                        <a:t> gingivitis </a:t>
                      </a:r>
                      <a:endParaRPr lang="en-US" dirty="0">
                        <a:solidFill>
                          <a:schemeClr val="bg2">
                            <a:lumMod val="50000"/>
                          </a:schemeClr>
                        </a:solidFill>
                      </a:endParaRPr>
                    </a:p>
                  </a:txBody>
                  <a:tcPr>
                    <a:solidFill>
                      <a:srgbClr val="FFFF66"/>
                    </a:solidFill>
                  </a:tcPr>
                </a:tc>
              </a:tr>
              <a:tr h="417095">
                <a:tc>
                  <a:txBody>
                    <a:bodyPr/>
                    <a:lstStyle/>
                    <a:p>
                      <a:r>
                        <a:rPr lang="en-US" dirty="0" smtClean="0">
                          <a:solidFill>
                            <a:schemeClr val="bg2">
                              <a:lumMod val="50000"/>
                            </a:schemeClr>
                          </a:solidFill>
                        </a:rPr>
                        <a:t>2.1-3.0</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Severe gingivitis</a:t>
                      </a:r>
                      <a:endParaRPr lang="en-US" dirty="0">
                        <a:solidFill>
                          <a:schemeClr val="bg2">
                            <a:lumMod val="50000"/>
                          </a:schemeClr>
                        </a:solidFill>
                      </a:endParaRPr>
                    </a:p>
                  </a:txBody>
                  <a:tcPr>
                    <a:solidFill>
                      <a:srgbClr val="FFFF66"/>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1219200"/>
            <a:ext cx="9144000" cy="762000"/>
          </a:xfrm>
        </p:spPr>
        <p:txBody>
          <a:body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5.Russell’s periodontal index(PI)</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Content Placeholder 6"/>
          <p:cNvSpPr>
            <a:spLocks noGrp="1"/>
          </p:cNvSpPr>
          <p:nvPr>
            <p:ph idx="1"/>
          </p:nvPr>
        </p:nvSpPr>
        <p:spPr>
          <a:xfrm>
            <a:off x="838200" y="2133600"/>
            <a:ext cx="8305800" cy="4191000"/>
          </a:xfrm>
        </p:spPr>
        <p:txBody>
          <a:bodyPr/>
          <a:lstStyle/>
          <a:p>
            <a:r>
              <a:rPr lang="en-US" sz="2800" dirty="0" smtClean="0">
                <a:solidFill>
                  <a:srgbClr val="660033"/>
                </a:solidFill>
              </a:rPr>
              <a:t>Developed by Russell A.L in 1956</a:t>
            </a:r>
          </a:p>
          <a:p>
            <a:r>
              <a:rPr lang="en-US" sz="2800" dirty="0" smtClean="0">
                <a:solidFill>
                  <a:srgbClr val="660033"/>
                </a:solidFill>
              </a:rPr>
              <a:t>To estimate deeper periodontal diseases.</a:t>
            </a:r>
          </a:p>
          <a:p>
            <a:r>
              <a:rPr lang="en-US" sz="2800" dirty="0" smtClean="0">
                <a:solidFill>
                  <a:srgbClr val="660033"/>
                </a:solidFill>
              </a:rPr>
              <a:t> All teeth present examined.</a:t>
            </a:r>
          </a:p>
          <a:p>
            <a:r>
              <a:rPr lang="en-US" sz="2800" dirty="0" smtClean="0">
                <a:solidFill>
                  <a:srgbClr val="660033"/>
                </a:solidFill>
              </a:rPr>
              <a:t>Gingival tissue surrounding each tooth assessed for gingival inflammation and periodontal involvement. </a:t>
            </a:r>
          </a:p>
          <a:p>
            <a:r>
              <a:rPr lang="en-US" sz="2800" b="1" dirty="0" smtClean="0">
                <a:solidFill>
                  <a:srgbClr val="660033"/>
                </a:solidFill>
              </a:rPr>
              <a:t>Instruments</a:t>
            </a:r>
            <a:r>
              <a:rPr lang="en-US" sz="2800" dirty="0" smtClean="0">
                <a:solidFill>
                  <a:srgbClr val="660033"/>
                </a:solidFill>
              </a:rPr>
              <a:t> : mouth mirror, plain probe.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14400"/>
            <a:ext cx="7543800" cy="914400"/>
          </a:xfrm>
        </p:spPr>
        <p:txBody>
          <a:bodyPr/>
          <a:lstStyle/>
          <a:p>
            <a:r>
              <a:rPr lang="en-US" sz="3200" dirty="0" smtClean="0"/>
              <a:t>IDEAL REQUIREMENTS OF AN INDEX</a:t>
            </a:r>
            <a:endParaRPr lang="en-US" sz="3200" dirty="0"/>
          </a:p>
        </p:txBody>
      </p:sp>
      <p:sp>
        <p:nvSpPr>
          <p:cNvPr id="3" name="Content Placeholder 2"/>
          <p:cNvSpPr>
            <a:spLocks noGrp="1"/>
          </p:cNvSpPr>
          <p:nvPr>
            <p:ph idx="1"/>
          </p:nvPr>
        </p:nvSpPr>
        <p:spPr>
          <a:xfrm>
            <a:off x="609600" y="1981200"/>
            <a:ext cx="8077200" cy="4191000"/>
          </a:xfrm>
        </p:spPr>
        <p:txBody>
          <a:bodyPr/>
          <a:lstStyle/>
          <a:p>
            <a:pPr marL="514350" indent="-514350">
              <a:buNone/>
            </a:pPr>
            <a:r>
              <a:rPr lang="en-US" dirty="0" smtClean="0">
                <a:solidFill>
                  <a:schemeClr val="accent1">
                    <a:lumMod val="50000"/>
                  </a:schemeClr>
                </a:solidFill>
              </a:rPr>
              <a:t>Clarity, simplicity and </a:t>
            </a:r>
            <a:r>
              <a:rPr lang="en-US" dirty="0" smtClean="0">
                <a:solidFill>
                  <a:schemeClr val="accent1">
                    <a:lumMod val="50000"/>
                  </a:schemeClr>
                </a:solidFill>
              </a:rPr>
              <a:t>objectivity</a:t>
            </a:r>
          </a:p>
          <a:p>
            <a:pPr marL="514350" indent="-514350">
              <a:buFont typeface="Wingdings" pitchFamily="2" charset="2"/>
              <a:buChar char="§"/>
            </a:pPr>
            <a:r>
              <a:rPr lang="en-US" dirty="0" smtClean="0">
                <a:solidFill>
                  <a:srgbClr val="E60D08"/>
                </a:solidFill>
              </a:rPr>
              <a:t>The examiner should able to remember the criteria easily.  It should be easy to apply and criteria should be </a:t>
            </a:r>
            <a:r>
              <a:rPr lang="en-US" dirty="0" smtClean="0">
                <a:solidFill>
                  <a:srgbClr val="E60D08"/>
                </a:solidFill>
              </a:rPr>
              <a:t>clear.</a:t>
            </a:r>
            <a:endParaRPr lang="en-US" dirty="0" smtClean="0">
              <a:solidFill>
                <a:srgbClr val="E60D08"/>
              </a:solidFill>
            </a:endParaRPr>
          </a:p>
          <a:p>
            <a:pPr marL="514350" indent="-514350">
              <a:buNone/>
            </a:pPr>
            <a:r>
              <a:rPr lang="en-US" dirty="0" smtClean="0">
                <a:solidFill>
                  <a:schemeClr val="accent1">
                    <a:lumMod val="50000"/>
                  </a:schemeClr>
                </a:solidFill>
              </a:rPr>
              <a:t>Validity</a:t>
            </a:r>
          </a:p>
          <a:p>
            <a:pPr marL="514350" indent="-514350">
              <a:buFont typeface="Wingdings" pitchFamily="2" charset="2"/>
              <a:buChar char="§"/>
            </a:pPr>
            <a:r>
              <a:rPr lang="en-US" dirty="0" smtClean="0">
                <a:solidFill>
                  <a:srgbClr val="E60D08"/>
                </a:solidFill>
              </a:rPr>
              <a:t>The index must measure what is intent to measure.  </a:t>
            </a:r>
            <a:endParaRPr lang="en-US" dirty="0" smtClean="0">
              <a:solidFill>
                <a:schemeClr val="accent1">
                  <a:lumMod val="50000"/>
                </a:schemeClr>
              </a:solidFill>
            </a:endParaRPr>
          </a:p>
          <a:p>
            <a:pPr marL="514350" indent="-514350"/>
            <a:endParaRPr lang="en-US" dirty="0" smtClean="0"/>
          </a:p>
          <a:p>
            <a:pPr marL="514350" indent="-514350"/>
            <a:endParaRPr lang="en-US" dirty="0" smtClean="0"/>
          </a:p>
          <a:p>
            <a:pPr marL="514350" indent="-514350"/>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382000" cy="5090160"/>
        </p:xfrm>
        <a:graphic>
          <a:graphicData uri="http://schemas.openxmlformats.org/drawingml/2006/table">
            <a:tbl>
              <a:tblPr firstRow="1" bandRow="1">
                <a:tableStyleId>{5C22544A-7EE6-4342-B048-85BDC9FD1C3A}</a:tableStyleId>
              </a:tblPr>
              <a:tblGrid>
                <a:gridCol w="931333"/>
                <a:gridCol w="4656667"/>
                <a:gridCol w="2794000"/>
              </a:tblGrid>
              <a:tr h="582588">
                <a:tc>
                  <a:txBody>
                    <a:bodyPr/>
                    <a:lstStyle/>
                    <a:p>
                      <a:r>
                        <a:rPr lang="en-US" dirty="0" smtClean="0"/>
                        <a:t>Score </a:t>
                      </a:r>
                      <a:endParaRPr lang="en-US" dirty="0"/>
                    </a:p>
                  </a:txBody>
                  <a:tcPr>
                    <a:solidFill>
                      <a:srgbClr val="8B15AB"/>
                    </a:solidFill>
                  </a:tcPr>
                </a:tc>
                <a:tc>
                  <a:txBody>
                    <a:bodyPr/>
                    <a:lstStyle/>
                    <a:p>
                      <a:r>
                        <a:rPr lang="en-US" dirty="0" smtClean="0"/>
                        <a:t>Criteria</a:t>
                      </a:r>
                      <a:endParaRPr lang="en-US" dirty="0"/>
                    </a:p>
                  </a:txBody>
                  <a:tcPr>
                    <a:solidFill>
                      <a:srgbClr val="8B15AB"/>
                    </a:solidFill>
                  </a:tcPr>
                </a:tc>
                <a:tc>
                  <a:txBody>
                    <a:bodyPr/>
                    <a:lstStyle/>
                    <a:p>
                      <a:r>
                        <a:rPr lang="en-US" dirty="0" smtClean="0"/>
                        <a:t>Additional radiographic</a:t>
                      </a:r>
                      <a:r>
                        <a:rPr lang="en-US" baseline="0" dirty="0" smtClean="0"/>
                        <a:t> features</a:t>
                      </a:r>
                      <a:endParaRPr lang="en-US" dirty="0"/>
                    </a:p>
                  </a:txBody>
                  <a:tcPr>
                    <a:solidFill>
                      <a:srgbClr val="8B15AB"/>
                    </a:solidFill>
                  </a:tcPr>
                </a:tc>
              </a:tr>
              <a:tr h="749041">
                <a:tc>
                  <a:txBody>
                    <a:bodyPr/>
                    <a:lstStyle/>
                    <a:p>
                      <a:r>
                        <a:rPr lang="en-US" sz="1600" dirty="0" smtClean="0">
                          <a:solidFill>
                            <a:schemeClr val="bg2">
                              <a:lumMod val="50000"/>
                            </a:schemeClr>
                          </a:solidFill>
                        </a:rPr>
                        <a:t>0</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NEGATIVE, neither</a:t>
                      </a:r>
                      <a:r>
                        <a:rPr lang="en-US" sz="1600" baseline="0" dirty="0" smtClean="0">
                          <a:solidFill>
                            <a:schemeClr val="bg2">
                              <a:lumMod val="50000"/>
                            </a:schemeClr>
                          </a:solidFill>
                        </a:rPr>
                        <a:t> overt inflammation in investing tissues nor loss of function due to destruction of supporting tissue.</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Radiographic</a:t>
                      </a:r>
                      <a:r>
                        <a:rPr lang="en-US" sz="1600" baseline="0" dirty="0" smtClean="0">
                          <a:solidFill>
                            <a:schemeClr val="bg2">
                              <a:lumMod val="50000"/>
                            </a:schemeClr>
                          </a:solidFill>
                        </a:rPr>
                        <a:t> features normal</a:t>
                      </a:r>
                      <a:endParaRPr lang="en-US" sz="1600" dirty="0">
                        <a:solidFill>
                          <a:schemeClr val="bg2">
                            <a:lumMod val="50000"/>
                          </a:schemeClr>
                        </a:solidFill>
                      </a:endParaRPr>
                    </a:p>
                  </a:txBody>
                  <a:tcPr>
                    <a:solidFill>
                      <a:srgbClr val="FFFF66"/>
                    </a:solidFill>
                  </a:tcPr>
                </a:tc>
              </a:tr>
              <a:tr h="527103">
                <a:tc>
                  <a:txBody>
                    <a:bodyPr/>
                    <a:lstStyle/>
                    <a:p>
                      <a:r>
                        <a:rPr lang="en-US" sz="1600" dirty="0" smtClean="0">
                          <a:solidFill>
                            <a:schemeClr val="bg2">
                              <a:lumMod val="50000"/>
                            </a:schemeClr>
                          </a:solidFill>
                        </a:rPr>
                        <a:t>1</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MILD GINGIVITIS , overt</a:t>
                      </a:r>
                      <a:r>
                        <a:rPr lang="en-US" sz="1600" baseline="0" dirty="0" smtClean="0">
                          <a:solidFill>
                            <a:schemeClr val="bg2">
                              <a:lumMod val="50000"/>
                            </a:schemeClr>
                          </a:solidFill>
                        </a:rPr>
                        <a:t> area of inflammation in free gingiva.</a:t>
                      </a:r>
                      <a:endParaRPr lang="en-US" sz="1600" dirty="0">
                        <a:solidFill>
                          <a:schemeClr val="bg2">
                            <a:lumMod val="50000"/>
                          </a:schemeClr>
                        </a:solidFill>
                      </a:endParaRPr>
                    </a:p>
                  </a:txBody>
                  <a:tcPr>
                    <a:solidFill>
                      <a:srgbClr val="FFFF66"/>
                    </a:solidFill>
                  </a:tcPr>
                </a:tc>
                <a:tc>
                  <a:txBody>
                    <a:bodyPr/>
                    <a:lstStyle/>
                    <a:p>
                      <a:endParaRPr lang="en-US" sz="1600" dirty="0">
                        <a:solidFill>
                          <a:schemeClr val="bg2">
                            <a:lumMod val="50000"/>
                          </a:schemeClr>
                        </a:solidFill>
                      </a:endParaRPr>
                    </a:p>
                  </a:txBody>
                  <a:tcPr>
                    <a:solidFill>
                      <a:srgbClr val="FFFF66"/>
                    </a:solidFill>
                  </a:tcPr>
                </a:tc>
              </a:tr>
              <a:tr h="749041">
                <a:tc>
                  <a:txBody>
                    <a:bodyPr/>
                    <a:lstStyle/>
                    <a:p>
                      <a:r>
                        <a:rPr lang="en-US" sz="1600" dirty="0" smtClean="0">
                          <a:solidFill>
                            <a:schemeClr val="bg2">
                              <a:lumMod val="50000"/>
                            </a:schemeClr>
                          </a:solidFill>
                        </a:rPr>
                        <a:t>2</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GINGIVITIS:</a:t>
                      </a:r>
                      <a:r>
                        <a:rPr lang="en-US" sz="1600" baseline="0" dirty="0" smtClean="0">
                          <a:solidFill>
                            <a:schemeClr val="bg2">
                              <a:lumMod val="50000"/>
                            </a:schemeClr>
                          </a:solidFill>
                        </a:rPr>
                        <a:t> inflammation completely circumscribes tooth but no break in epithelial attachment.</a:t>
                      </a:r>
                    </a:p>
                  </a:txBody>
                  <a:tcPr>
                    <a:solidFill>
                      <a:srgbClr val="FFFF66"/>
                    </a:solidFill>
                  </a:tcPr>
                </a:tc>
                <a:tc>
                  <a:txBody>
                    <a:bodyPr/>
                    <a:lstStyle/>
                    <a:p>
                      <a:endParaRPr lang="en-US" sz="1600" dirty="0">
                        <a:solidFill>
                          <a:schemeClr val="bg2">
                            <a:lumMod val="50000"/>
                          </a:schemeClr>
                        </a:solidFill>
                      </a:endParaRPr>
                    </a:p>
                  </a:txBody>
                  <a:tcPr>
                    <a:solidFill>
                      <a:srgbClr val="FFFF66"/>
                    </a:solidFill>
                  </a:tcPr>
                </a:tc>
              </a:tr>
              <a:tr h="472440">
                <a:tc>
                  <a:txBody>
                    <a:bodyPr/>
                    <a:lstStyle/>
                    <a:p>
                      <a:r>
                        <a:rPr lang="en-US" sz="1600" dirty="0" smtClean="0">
                          <a:solidFill>
                            <a:schemeClr val="bg2">
                              <a:lumMod val="50000"/>
                            </a:schemeClr>
                          </a:solidFill>
                        </a:rPr>
                        <a:t>4</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Used only when radiographs are available.</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Early</a:t>
                      </a:r>
                      <a:r>
                        <a:rPr lang="en-US" sz="1600" baseline="0" dirty="0" smtClean="0">
                          <a:solidFill>
                            <a:schemeClr val="bg2">
                              <a:lumMod val="50000"/>
                            </a:schemeClr>
                          </a:solidFill>
                        </a:rPr>
                        <a:t> notch like resorption of alveolar crest. </a:t>
                      </a:r>
                    </a:p>
                    <a:p>
                      <a:endParaRPr lang="en-US" sz="1600" dirty="0">
                        <a:solidFill>
                          <a:schemeClr val="bg2">
                            <a:lumMod val="50000"/>
                          </a:schemeClr>
                        </a:solidFill>
                      </a:endParaRPr>
                    </a:p>
                  </a:txBody>
                  <a:tcPr>
                    <a:solidFill>
                      <a:srgbClr val="FFFF66"/>
                    </a:solidFill>
                  </a:tcPr>
                </a:tc>
              </a:tr>
              <a:tr h="749041">
                <a:tc>
                  <a:txBody>
                    <a:bodyPr/>
                    <a:lstStyle/>
                    <a:p>
                      <a:r>
                        <a:rPr lang="en-US" sz="1600" dirty="0" smtClean="0">
                          <a:solidFill>
                            <a:schemeClr val="bg2">
                              <a:lumMod val="50000"/>
                            </a:schemeClr>
                          </a:solidFill>
                        </a:rPr>
                        <a:t>6</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GINGIVITIS</a:t>
                      </a:r>
                      <a:r>
                        <a:rPr lang="en-US" sz="1600" baseline="0" dirty="0" smtClean="0">
                          <a:solidFill>
                            <a:schemeClr val="bg2">
                              <a:lumMod val="50000"/>
                            </a:schemeClr>
                          </a:solidFill>
                        </a:rPr>
                        <a:t> WITH POCKET FORMATION.</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Horizontal bone loss involving alveolar crest up to half length of root.</a:t>
                      </a:r>
                      <a:endParaRPr lang="en-US" sz="1600" dirty="0">
                        <a:solidFill>
                          <a:schemeClr val="bg2">
                            <a:lumMod val="50000"/>
                          </a:schemeClr>
                        </a:solidFill>
                      </a:endParaRPr>
                    </a:p>
                  </a:txBody>
                  <a:tcPr>
                    <a:solidFill>
                      <a:srgbClr val="FFFF66"/>
                    </a:solidFill>
                  </a:tcPr>
                </a:tc>
              </a:tr>
              <a:tr h="527103">
                <a:tc>
                  <a:txBody>
                    <a:bodyPr/>
                    <a:lstStyle/>
                    <a:p>
                      <a:r>
                        <a:rPr lang="en-US" sz="1600" dirty="0" smtClean="0">
                          <a:solidFill>
                            <a:schemeClr val="bg2">
                              <a:lumMod val="50000"/>
                            </a:schemeClr>
                          </a:solidFill>
                        </a:rPr>
                        <a:t>8</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ADVANCED</a:t>
                      </a:r>
                      <a:r>
                        <a:rPr lang="en-US" sz="1600" baseline="0" dirty="0" smtClean="0">
                          <a:solidFill>
                            <a:schemeClr val="bg2">
                              <a:lumMod val="50000"/>
                            </a:schemeClr>
                          </a:solidFill>
                        </a:rPr>
                        <a:t> DESTRUCTION WITH LOSS OF MASTICATORY FUNCTION.</a:t>
                      </a:r>
                      <a:endParaRPr lang="en-US" sz="1600" dirty="0">
                        <a:solidFill>
                          <a:schemeClr val="bg2">
                            <a:lumMod val="50000"/>
                          </a:schemeClr>
                        </a:solidFill>
                      </a:endParaRPr>
                    </a:p>
                  </a:txBody>
                  <a:tcPr>
                    <a:solidFill>
                      <a:srgbClr val="FFFF66"/>
                    </a:solidFill>
                  </a:tcPr>
                </a:tc>
                <a:tc>
                  <a:txBody>
                    <a:bodyPr/>
                    <a:lstStyle/>
                    <a:p>
                      <a:r>
                        <a:rPr lang="en-US" sz="1600" dirty="0" smtClean="0">
                          <a:solidFill>
                            <a:schemeClr val="bg2">
                              <a:lumMod val="50000"/>
                            </a:schemeClr>
                          </a:solidFill>
                        </a:rPr>
                        <a:t>Advanced bone loss.</a:t>
                      </a:r>
                      <a:endParaRPr lang="en-US" sz="1600" dirty="0">
                        <a:solidFill>
                          <a:schemeClr val="bg2">
                            <a:lumMod val="50000"/>
                          </a:schemeClr>
                        </a:solidFill>
                      </a:endParaRPr>
                    </a:p>
                  </a:txBody>
                  <a:tcPr>
                    <a:solidFill>
                      <a:srgbClr val="FFFF66"/>
                    </a:solidFill>
                  </a:tcPr>
                </a:tc>
              </a:tr>
            </a:tbl>
          </a:graphicData>
        </a:graphic>
      </p:graphicFrame>
      <p:sp>
        <p:nvSpPr>
          <p:cNvPr id="2" name="Title 1"/>
          <p:cNvSpPr>
            <a:spLocks noGrp="1"/>
          </p:cNvSpPr>
          <p:nvPr>
            <p:ph type="title"/>
          </p:nvPr>
        </p:nvSpPr>
        <p:spPr>
          <a:xfrm>
            <a:off x="2971800" y="990600"/>
            <a:ext cx="5257800" cy="228600"/>
          </a:xfrm>
        </p:spPr>
        <p:txBody>
          <a:bodyPr/>
          <a:lstStyle/>
          <a:p>
            <a:r>
              <a:rPr lang="en-US" sz="3600" dirty="0" smtClean="0"/>
              <a:t>Scoring criteria</a:t>
            </a:r>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19200"/>
            <a:ext cx="6400800" cy="228600"/>
          </a:xfrm>
        </p:spPr>
        <p:txBody>
          <a:bodyPr/>
          <a:lstStyle/>
          <a:p>
            <a:r>
              <a:rPr lang="en-US" dirty="0" smtClean="0"/>
              <a:t>     </a:t>
            </a:r>
            <a:r>
              <a:rPr lang="en-US" sz="4000" dirty="0" smtClean="0"/>
              <a:t>Calculation </a:t>
            </a:r>
            <a:endParaRPr lang="en-US" sz="4000" dirty="0"/>
          </a:p>
        </p:txBody>
      </p:sp>
      <p:sp>
        <p:nvSpPr>
          <p:cNvPr id="3" name="Content Placeholder 2"/>
          <p:cNvSpPr>
            <a:spLocks noGrp="1"/>
          </p:cNvSpPr>
          <p:nvPr>
            <p:ph idx="1"/>
          </p:nvPr>
        </p:nvSpPr>
        <p:spPr>
          <a:xfrm>
            <a:off x="609600" y="1981200"/>
            <a:ext cx="8534400" cy="4191000"/>
          </a:xfrm>
        </p:spPr>
        <p:txBody>
          <a:bodyPr/>
          <a:lstStyle/>
          <a:p>
            <a:r>
              <a:rPr lang="en-US" sz="2400" dirty="0" smtClean="0">
                <a:solidFill>
                  <a:schemeClr val="bg2">
                    <a:lumMod val="75000"/>
                  </a:schemeClr>
                </a:solidFill>
              </a:rPr>
              <a:t>PI score per person =     Sum of individual scores</a:t>
            </a:r>
          </a:p>
          <a:p>
            <a:pPr>
              <a:buNone/>
            </a:pPr>
            <a:r>
              <a:rPr lang="en-US" sz="2400" dirty="0" smtClean="0">
                <a:solidFill>
                  <a:schemeClr val="bg2">
                    <a:lumMod val="75000"/>
                  </a:schemeClr>
                </a:solidFill>
              </a:rPr>
              <a:t>                                              No: of teeth present </a:t>
            </a:r>
          </a:p>
          <a:p>
            <a:pPr>
              <a:buNone/>
            </a:pPr>
            <a:endParaRPr lang="en-US" sz="2800" dirty="0" smtClean="0"/>
          </a:p>
          <a:p>
            <a:pPr>
              <a:buNone/>
            </a:pPr>
            <a:endParaRPr lang="en-US" dirty="0"/>
          </a:p>
        </p:txBody>
      </p:sp>
      <p:cxnSp>
        <p:nvCxnSpPr>
          <p:cNvPr id="5" name="Straight Connector 4"/>
          <p:cNvCxnSpPr/>
          <p:nvPr/>
        </p:nvCxnSpPr>
        <p:spPr bwMode="auto">
          <a:xfrm>
            <a:off x="4343400" y="2438400"/>
            <a:ext cx="3200400" cy="1588"/>
          </a:xfrm>
          <a:prstGeom prst="line">
            <a:avLst/>
          </a:prstGeom>
          <a:gradFill rotWithShape="1">
            <a:gsLst>
              <a:gs pos="0">
                <a:schemeClr val="bg2">
                  <a:gamma/>
                  <a:tint val="26667"/>
                  <a:invGamma/>
                </a:schemeClr>
              </a:gs>
              <a:gs pos="100000">
                <a:schemeClr val="bg2">
                  <a:alpha val="14999"/>
                </a:schemeClr>
              </a:gs>
            </a:gsLst>
            <a:lin ang="5400000" scaled="1"/>
          </a:gradFill>
          <a:ln>
            <a:solidFill>
              <a:schemeClr val="bg2">
                <a:lumMod val="50000"/>
              </a:schemeClr>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Title 1"/>
          <p:cNvSpPr txBox="1">
            <a:spLocks/>
          </p:cNvSpPr>
          <p:nvPr/>
        </p:nvSpPr>
        <p:spPr bwMode="auto">
          <a:xfrm>
            <a:off x="1524000" y="3124200"/>
            <a:ext cx="6400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kern="0" dirty="0" smtClean="0">
                <a:latin typeface="+mj-lt"/>
                <a:ea typeface="+mj-ea"/>
                <a:cs typeface="+mj-cs"/>
              </a:rPr>
              <a:t>         </a:t>
            </a:r>
            <a:r>
              <a:rPr lang="en-US" sz="4000" kern="0" dirty="0" smtClean="0">
                <a:latin typeface="+mj-lt"/>
                <a:ea typeface="+mj-ea"/>
                <a:cs typeface="+mj-cs"/>
              </a:rPr>
              <a:t>Interpretation</a:t>
            </a:r>
            <a:r>
              <a:rPr kumimoji="0" lang="en-US" sz="4000" b="0" i="0" u="none" strike="noStrike" kern="0" cap="none" spc="0" normalizeH="0" baseline="0" noProof="0" dirty="0" smtClean="0">
                <a:ln>
                  <a:noFill/>
                </a:ln>
                <a:solidFill>
                  <a:schemeClr val="tx1"/>
                </a:solidFill>
                <a:effectLst/>
                <a:uLnTx/>
                <a:uFillTx/>
                <a:latin typeface="+mj-lt"/>
                <a:ea typeface="+mj-ea"/>
                <a:cs typeface="+mj-cs"/>
              </a:rPr>
              <a:t> </a:t>
            </a:r>
            <a:endParaRPr kumimoji="0" lang="en-US" sz="4000" b="0" i="0" u="none" strike="noStrike" kern="0" cap="none" spc="0" normalizeH="0" baseline="0" noProof="0" dirty="0">
              <a:ln>
                <a:noFill/>
              </a:ln>
              <a:solidFill>
                <a:schemeClr val="tx1"/>
              </a:solidFill>
              <a:effectLst/>
              <a:uLnTx/>
              <a:uFillTx/>
              <a:latin typeface="+mj-lt"/>
              <a:ea typeface="+mj-ea"/>
              <a:cs typeface="+mj-cs"/>
            </a:endParaRPr>
          </a:p>
        </p:txBody>
      </p:sp>
      <p:graphicFrame>
        <p:nvGraphicFramePr>
          <p:cNvPr id="12" name="Table 11"/>
          <p:cNvGraphicFramePr>
            <a:graphicFrameLocks noGrp="1"/>
          </p:cNvGraphicFramePr>
          <p:nvPr/>
        </p:nvGraphicFramePr>
        <p:xfrm>
          <a:off x="685800" y="3733800"/>
          <a:ext cx="8153400" cy="2728038"/>
        </p:xfrm>
        <a:graphic>
          <a:graphicData uri="http://schemas.openxmlformats.org/drawingml/2006/table">
            <a:tbl>
              <a:tblPr firstRow="1" bandRow="1">
                <a:tableStyleId>{775DCB02-9BB8-47FD-8907-85C794F793BA}</a:tableStyleId>
              </a:tblPr>
              <a:tblGrid>
                <a:gridCol w="4932304"/>
                <a:gridCol w="3221096"/>
              </a:tblGrid>
              <a:tr h="314934">
                <a:tc>
                  <a:txBody>
                    <a:bodyPr/>
                    <a:lstStyle/>
                    <a:p>
                      <a:r>
                        <a:rPr lang="en-US" dirty="0" smtClean="0"/>
                        <a:t>Clinical condition </a:t>
                      </a:r>
                      <a:endParaRPr lang="en-US" dirty="0"/>
                    </a:p>
                  </a:txBody>
                  <a:tcPr>
                    <a:solidFill>
                      <a:srgbClr val="8B15AB"/>
                    </a:solidFill>
                  </a:tcPr>
                </a:tc>
                <a:tc>
                  <a:txBody>
                    <a:bodyPr/>
                    <a:lstStyle/>
                    <a:p>
                      <a:r>
                        <a:rPr lang="en-US" dirty="0" smtClean="0"/>
                        <a:t>Individual PI score</a:t>
                      </a:r>
                      <a:endParaRPr lang="en-US" dirty="0"/>
                    </a:p>
                  </a:txBody>
                  <a:tcPr>
                    <a:solidFill>
                      <a:srgbClr val="8B15AB"/>
                    </a:solidFill>
                  </a:tcPr>
                </a:tc>
              </a:tr>
              <a:tr h="543586">
                <a:tc>
                  <a:txBody>
                    <a:bodyPr/>
                    <a:lstStyle/>
                    <a:p>
                      <a:r>
                        <a:rPr lang="en-US" dirty="0" smtClean="0">
                          <a:solidFill>
                            <a:schemeClr val="bg2">
                              <a:lumMod val="50000"/>
                            </a:schemeClr>
                          </a:solidFill>
                        </a:rPr>
                        <a:t>Clinically normal supportive tissues</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0-0.2</a:t>
                      </a:r>
                      <a:endParaRPr lang="en-US" dirty="0">
                        <a:solidFill>
                          <a:schemeClr val="bg2">
                            <a:lumMod val="50000"/>
                          </a:schemeClr>
                        </a:solidFill>
                      </a:endParaRPr>
                    </a:p>
                  </a:txBody>
                  <a:tcPr>
                    <a:solidFill>
                      <a:srgbClr val="FFFF66"/>
                    </a:solidFill>
                  </a:tcPr>
                </a:tc>
              </a:tr>
              <a:tr h="314934">
                <a:tc>
                  <a:txBody>
                    <a:bodyPr/>
                    <a:lstStyle/>
                    <a:p>
                      <a:r>
                        <a:rPr lang="en-US" dirty="0" smtClean="0">
                          <a:solidFill>
                            <a:schemeClr val="bg2">
                              <a:lumMod val="50000"/>
                            </a:schemeClr>
                          </a:solidFill>
                        </a:rPr>
                        <a:t>Simple </a:t>
                      </a:r>
                      <a:r>
                        <a:rPr lang="en-US" dirty="0" err="1" smtClean="0">
                          <a:solidFill>
                            <a:schemeClr val="bg2">
                              <a:lumMod val="50000"/>
                            </a:schemeClr>
                          </a:solidFill>
                        </a:rPr>
                        <a:t>gingivtis</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0.3-0.9</a:t>
                      </a:r>
                      <a:endParaRPr lang="en-US" dirty="0">
                        <a:solidFill>
                          <a:schemeClr val="bg2">
                            <a:lumMod val="50000"/>
                          </a:schemeClr>
                        </a:solidFill>
                      </a:endParaRPr>
                    </a:p>
                  </a:txBody>
                  <a:tcPr>
                    <a:solidFill>
                      <a:srgbClr val="FFFF66"/>
                    </a:solidFill>
                  </a:tcPr>
                </a:tc>
              </a:tr>
              <a:tr h="543586">
                <a:tc>
                  <a:txBody>
                    <a:bodyPr/>
                    <a:lstStyle/>
                    <a:p>
                      <a:r>
                        <a:rPr lang="en-US" dirty="0" smtClean="0">
                          <a:solidFill>
                            <a:schemeClr val="bg2">
                              <a:lumMod val="50000"/>
                            </a:schemeClr>
                          </a:solidFill>
                        </a:rPr>
                        <a:t>Beginning destructive</a:t>
                      </a:r>
                      <a:r>
                        <a:rPr lang="en-US" baseline="0" dirty="0" smtClean="0">
                          <a:solidFill>
                            <a:schemeClr val="bg2">
                              <a:lumMod val="50000"/>
                            </a:schemeClr>
                          </a:solidFill>
                        </a:rPr>
                        <a:t> periodontal disease</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1.0-1.9</a:t>
                      </a:r>
                      <a:endParaRPr lang="en-US" dirty="0">
                        <a:solidFill>
                          <a:schemeClr val="bg2">
                            <a:lumMod val="50000"/>
                          </a:schemeClr>
                        </a:solidFill>
                      </a:endParaRPr>
                    </a:p>
                  </a:txBody>
                  <a:tcPr>
                    <a:solidFill>
                      <a:srgbClr val="FFFF66"/>
                    </a:solidFill>
                  </a:tcPr>
                </a:tc>
              </a:tr>
              <a:tr h="543586">
                <a:tc>
                  <a:txBody>
                    <a:bodyPr/>
                    <a:lstStyle/>
                    <a:p>
                      <a:r>
                        <a:rPr lang="en-US" dirty="0" smtClean="0">
                          <a:solidFill>
                            <a:schemeClr val="bg2">
                              <a:lumMod val="50000"/>
                            </a:schemeClr>
                          </a:solidFill>
                        </a:rPr>
                        <a:t>Established destructive periodontal</a:t>
                      </a:r>
                      <a:r>
                        <a:rPr lang="en-US" baseline="0" dirty="0" smtClean="0">
                          <a:solidFill>
                            <a:schemeClr val="bg2">
                              <a:lumMod val="50000"/>
                            </a:schemeClr>
                          </a:solidFill>
                        </a:rPr>
                        <a:t> disease</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2.0</a:t>
                      </a:r>
                      <a:r>
                        <a:rPr lang="en-US" baseline="0" dirty="0" smtClean="0">
                          <a:solidFill>
                            <a:schemeClr val="bg2">
                              <a:lumMod val="50000"/>
                            </a:schemeClr>
                          </a:solidFill>
                        </a:rPr>
                        <a:t> -4.9</a:t>
                      </a:r>
                      <a:endParaRPr lang="en-US" dirty="0">
                        <a:solidFill>
                          <a:schemeClr val="bg2">
                            <a:lumMod val="50000"/>
                          </a:schemeClr>
                        </a:solidFill>
                      </a:endParaRPr>
                    </a:p>
                  </a:txBody>
                  <a:tcPr>
                    <a:solidFill>
                      <a:srgbClr val="FFFF66"/>
                    </a:solidFill>
                  </a:tcPr>
                </a:tc>
              </a:tr>
              <a:tr h="314934">
                <a:tc>
                  <a:txBody>
                    <a:bodyPr/>
                    <a:lstStyle/>
                    <a:p>
                      <a:r>
                        <a:rPr lang="en-US" dirty="0" smtClean="0">
                          <a:solidFill>
                            <a:schemeClr val="bg2">
                              <a:lumMod val="50000"/>
                            </a:schemeClr>
                          </a:solidFill>
                        </a:rPr>
                        <a:t>Terminal</a:t>
                      </a:r>
                      <a:r>
                        <a:rPr lang="en-US" baseline="0" dirty="0" smtClean="0">
                          <a:solidFill>
                            <a:schemeClr val="bg2">
                              <a:lumMod val="50000"/>
                            </a:schemeClr>
                          </a:solidFill>
                        </a:rPr>
                        <a:t> disease </a:t>
                      </a:r>
                      <a:endParaRPr lang="en-US" dirty="0">
                        <a:solidFill>
                          <a:schemeClr val="bg2">
                            <a:lumMod val="50000"/>
                          </a:schemeClr>
                        </a:solidFill>
                      </a:endParaRPr>
                    </a:p>
                  </a:txBody>
                  <a:tcPr>
                    <a:solidFill>
                      <a:srgbClr val="FFFF66"/>
                    </a:solidFill>
                  </a:tcPr>
                </a:tc>
                <a:tc>
                  <a:txBody>
                    <a:bodyPr/>
                    <a:lstStyle/>
                    <a:p>
                      <a:r>
                        <a:rPr lang="en-US" dirty="0" smtClean="0">
                          <a:solidFill>
                            <a:schemeClr val="bg2">
                              <a:lumMod val="50000"/>
                            </a:schemeClr>
                          </a:solidFill>
                        </a:rPr>
                        <a:t>5-8</a:t>
                      </a:r>
                      <a:endParaRPr lang="en-US" dirty="0">
                        <a:solidFill>
                          <a:schemeClr val="bg2">
                            <a:lumMod val="50000"/>
                          </a:schemeClr>
                        </a:solidFill>
                      </a:endParaRPr>
                    </a:p>
                  </a:txBody>
                  <a:tcPr>
                    <a:solidFill>
                      <a:srgbClr val="FFFF66"/>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143000"/>
            <a:ext cx="7010400" cy="715962"/>
          </a:xfrm>
        </p:spPr>
        <p:txBody>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6.Community periodontal index of treatment needs(CPITN)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066800" y="2057400"/>
            <a:ext cx="7315200" cy="4191000"/>
          </a:xfrm>
        </p:spPr>
        <p:txBody>
          <a:bodyPr/>
          <a:lstStyle/>
          <a:p>
            <a:r>
              <a:rPr lang="en-US" sz="2400" dirty="0" smtClean="0">
                <a:solidFill>
                  <a:srgbClr val="660033"/>
                </a:solidFill>
              </a:rPr>
              <a:t>Developed by “joint committee” of WHO &amp; FDI in 1982.</a:t>
            </a:r>
          </a:p>
          <a:p>
            <a:r>
              <a:rPr lang="en-US" sz="2400" dirty="0" smtClean="0">
                <a:solidFill>
                  <a:srgbClr val="660033"/>
                </a:solidFill>
              </a:rPr>
              <a:t>To survey and evaluate periodontal treatment needs.</a:t>
            </a:r>
          </a:p>
          <a:p>
            <a:r>
              <a:rPr lang="en-US" sz="2400" b="1" dirty="0" smtClean="0">
                <a:solidFill>
                  <a:srgbClr val="660033"/>
                </a:solidFill>
              </a:rPr>
              <a:t>Advantages</a:t>
            </a:r>
            <a:r>
              <a:rPr lang="en-US" sz="2400" dirty="0" smtClean="0">
                <a:solidFill>
                  <a:srgbClr val="660033"/>
                </a:solidFill>
              </a:rPr>
              <a:t>:</a:t>
            </a:r>
          </a:p>
          <a:p>
            <a:pPr lvl="1"/>
            <a:r>
              <a:rPr lang="en-US" sz="2000" dirty="0" smtClean="0">
                <a:solidFill>
                  <a:srgbClr val="660033"/>
                </a:solidFill>
              </a:rPr>
              <a:t>Simplicity</a:t>
            </a:r>
          </a:p>
          <a:p>
            <a:pPr lvl="1"/>
            <a:r>
              <a:rPr lang="en-US" sz="2000" dirty="0" smtClean="0">
                <a:solidFill>
                  <a:srgbClr val="660033"/>
                </a:solidFill>
              </a:rPr>
              <a:t>Speed</a:t>
            </a:r>
          </a:p>
          <a:p>
            <a:pPr lvl="1"/>
            <a:r>
              <a:rPr lang="en-US" sz="2000" dirty="0" smtClean="0">
                <a:solidFill>
                  <a:srgbClr val="660033"/>
                </a:solidFill>
              </a:rPr>
              <a:t>International uniformity.</a:t>
            </a:r>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endParaRPr lang="en-US" sz="2400" dirty="0" smtClean="0"/>
          </a:p>
          <a:p>
            <a:pPr>
              <a:buNone/>
            </a:pPr>
            <a:endParaRPr lang="en-US" sz="2400" b="1" dirty="0" smtClean="0"/>
          </a:p>
          <a:p>
            <a:endParaRPr lang="en-US" sz="1200" dirty="0" smtClean="0"/>
          </a:p>
          <a:p>
            <a:pPr lvl="1"/>
            <a:endParaRPr lang="en-US" sz="2000"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0"/>
            <a:ext cx="7315200" cy="4191000"/>
          </a:xfrm>
        </p:spPr>
        <p:txBody>
          <a:bodyPr/>
          <a:lstStyle/>
          <a:p>
            <a:r>
              <a:rPr lang="en-US" sz="2400" b="1" dirty="0" smtClean="0"/>
              <a:t>PROCEDURE:</a:t>
            </a:r>
          </a:p>
          <a:p>
            <a:pPr lvl="1"/>
            <a:r>
              <a:rPr lang="en-US" sz="2000" dirty="0" smtClean="0">
                <a:solidFill>
                  <a:srgbClr val="660033"/>
                </a:solidFill>
              </a:rPr>
              <a:t>Dentition divided into sextants.</a:t>
            </a:r>
          </a:p>
          <a:p>
            <a:pPr lvl="1"/>
            <a:r>
              <a:rPr lang="en-US" sz="2000" dirty="0" smtClean="0">
                <a:solidFill>
                  <a:srgbClr val="660033"/>
                </a:solidFill>
              </a:rPr>
              <a:t>Each sextant given a score.</a:t>
            </a:r>
          </a:p>
          <a:p>
            <a:pPr lvl="1"/>
            <a:endParaRPr lang="en-US" sz="2000" dirty="0" smtClean="0"/>
          </a:p>
          <a:p>
            <a:pPr lvl="1"/>
            <a:endParaRPr lang="en-US" sz="2000" dirty="0" smtClean="0"/>
          </a:p>
          <a:p>
            <a:pPr lvl="1"/>
            <a:endParaRPr lang="en-US" sz="2000" dirty="0" smtClean="0"/>
          </a:p>
          <a:p>
            <a:r>
              <a:rPr lang="en-US" sz="2400" b="1" dirty="0" smtClean="0"/>
              <a:t>INSTRUMENTS: </a:t>
            </a:r>
            <a:r>
              <a:rPr lang="en-US" sz="2400" dirty="0" smtClean="0">
                <a:solidFill>
                  <a:srgbClr val="660033"/>
                </a:solidFill>
              </a:rPr>
              <a:t>CPITN PROBE</a:t>
            </a:r>
            <a:endParaRPr lang="en-US" sz="2400" b="1" dirty="0" smtClean="0">
              <a:solidFill>
                <a:srgbClr val="660033"/>
              </a:solidFill>
            </a:endParaRPr>
          </a:p>
          <a:p>
            <a:endParaRPr lang="en-US" sz="2400" b="1"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endParaRPr lang="en-US" sz="2400" dirty="0" smtClean="0"/>
          </a:p>
          <a:p>
            <a:endParaRPr lang="en-US" dirty="0"/>
          </a:p>
        </p:txBody>
      </p:sp>
      <p:graphicFrame>
        <p:nvGraphicFramePr>
          <p:cNvPr id="4" name="Table 3"/>
          <p:cNvGraphicFramePr>
            <a:graphicFrameLocks noGrp="1"/>
          </p:cNvGraphicFramePr>
          <p:nvPr/>
        </p:nvGraphicFramePr>
        <p:xfrm>
          <a:off x="1905000" y="2971800"/>
          <a:ext cx="4191000" cy="829574"/>
        </p:xfrm>
        <a:graphic>
          <a:graphicData uri="http://schemas.openxmlformats.org/drawingml/2006/table">
            <a:tbl>
              <a:tblPr firstRow="1" bandRow="1">
                <a:tableStyleId>{5C22544A-7EE6-4342-B048-85BDC9FD1C3A}</a:tableStyleId>
              </a:tblPr>
              <a:tblGrid>
                <a:gridCol w="1397000"/>
                <a:gridCol w="1397000"/>
                <a:gridCol w="1397000"/>
              </a:tblGrid>
              <a:tr h="381000">
                <a:tc>
                  <a:txBody>
                    <a:bodyPr/>
                    <a:lstStyle/>
                    <a:p>
                      <a:r>
                        <a:rPr lang="en-US" b="1" dirty="0" smtClean="0">
                          <a:solidFill>
                            <a:schemeClr val="bg2">
                              <a:lumMod val="50000"/>
                            </a:schemeClr>
                          </a:solidFill>
                        </a:rPr>
                        <a:t>17-14</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13-23</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24-27</a:t>
                      </a:r>
                      <a:endParaRPr lang="en-US" b="1" dirty="0">
                        <a:solidFill>
                          <a:schemeClr val="bg2">
                            <a:lumMod val="50000"/>
                          </a:schemeClr>
                        </a:solidFill>
                      </a:endParaRPr>
                    </a:p>
                  </a:txBody>
                  <a:tcPr>
                    <a:solidFill>
                      <a:srgbClr val="F1F709"/>
                    </a:solidFill>
                  </a:tcPr>
                </a:tc>
              </a:tr>
              <a:tr h="448574">
                <a:tc>
                  <a:txBody>
                    <a:bodyPr/>
                    <a:lstStyle/>
                    <a:p>
                      <a:r>
                        <a:rPr lang="en-US" b="1" dirty="0" smtClean="0">
                          <a:solidFill>
                            <a:schemeClr val="bg2">
                              <a:lumMod val="50000"/>
                            </a:schemeClr>
                          </a:solidFill>
                        </a:rPr>
                        <a:t>47-44</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43-33</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34-37</a:t>
                      </a:r>
                      <a:endParaRPr lang="en-US" b="1" dirty="0">
                        <a:solidFill>
                          <a:schemeClr val="bg2">
                            <a:lumMod val="50000"/>
                          </a:schemeClr>
                        </a:solidFill>
                      </a:endParaRPr>
                    </a:p>
                  </a:txBody>
                  <a:tcPr>
                    <a:solidFill>
                      <a:srgbClr val="F1F709"/>
                    </a:solidFill>
                  </a:tcPr>
                </a:tc>
              </a:tr>
            </a:tbl>
          </a:graphicData>
        </a:graphic>
      </p:graphicFrame>
      <p:pic>
        <p:nvPicPr>
          <p:cNvPr id="7" name="Picture 6" descr="DDD.jpg"/>
          <p:cNvPicPr>
            <a:picLocks noChangeAspect="1"/>
          </p:cNvPicPr>
          <p:nvPr/>
        </p:nvPicPr>
        <p:blipFill>
          <a:blip r:embed="rId2"/>
          <a:stretch>
            <a:fillRect/>
          </a:stretch>
        </p:blipFill>
        <p:spPr>
          <a:xfrm>
            <a:off x="1524000" y="4343400"/>
            <a:ext cx="3070746" cy="2057400"/>
          </a:xfrm>
          <a:prstGeom prst="rect">
            <a:avLst/>
          </a:prstGeom>
          <a:ln>
            <a:solidFill>
              <a:schemeClr val="bg2">
                <a:lumMod val="50000"/>
              </a:schemeClr>
            </a:solidFill>
          </a:ln>
        </p:spPr>
      </p:pic>
      <p:pic>
        <p:nvPicPr>
          <p:cNvPr id="8" name="Picture 7" descr="2846680_JISP-13-6-g005.png"/>
          <p:cNvPicPr>
            <a:picLocks noChangeAspect="1"/>
          </p:cNvPicPr>
          <p:nvPr/>
        </p:nvPicPr>
        <p:blipFill>
          <a:blip r:embed="rId3"/>
          <a:stretch>
            <a:fillRect/>
          </a:stretch>
        </p:blipFill>
        <p:spPr>
          <a:xfrm>
            <a:off x="4876800" y="4343400"/>
            <a:ext cx="2971800" cy="208954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838200"/>
            <a:ext cx="7315200" cy="715962"/>
          </a:xfrm>
        </p:spPr>
        <p:txBody>
          <a:bodyPr/>
          <a:lstStyle/>
          <a:p>
            <a:r>
              <a:rPr lang="en-US" dirty="0" smtClean="0"/>
              <a:t>CPITN probe</a:t>
            </a:r>
            <a:endParaRPr lang="en-US" dirty="0"/>
          </a:p>
        </p:txBody>
      </p:sp>
      <p:sp>
        <p:nvSpPr>
          <p:cNvPr id="3" name="Content Placeholder 2"/>
          <p:cNvSpPr>
            <a:spLocks noGrp="1"/>
          </p:cNvSpPr>
          <p:nvPr>
            <p:ph idx="1"/>
          </p:nvPr>
        </p:nvSpPr>
        <p:spPr>
          <a:xfrm>
            <a:off x="838200" y="1752600"/>
            <a:ext cx="8305800" cy="4191000"/>
          </a:xfrm>
        </p:spPr>
        <p:txBody>
          <a:bodyPr/>
          <a:lstStyle/>
          <a:p>
            <a:r>
              <a:rPr lang="en-US" sz="2400" dirty="0" smtClean="0">
                <a:solidFill>
                  <a:srgbClr val="660033"/>
                </a:solidFill>
              </a:rPr>
              <a:t>WHO periodontal examination probe.</a:t>
            </a:r>
          </a:p>
          <a:p>
            <a:r>
              <a:rPr lang="en-US" sz="2400" dirty="0" smtClean="0">
                <a:solidFill>
                  <a:srgbClr val="660033"/>
                </a:solidFill>
              </a:rPr>
              <a:t>Used for </a:t>
            </a:r>
          </a:p>
          <a:p>
            <a:pPr lvl="1"/>
            <a:r>
              <a:rPr lang="en-US" sz="2400" dirty="0" smtClean="0">
                <a:solidFill>
                  <a:srgbClr val="660033"/>
                </a:solidFill>
              </a:rPr>
              <a:t>Measurement of pocket depth &amp;</a:t>
            </a:r>
          </a:p>
          <a:p>
            <a:pPr lvl="1"/>
            <a:r>
              <a:rPr lang="en-US" sz="2400" dirty="0" smtClean="0">
                <a:solidFill>
                  <a:srgbClr val="660033"/>
                </a:solidFill>
              </a:rPr>
              <a:t>Detection of subgingival calculus.</a:t>
            </a:r>
          </a:p>
          <a:p>
            <a:r>
              <a:rPr lang="en-US" sz="2400" dirty="0" smtClean="0">
                <a:solidFill>
                  <a:srgbClr val="660033"/>
                </a:solidFill>
              </a:rPr>
              <a:t>Weight = 5gms</a:t>
            </a:r>
          </a:p>
          <a:p>
            <a:r>
              <a:rPr lang="en-US" sz="2400" dirty="0" smtClean="0">
                <a:solidFill>
                  <a:srgbClr val="660033"/>
                </a:solidFill>
              </a:rPr>
              <a:t>2 types:</a:t>
            </a:r>
          </a:p>
          <a:p>
            <a:pPr marL="971550" lvl="1" indent="-514350">
              <a:buFont typeface="+mj-lt"/>
              <a:buAutoNum type="alphaLcPeriod"/>
            </a:pPr>
            <a:r>
              <a:rPr lang="en-US" sz="2400" b="1" u="sng" dirty="0" smtClean="0">
                <a:solidFill>
                  <a:srgbClr val="FF0000"/>
                </a:solidFill>
              </a:rPr>
              <a:t>CPITN-E(epidemiological probe)</a:t>
            </a:r>
          </a:p>
          <a:p>
            <a:pPr marL="971550" lvl="1" indent="-514350" algn="ctr">
              <a:buFontTx/>
              <a:buChar char="-"/>
            </a:pPr>
            <a:r>
              <a:rPr lang="en-US" sz="2400" dirty="0" smtClean="0">
                <a:solidFill>
                  <a:srgbClr val="660033"/>
                </a:solidFill>
              </a:rPr>
              <a:t>Pocket depth measured through color coding; black</a:t>
            </a:r>
          </a:p>
          <a:p>
            <a:pPr marL="571500" indent="-514350">
              <a:buNone/>
            </a:pPr>
            <a:r>
              <a:rPr lang="en-US" sz="2400" dirty="0" smtClean="0">
                <a:solidFill>
                  <a:srgbClr val="660033"/>
                </a:solidFill>
              </a:rPr>
              <a:t>             mark starting from 3.5mm - 5.5mm</a:t>
            </a:r>
          </a:p>
          <a:p>
            <a:pPr marL="971550" lvl="1" indent="-514350">
              <a:buNone/>
            </a:pPr>
            <a:r>
              <a:rPr lang="en-US" sz="2400" dirty="0" smtClean="0">
                <a:solidFill>
                  <a:srgbClr val="660033"/>
                </a:solidFill>
              </a:rPr>
              <a:t>  -   “Ball tip” diameter 0.5mm; easy detection of sub    gingival   calculus </a:t>
            </a:r>
          </a:p>
          <a:p>
            <a:pPr marL="571500" indent="-514350">
              <a:buNone/>
            </a:pPr>
            <a:endParaRPr lang="en-US" dirty="0">
              <a:solidFill>
                <a:srgbClr val="660033"/>
              </a:solidFill>
            </a:endParaRPr>
          </a:p>
        </p:txBody>
      </p:sp>
      <p:pic>
        <p:nvPicPr>
          <p:cNvPr id="2050" name="Picture 2" descr="http://classof2011indexwikisite.wikispaces.com/file/view/cpitn_probe.gif/206882396/cpitn_probe.gif"/>
          <p:cNvPicPr>
            <a:picLocks noChangeAspect="1" noChangeArrowheads="1"/>
          </p:cNvPicPr>
          <p:nvPr/>
        </p:nvPicPr>
        <p:blipFill>
          <a:blip r:embed="rId2"/>
          <a:srcRect/>
          <a:stretch>
            <a:fillRect/>
          </a:stretch>
        </p:blipFill>
        <p:spPr bwMode="auto">
          <a:xfrm>
            <a:off x="6858000" y="1524000"/>
            <a:ext cx="2033771" cy="298132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IOBE.gif"/>
          <p:cNvPicPr>
            <a:picLocks noChangeAspect="1"/>
          </p:cNvPicPr>
          <p:nvPr/>
        </p:nvPicPr>
        <p:blipFill>
          <a:blip r:embed="rId2"/>
          <a:stretch>
            <a:fillRect/>
          </a:stretch>
        </p:blipFill>
        <p:spPr>
          <a:xfrm>
            <a:off x="6172200" y="1219200"/>
            <a:ext cx="2743200" cy="5334000"/>
          </a:xfrm>
          <a:prstGeom prst="rect">
            <a:avLst/>
          </a:prstGeom>
        </p:spPr>
      </p:pic>
      <p:sp>
        <p:nvSpPr>
          <p:cNvPr id="3" name="Content Placeholder 2"/>
          <p:cNvSpPr>
            <a:spLocks noGrp="1"/>
          </p:cNvSpPr>
          <p:nvPr>
            <p:ph idx="1"/>
          </p:nvPr>
        </p:nvSpPr>
        <p:spPr>
          <a:xfrm>
            <a:off x="228600" y="2133600"/>
            <a:ext cx="9144000" cy="4191000"/>
          </a:xfrm>
        </p:spPr>
        <p:txBody>
          <a:bodyPr/>
          <a:lstStyle/>
          <a:p>
            <a:pPr marL="514350" indent="-514350"/>
            <a:r>
              <a:rPr lang="en-US" sz="2800" dirty="0" smtClean="0">
                <a:solidFill>
                  <a:srgbClr val="660033"/>
                </a:solidFill>
              </a:rPr>
              <a:t>Variant probe basic probe</a:t>
            </a:r>
          </a:p>
          <a:p>
            <a:pPr marL="514350" indent="-514350"/>
            <a:r>
              <a:rPr lang="en-US" sz="2800" dirty="0" smtClean="0">
                <a:solidFill>
                  <a:srgbClr val="660033"/>
                </a:solidFill>
              </a:rPr>
              <a:t>2 additional markings </a:t>
            </a:r>
          </a:p>
          <a:p>
            <a:pPr marL="514350" indent="-514350"/>
            <a:r>
              <a:rPr lang="en-US" sz="2800" dirty="0" smtClean="0">
                <a:solidFill>
                  <a:srgbClr val="660033"/>
                </a:solidFill>
              </a:rPr>
              <a:t>8.5mm &amp; 11.5 mm</a:t>
            </a:r>
          </a:p>
          <a:p>
            <a:pPr marL="514350" indent="-514350"/>
            <a:r>
              <a:rPr lang="en-US" sz="2800" dirty="0" smtClean="0">
                <a:solidFill>
                  <a:srgbClr val="660033"/>
                </a:solidFill>
              </a:rPr>
              <a:t>Detailed assessment &amp; recording </a:t>
            </a:r>
          </a:p>
          <a:p>
            <a:pPr marL="514350" indent="-514350">
              <a:buNone/>
            </a:pPr>
            <a:r>
              <a:rPr lang="en-US" sz="2800" dirty="0" smtClean="0">
                <a:solidFill>
                  <a:srgbClr val="660033"/>
                </a:solidFill>
              </a:rPr>
              <a:t>     of deep pockets.</a:t>
            </a:r>
          </a:p>
          <a:p>
            <a:pPr marL="514350" indent="-514350">
              <a:buNone/>
            </a:pPr>
            <a:endParaRPr lang="en-US" sz="2800" dirty="0" smtClean="0">
              <a:solidFill>
                <a:srgbClr val="660033"/>
              </a:solidFill>
            </a:endParaRPr>
          </a:p>
          <a:p>
            <a:pPr marL="514350" indent="-514350">
              <a:buFont typeface="+mj-lt"/>
              <a:buAutoNum type="alphaLcParenR" startAt="2"/>
            </a:pPr>
            <a:endParaRPr lang="en-US" b="1" dirty="0">
              <a:solidFill>
                <a:srgbClr val="FF0000"/>
              </a:solidFill>
            </a:endParaRPr>
          </a:p>
        </p:txBody>
      </p:sp>
      <p:sp>
        <p:nvSpPr>
          <p:cNvPr id="5" name="TextBox 4"/>
          <p:cNvSpPr txBox="1"/>
          <p:nvPr/>
        </p:nvSpPr>
        <p:spPr>
          <a:xfrm>
            <a:off x="914400" y="1600200"/>
            <a:ext cx="5486400" cy="523220"/>
          </a:xfrm>
          <a:prstGeom prst="rect">
            <a:avLst/>
          </a:prstGeom>
          <a:noFill/>
        </p:spPr>
        <p:txBody>
          <a:bodyPr wrap="square" rtlCol="0">
            <a:spAutoFit/>
          </a:bodyPr>
          <a:lstStyle/>
          <a:p>
            <a:pPr marL="514350" indent="-514350">
              <a:buFont typeface="+mj-lt"/>
              <a:buAutoNum type="alphaLcParenR" startAt="2"/>
            </a:pPr>
            <a:r>
              <a:rPr lang="en-US" sz="2800" b="1" u="sng" dirty="0" smtClean="0">
                <a:solidFill>
                  <a:srgbClr val="FF0000"/>
                </a:solidFill>
              </a:rPr>
              <a:t>CPITN-C ( clinical probe</a:t>
            </a:r>
            <a:r>
              <a:rPr lang="en-US" b="1" u="sng" dirty="0" smtClean="0">
                <a:solidFill>
                  <a:srgbClr val="FF0000"/>
                </a:solidFil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76400"/>
            <a:ext cx="7315200" cy="4191000"/>
          </a:xfrm>
        </p:spPr>
        <p:txBody>
          <a:bodyPr/>
          <a:lstStyle/>
          <a:p>
            <a:r>
              <a:rPr lang="en-US" sz="2800" dirty="0" smtClean="0">
                <a:solidFill>
                  <a:srgbClr val="660033"/>
                </a:solidFill>
              </a:rPr>
              <a:t>Best estimators of the worst periodontal condition of the mouth.</a:t>
            </a:r>
          </a:p>
          <a:p>
            <a:r>
              <a:rPr lang="en-US" sz="2800" dirty="0" smtClean="0">
                <a:solidFill>
                  <a:srgbClr val="660033"/>
                </a:solidFill>
              </a:rPr>
              <a:t>&gt;20 years</a:t>
            </a:r>
          </a:p>
          <a:p>
            <a:endParaRPr lang="en-US" sz="2800" dirty="0" smtClean="0">
              <a:solidFill>
                <a:srgbClr val="660033"/>
              </a:solidFill>
            </a:endParaRPr>
          </a:p>
          <a:p>
            <a:endParaRPr lang="en-US" sz="2800" dirty="0" smtClean="0">
              <a:solidFill>
                <a:srgbClr val="660033"/>
              </a:solidFill>
            </a:endParaRPr>
          </a:p>
          <a:p>
            <a:r>
              <a:rPr lang="en-US" sz="2800" dirty="0" smtClean="0">
                <a:solidFill>
                  <a:srgbClr val="660033"/>
                </a:solidFill>
              </a:rPr>
              <a:t>Molars examined in pairs &amp; highest score recorded.</a:t>
            </a:r>
          </a:p>
          <a:p>
            <a:r>
              <a:rPr lang="en-US" sz="2800" dirty="0" smtClean="0">
                <a:solidFill>
                  <a:srgbClr val="660033"/>
                </a:solidFill>
              </a:rPr>
              <a:t>Up to 19 years </a:t>
            </a:r>
          </a:p>
          <a:p>
            <a:endParaRPr lang="en-US" dirty="0" smtClean="0">
              <a:solidFill>
                <a:srgbClr val="660033"/>
              </a:solidFill>
            </a:endParaRPr>
          </a:p>
        </p:txBody>
      </p:sp>
      <p:sp>
        <p:nvSpPr>
          <p:cNvPr id="4" name="Title 1"/>
          <p:cNvSpPr txBox="1">
            <a:spLocks noGrp="1"/>
          </p:cNvSpPr>
          <p:nvPr>
            <p:ph type="title"/>
          </p:nvPr>
        </p:nvSpPr>
        <p:spPr bwMode="auto">
          <a:xfrm>
            <a:off x="1295400" y="1066800"/>
            <a:ext cx="6400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j-lt"/>
                <a:ea typeface="+mj-ea"/>
                <a:cs typeface="+mj-cs"/>
              </a:rPr>
              <a:t>            Index</a:t>
            </a:r>
            <a:r>
              <a:rPr kumimoji="0" lang="en-US" sz="4000" b="0" i="0" u="none" strike="noStrike" kern="0" cap="none" spc="0" normalizeH="0" noProof="0" dirty="0" smtClean="0">
                <a:ln>
                  <a:noFill/>
                </a:ln>
                <a:solidFill>
                  <a:schemeClr val="tx1"/>
                </a:solidFill>
                <a:effectLst/>
                <a:uLnTx/>
                <a:uFillTx/>
                <a:latin typeface="+mj-lt"/>
                <a:ea typeface="+mj-ea"/>
                <a:cs typeface="+mj-cs"/>
              </a:rPr>
              <a:t> teeth </a:t>
            </a:r>
            <a:endParaRPr kumimoji="0" lang="en-US" sz="4000" b="0" i="0" u="none" strike="noStrike" kern="0" cap="none" spc="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1828800" y="3276600"/>
          <a:ext cx="3657600" cy="731520"/>
        </p:xfrm>
        <a:graphic>
          <a:graphicData uri="http://schemas.openxmlformats.org/drawingml/2006/table">
            <a:tbl>
              <a:tblPr firstRow="1" bandRow="1">
                <a:tableStyleId>{5C22544A-7EE6-4342-B048-85BDC9FD1C3A}</a:tableStyleId>
              </a:tblPr>
              <a:tblGrid>
                <a:gridCol w="1219200"/>
                <a:gridCol w="1219200"/>
                <a:gridCol w="1219200"/>
              </a:tblGrid>
              <a:tr h="266700">
                <a:tc>
                  <a:txBody>
                    <a:bodyPr/>
                    <a:lstStyle/>
                    <a:p>
                      <a:r>
                        <a:rPr lang="en-US" b="1" dirty="0" smtClean="0">
                          <a:solidFill>
                            <a:schemeClr val="bg2">
                              <a:lumMod val="50000"/>
                            </a:schemeClr>
                          </a:solidFill>
                        </a:rPr>
                        <a:t>17/16</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11</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26/27</a:t>
                      </a:r>
                      <a:endParaRPr lang="en-US" b="1" dirty="0">
                        <a:solidFill>
                          <a:schemeClr val="bg2">
                            <a:lumMod val="50000"/>
                          </a:schemeClr>
                        </a:solidFill>
                      </a:endParaRPr>
                    </a:p>
                  </a:txBody>
                  <a:tcPr>
                    <a:solidFill>
                      <a:srgbClr val="F1F709"/>
                    </a:solidFill>
                  </a:tcPr>
                </a:tc>
              </a:tr>
              <a:tr h="266700">
                <a:tc>
                  <a:txBody>
                    <a:bodyPr/>
                    <a:lstStyle/>
                    <a:p>
                      <a:r>
                        <a:rPr lang="en-US" b="1" dirty="0" smtClean="0">
                          <a:solidFill>
                            <a:schemeClr val="bg2">
                              <a:lumMod val="50000"/>
                            </a:schemeClr>
                          </a:solidFill>
                        </a:rPr>
                        <a:t>47/46</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31</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36/37</a:t>
                      </a:r>
                      <a:endParaRPr lang="en-US" b="1" dirty="0">
                        <a:solidFill>
                          <a:schemeClr val="bg2">
                            <a:lumMod val="50000"/>
                          </a:schemeClr>
                        </a:solidFill>
                      </a:endParaRPr>
                    </a:p>
                  </a:txBody>
                  <a:tcPr>
                    <a:solidFill>
                      <a:srgbClr val="F1F709"/>
                    </a:solidFill>
                  </a:tcPr>
                </a:tc>
              </a:tr>
            </a:tbl>
          </a:graphicData>
        </a:graphic>
      </p:graphicFrame>
      <p:graphicFrame>
        <p:nvGraphicFramePr>
          <p:cNvPr id="6" name="Table 5"/>
          <p:cNvGraphicFramePr>
            <a:graphicFrameLocks noGrp="1"/>
          </p:cNvGraphicFramePr>
          <p:nvPr/>
        </p:nvGraphicFramePr>
        <p:xfrm>
          <a:off x="1905000" y="5638800"/>
          <a:ext cx="3657600" cy="731520"/>
        </p:xfrm>
        <a:graphic>
          <a:graphicData uri="http://schemas.openxmlformats.org/drawingml/2006/table">
            <a:tbl>
              <a:tblPr firstRow="1" bandRow="1">
                <a:tableStyleId>{5C22544A-7EE6-4342-B048-85BDC9FD1C3A}</a:tableStyleId>
              </a:tblPr>
              <a:tblGrid>
                <a:gridCol w="1219200"/>
                <a:gridCol w="1219200"/>
                <a:gridCol w="1219200"/>
              </a:tblGrid>
              <a:tr h="266700">
                <a:tc>
                  <a:txBody>
                    <a:bodyPr/>
                    <a:lstStyle/>
                    <a:p>
                      <a:r>
                        <a:rPr lang="en-US" b="1" dirty="0" smtClean="0">
                          <a:solidFill>
                            <a:schemeClr val="bg2">
                              <a:lumMod val="50000"/>
                            </a:schemeClr>
                          </a:solidFill>
                        </a:rPr>
                        <a:t>16</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11</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26</a:t>
                      </a:r>
                      <a:endParaRPr lang="en-US" b="1" dirty="0">
                        <a:solidFill>
                          <a:schemeClr val="bg2">
                            <a:lumMod val="50000"/>
                          </a:schemeClr>
                        </a:solidFill>
                      </a:endParaRPr>
                    </a:p>
                  </a:txBody>
                  <a:tcPr>
                    <a:solidFill>
                      <a:srgbClr val="F1F709"/>
                    </a:solidFill>
                  </a:tcPr>
                </a:tc>
              </a:tr>
              <a:tr h="266700">
                <a:tc>
                  <a:txBody>
                    <a:bodyPr/>
                    <a:lstStyle/>
                    <a:p>
                      <a:r>
                        <a:rPr lang="en-US" b="1" dirty="0" smtClean="0">
                          <a:solidFill>
                            <a:schemeClr val="bg2">
                              <a:lumMod val="50000"/>
                            </a:schemeClr>
                          </a:solidFill>
                        </a:rPr>
                        <a:t>46</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31</a:t>
                      </a:r>
                      <a:endParaRPr lang="en-US" b="1" dirty="0">
                        <a:solidFill>
                          <a:schemeClr val="bg2">
                            <a:lumMod val="50000"/>
                          </a:schemeClr>
                        </a:solidFill>
                      </a:endParaRPr>
                    </a:p>
                  </a:txBody>
                  <a:tcPr>
                    <a:solidFill>
                      <a:srgbClr val="F1F709"/>
                    </a:solidFill>
                  </a:tcPr>
                </a:tc>
                <a:tc>
                  <a:txBody>
                    <a:bodyPr/>
                    <a:lstStyle/>
                    <a:p>
                      <a:r>
                        <a:rPr lang="en-US" b="1" dirty="0" smtClean="0">
                          <a:solidFill>
                            <a:schemeClr val="bg2">
                              <a:lumMod val="50000"/>
                            </a:schemeClr>
                          </a:solidFill>
                        </a:rPr>
                        <a:t>36</a:t>
                      </a:r>
                      <a:endParaRPr lang="en-US" b="1" dirty="0">
                        <a:solidFill>
                          <a:schemeClr val="bg2">
                            <a:lumMod val="50000"/>
                          </a:schemeClr>
                        </a:solidFill>
                      </a:endParaRPr>
                    </a:p>
                  </a:txBody>
                  <a:tcPr>
                    <a:solidFill>
                      <a:srgbClr val="F1F709"/>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447800"/>
            <a:ext cx="6477000" cy="304800"/>
          </a:xfrm>
        </p:spPr>
        <p:txBody>
          <a:bodyPr/>
          <a:lstStyle/>
          <a:p>
            <a:r>
              <a:rPr lang="en-US" sz="4000" dirty="0" smtClean="0"/>
              <a:t>Coding criteria </a:t>
            </a:r>
            <a:endParaRPr lang="en-US" sz="4000" dirty="0"/>
          </a:p>
        </p:txBody>
      </p:sp>
      <p:graphicFrame>
        <p:nvGraphicFramePr>
          <p:cNvPr id="4" name="Content Placeholder 3"/>
          <p:cNvGraphicFramePr>
            <a:graphicFrameLocks noGrp="1"/>
          </p:cNvGraphicFramePr>
          <p:nvPr>
            <p:ph idx="1"/>
          </p:nvPr>
        </p:nvGraphicFramePr>
        <p:xfrm>
          <a:off x="1066800" y="2286000"/>
          <a:ext cx="7620000" cy="3696786"/>
        </p:xfrm>
        <a:graphic>
          <a:graphicData uri="http://schemas.openxmlformats.org/drawingml/2006/table">
            <a:tbl>
              <a:tblPr firstRow="1" bandRow="1">
                <a:tableStyleId>{5C22544A-7EE6-4342-B048-85BDC9FD1C3A}</a:tableStyleId>
              </a:tblPr>
              <a:tblGrid>
                <a:gridCol w="1349375"/>
                <a:gridCol w="6270625"/>
              </a:tblGrid>
              <a:tr h="478971">
                <a:tc>
                  <a:txBody>
                    <a:bodyPr/>
                    <a:lstStyle/>
                    <a:p>
                      <a:r>
                        <a:rPr lang="en-US" sz="2400" dirty="0" smtClean="0">
                          <a:solidFill>
                            <a:schemeClr val="bg2">
                              <a:lumMod val="50000"/>
                            </a:schemeClr>
                          </a:solidFill>
                        </a:rPr>
                        <a:t>Code</a:t>
                      </a:r>
                      <a:endParaRPr lang="en-US" sz="2400" dirty="0">
                        <a:solidFill>
                          <a:schemeClr val="bg2">
                            <a:lumMod val="50000"/>
                          </a:schemeClr>
                        </a:solidFill>
                      </a:endParaRPr>
                    </a:p>
                  </a:txBody>
                  <a:tcPr>
                    <a:solidFill>
                      <a:srgbClr val="8B15AB"/>
                    </a:solidFill>
                  </a:tcPr>
                </a:tc>
                <a:tc>
                  <a:txBody>
                    <a:bodyPr/>
                    <a:lstStyle/>
                    <a:p>
                      <a:r>
                        <a:rPr lang="en-US" sz="2400" dirty="0" smtClean="0">
                          <a:solidFill>
                            <a:schemeClr val="bg2">
                              <a:lumMod val="50000"/>
                            </a:schemeClr>
                          </a:solidFill>
                        </a:rPr>
                        <a:t>Criteria</a:t>
                      </a:r>
                      <a:endParaRPr lang="en-US" sz="2400" dirty="0">
                        <a:solidFill>
                          <a:schemeClr val="bg2">
                            <a:lumMod val="50000"/>
                          </a:schemeClr>
                        </a:solidFill>
                      </a:endParaRPr>
                    </a:p>
                  </a:txBody>
                  <a:tcPr>
                    <a:solidFill>
                      <a:srgbClr val="8B15AB"/>
                    </a:solidFill>
                  </a:tcPr>
                </a:tc>
              </a:tr>
              <a:tr h="478971">
                <a:tc>
                  <a:txBody>
                    <a:bodyPr/>
                    <a:lstStyle/>
                    <a:p>
                      <a:r>
                        <a:rPr lang="en-US" sz="2400" dirty="0" smtClean="0">
                          <a:solidFill>
                            <a:schemeClr val="bg2">
                              <a:lumMod val="50000"/>
                            </a:schemeClr>
                          </a:solidFill>
                        </a:rPr>
                        <a:t>CODE X</a:t>
                      </a:r>
                      <a:endParaRPr lang="en-US" sz="2400" dirty="0">
                        <a:solidFill>
                          <a:schemeClr val="bg2">
                            <a:lumMod val="50000"/>
                          </a:schemeClr>
                        </a:solidFill>
                      </a:endParaRPr>
                    </a:p>
                  </a:txBody>
                  <a:tcPr>
                    <a:solidFill>
                      <a:srgbClr val="FFFF66"/>
                    </a:solidFill>
                  </a:tcPr>
                </a:tc>
                <a:tc>
                  <a:txBody>
                    <a:bodyPr/>
                    <a:lstStyle/>
                    <a:p>
                      <a:r>
                        <a:rPr lang="en-US" sz="2400" dirty="0" smtClean="0">
                          <a:solidFill>
                            <a:schemeClr val="bg2">
                              <a:lumMod val="50000"/>
                            </a:schemeClr>
                          </a:solidFill>
                        </a:rPr>
                        <a:t>Only one tooth or no teeth present in a</a:t>
                      </a:r>
                      <a:r>
                        <a:rPr lang="en-US" sz="2400" baseline="0" dirty="0" smtClean="0">
                          <a:solidFill>
                            <a:schemeClr val="bg2">
                              <a:lumMod val="50000"/>
                            </a:schemeClr>
                          </a:solidFill>
                        </a:rPr>
                        <a:t> sextant.</a:t>
                      </a:r>
                      <a:endParaRPr lang="en-US" sz="2400" dirty="0">
                        <a:solidFill>
                          <a:schemeClr val="bg2">
                            <a:lumMod val="50000"/>
                          </a:schemeClr>
                        </a:solidFill>
                      </a:endParaRPr>
                    </a:p>
                  </a:txBody>
                  <a:tcPr>
                    <a:solidFill>
                      <a:srgbClr val="FFFF66"/>
                    </a:solidFill>
                  </a:tcPr>
                </a:tc>
              </a:tr>
              <a:tr h="478971">
                <a:tc>
                  <a:txBody>
                    <a:bodyPr/>
                    <a:lstStyle/>
                    <a:p>
                      <a:r>
                        <a:rPr lang="en-US" sz="2400" dirty="0" smtClean="0">
                          <a:solidFill>
                            <a:schemeClr val="bg2">
                              <a:lumMod val="50000"/>
                            </a:schemeClr>
                          </a:solidFill>
                        </a:rPr>
                        <a:t>CODE</a:t>
                      </a:r>
                      <a:r>
                        <a:rPr lang="en-US" sz="2400" baseline="0" dirty="0" smtClean="0">
                          <a:solidFill>
                            <a:schemeClr val="bg2">
                              <a:lumMod val="50000"/>
                            </a:schemeClr>
                          </a:solidFill>
                        </a:rPr>
                        <a:t> 4</a:t>
                      </a:r>
                      <a:endParaRPr lang="en-US" sz="2400" dirty="0">
                        <a:solidFill>
                          <a:schemeClr val="bg2">
                            <a:lumMod val="50000"/>
                          </a:schemeClr>
                        </a:solidFill>
                      </a:endParaRPr>
                    </a:p>
                  </a:txBody>
                  <a:tcPr>
                    <a:solidFill>
                      <a:srgbClr val="FFFF66"/>
                    </a:solidFill>
                  </a:tcPr>
                </a:tc>
                <a:tc>
                  <a:txBody>
                    <a:bodyPr/>
                    <a:lstStyle/>
                    <a:p>
                      <a:r>
                        <a:rPr lang="en-US" sz="2400" dirty="0" smtClean="0">
                          <a:solidFill>
                            <a:schemeClr val="bg2">
                              <a:lumMod val="50000"/>
                            </a:schemeClr>
                          </a:solidFill>
                        </a:rPr>
                        <a:t>Pathological pocket of 6mm or more present.</a:t>
                      </a:r>
                      <a:endParaRPr lang="en-US" sz="2400" dirty="0">
                        <a:solidFill>
                          <a:schemeClr val="bg2">
                            <a:lumMod val="50000"/>
                          </a:schemeClr>
                        </a:solidFill>
                      </a:endParaRPr>
                    </a:p>
                  </a:txBody>
                  <a:tcPr>
                    <a:solidFill>
                      <a:srgbClr val="FFFF66"/>
                    </a:solidFill>
                  </a:tcPr>
                </a:tc>
              </a:tr>
              <a:tr h="478971">
                <a:tc>
                  <a:txBody>
                    <a:bodyPr/>
                    <a:lstStyle/>
                    <a:p>
                      <a:r>
                        <a:rPr lang="en-US" sz="2400" dirty="0" smtClean="0">
                          <a:solidFill>
                            <a:schemeClr val="bg2">
                              <a:lumMod val="50000"/>
                            </a:schemeClr>
                          </a:solidFill>
                        </a:rPr>
                        <a:t>CODE 3</a:t>
                      </a:r>
                      <a:endParaRPr lang="en-US" sz="2400" dirty="0">
                        <a:solidFill>
                          <a:schemeClr val="bg2">
                            <a:lumMod val="50000"/>
                          </a:schemeClr>
                        </a:solidFill>
                      </a:endParaRPr>
                    </a:p>
                  </a:txBody>
                  <a:tcPr>
                    <a:solidFill>
                      <a:srgbClr val="FFFF66"/>
                    </a:solidFill>
                  </a:tcPr>
                </a:tc>
                <a:tc>
                  <a:txBody>
                    <a:bodyPr/>
                    <a:lstStyle/>
                    <a:p>
                      <a:r>
                        <a:rPr lang="en-US" sz="2400" dirty="0" smtClean="0">
                          <a:solidFill>
                            <a:schemeClr val="bg2">
                              <a:lumMod val="50000"/>
                            </a:schemeClr>
                          </a:solidFill>
                        </a:rPr>
                        <a:t>Pathological</a:t>
                      </a:r>
                      <a:r>
                        <a:rPr lang="en-US" sz="2400" baseline="0" dirty="0" smtClean="0">
                          <a:solidFill>
                            <a:schemeClr val="bg2">
                              <a:lumMod val="50000"/>
                            </a:schemeClr>
                          </a:solidFill>
                        </a:rPr>
                        <a:t> pocket of 4mm-5mm present.</a:t>
                      </a:r>
                      <a:endParaRPr lang="en-US" sz="2400" dirty="0">
                        <a:solidFill>
                          <a:schemeClr val="bg2">
                            <a:lumMod val="50000"/>
                          </a:schemeClr>
                        </a:solidFill>
                      </a:endParaRPr>
                    </a:p>
                  </a:txBody>
                  <a:tcPr>
                    <a:solidFill>
                      <a:srgbClr val="FFFF66"/>
                    </a:solidFill>
                  </a:tcPr>
                </a:tc>
              </a:tr>
              <a:tr h="478971">
                <a:tc>
                  <a:txBody>
                    <a:bodyPr/>
                    <a:lstStyle/>
                    <a:p>
                      <a:r>
                        <a:rPr lang="en-US" sz="2400" dirty="0" smtClean="0">
                          <a:solidFill>
                            <a:schemeClr val="bg2">
                              <a:lumMod val="50000"/>
                            </a:schemeClr>
                          </a:solidFill>
                        </a:rPr>
                        <a:t>CODE 2</a:t>
                      </a:r>
                      <a:endParaRPr lang="en-US" sz="2400" dirty="0">
                        <a:solidFill>
                          <a:schemeClr val="bg2">
                            <a:lumMod val="50000"/>
                          </a:schemeClr>
                        </a:solidFill>
                      </a:endParaRPr>
                    </a:p>
                  </a:txBody>
                  <a:tcPr>
                    <a:solidFill>
                      <a:srgbClr val="FFFF66"/>
                    </a:solidFill>
                  </a:tcPr>
                </a:tc>
                <a:tc>
                  <a:txBody>
                    <a:bodyPr/>
                    <a:lstStyle/>
                    <a:p>
                      <a:r>
                        <a:rPr lang="en-US" sz="2400" dirty="0" smtClean="0">
                          <a:solidFill>
                            <a:schemeClr val="bg2">
                              <a:lumMod val="50000"/>
                            </a:schemeClr>
                          </a:solidFill>
                        </a:rPr>
                        <a:t>Presence</a:t>
                      </a:r>
                      <a:r>
                        <a:rPr lang="en-US" sz="2400" baseline="0" dirty="0" smtClean="0">
                          <a:solidFill>
                            <a:schemeClr val="bg2">
                              <a:lumMod val="50000"/>
                            </a:schemeClr>
                          </a:solidFill>
                        </a:rPr>
                        <a:t> of supra or sub gingival calculus.</a:t>
                      </a:r>
                      <a:endParaRPr lang="en-US" sz="2400" dirty="0">
                        <a:solidFill>
                          <a:schemeClr val="bg2">
                            <a:lumMod val="50000"/>
                          </a:schemeClr>
                        </a:solidFill>
                      </a:endParaRPr>
                    </a:p>
                  </a:txBody>
                  <a:tcPr>
                    <a:solidFill>
                      <a:srgbClr val="FFFF66"/>
                    </a:solidFill>
                  </a:tcPr>
                </a:tc>
              </a:tr>
              <a:tr h="478971">
                <a:tc>
                  <a:txBody>
                    <a:bodyPr/>
                    <a:lstStyle/>
                    <a:p>
                      <a:r>
                        <a:rPr lang="en-US" sz="2400" dirty="0" smtClean="0">
                          <a:solidFill>
                            <a:schemeClr val="bg2">
                              <a:lumMod val="50000"/>
                            </a:schemeClr>
                          </a:solidFill>
                        </a:rPr>
                        <a:t>CODE 1 </a:t>
                      </a:r>
                      <a:endParaRPr lang="en-US" sz="2400" dirty="0">
                        <a:solidFill>
                          <a:schemeClr val="bg2">
                            <a:lumMod val="50000"/>
                          </a:schemeClr>
                        </a:solidFill>
                      </a:endParaRPr>
                    </a:p>
                  </a:txBody>
                  <a:tcPr>
                    <a:solidFill>
                      <a:srgbClr val="FFFF66"/>
                    </a:solidFill>
                  </a:tcPr>
                </a:tc>
                <a:tc>
                  <a:txBody>
                    <a:bodyPr/>
                    <a:lstStyle/>
                    <a:p>
                      <a:r>
                        <a:rPr lang="en-US" sz="2400" dirty="0" smtClean="0">
                          <a:solidFill>
                            <a:schemeClr val="bg2">
                              <a:lumMod val="50000"/>
                            </a:schemeClr>
                          </a:solidFill>
                        </a:rPr>
                        <a:t>Gingival</a:t>
                      </a:r>
                      <a:r>
                        <a:rPr lang="en-US" sz="2400" baseline="0" dirty="0" smtClean="0">
                          <a:solidFill>
                            <a:schemeClr val="bg2">
                              <a:lumMod val="50000"/>
                            </a:schemeClr>
                          </a:solidFill>
                        </a:rPr>
                        <a:t> bleeding after gentle probing</a:t>
                      </a:r>
                      <a:endParaRPr lang="en-US" sz="2400" dirty="0">
                        <a:solidFill>
                          <a:schemeClr val="bg2">
                            <a:lumMod val="50000"/>
                          </a:schemeClr>
                        </a:solidFill>
                      </a:endParaRPr>
                    </a:p>
                  </a:txBody>
                  <a:tcPr>
                    <a:solidFill>
                      <a:srgbClr val="FFFF66"/>
                    </a:solidFill>
                  </a:tcPr>
                </a:tc>
              </a:tr>
              <a:tr h="478971">
                <a:tc>
                  <a:txBody>
                    <a:bodyPr/>
                    <a:lstStyle/>
                    <a:p>
                      <a:r>
                        <a:rPr lang="en-US" sz="2400" dirty="0" smtClean="0">
                          <a:solidFill>
                            <a:schemeClr val="bg2">
                              <a:lumMod val="50000"/>
                            </a:schemeClr>
                          </a:solidFill>
                        </a:rPr>
                        <a:t>CODE</a:t>
                      </a:r>
                      <a:r>
                        <a:rPr lang="en-US" sz="2400" baseline="0" dirty="0" smtClean="0">
                          <a:solidFill>
                            <a:schemeClr val="bg2">
                              <a:lumMod val="50000"/>
                            </a:schemeClr>
                          </a:solidFill>
                        </a:rPr>
                        <a:t> 0  </a:t>
                      </a:r>
                      <a:endParaRPr lang="en-US" sz="2400" dirty="0">
                        <a:solidFill>
                          <a:schemeClr val="bg2">
                            <a:lumMod val="50000"/>
                          </a:schemeClr>
                        </a:solidFill>
                      </a:endParaRPr>
                    </a:p>
                  </a:txBody>
                  <a:tcPr>
                    <a:solidFill>
                      <a:srgbClr val="FFFF66"/>
                    </a:solidFill>
                  </a:tcPr>
                </a:tc>
                <a:tc>
                  <a:txBody>
                    <a:bodyPr/>
                    <a:lstStyle/>
                    <a:p>
                      <a:r>
                        <a:rPr lang="en-US" sz="2400" dirty="0" smtClean="0">
                          <a:solidFill>
                            <a:schemeClr val="bg2">
                              <a:lumMod val="50000"/>
                            </a:schemeClr>
                          </a:solidFill>
                        </a:rPr>
                        <a:t>No signs of disease.</a:t>
                      </a:r>
                      <a:endParaRPr lang="en-US" sz="2400" dirty="0">
                        <a:solidFill>
                          <a:schemeClr val="bg2">
                            <a:lumMod val="50000"/>
                          </a:schemeClr>
                        </a:solidFill>
                      </a:endParaRPr>
                    </a:p>
                  </a:txBody>
                  <a:tcPr>
                    <a:solidFill>
                      <a:srgbClr val="FFFF66"/>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pitn.pn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600200"/>
            <a:ext cx="7315200" cy="457200"/>
          </a:xfrm>
        </p:spPr>
        <p:txBody>
          <a:bodyPr/>
          <a:lstStyle/>
          <a:p>
            <a:r>
              <a:rPr lang="en-US" sz="3600" dirty="0" smtClean="0"/>
              <a:t>Classification of treatment needs</a:t>
            </a:r>
            <a:endParaRPr lang="en-US" sz="3600" dirty="0"/>
          </a:p>
        </p:txBody>
      </p:sp>
      <p:graphicFrame>
        <p:nvGraphicFramePr>
          <p:cNvPr id="5" name="Content Placeholder 4"/>
          <p:cNvGraphicFramePr>
            <a:graphicFrameLocks noGrp="1"/>
          </p:cNvGraphicFramePr>
          <p:nvPr>
            <p:ph idx="1"/>
          </p:nvPr>
        </p:nvGraphicFramePr>
        <p:xfrm>
          <a:off x="685800" y="2286000"/>
          <a:ext cx="8229600" cy="3505199"/>
        </p:xfrm>
        <a:graphic>
          <a:graphicData uri="http://schemas.openxmlformats.org/drawingml/2006/table">
            <a:tbl>
              <a:tblPr firstRow="1" bandRow="1">
                <a:tableStyleId>{D7AC3CCA-C797-4891-BE02-D94E43425B78}</a:tableStyleId>
              </a:tblPr>
              <a:tblGrid>
                <a:gridCol w="1114425"/>
                <a:gridCol w="7115175"/>
              </a:tblGrid>
              <a:tr h="848627">
                <a:tc>
                  <a:txBody>
                    <a:bodyPr/>
                    <a:lstStyle/>
                    <a:p>
                      <a:r>
                        <a:rPr lang="en-US" sz="2000" b="0" dirty="0" smtClean="0">
                          <a:solidFill>
                            <a:srgbClr val="660033"/>
                          </a:solidFill>
                        </a:rPr>
                        <a:t>TN0</a:t>
                      </a:r>
                      <a:endParaRPr lang="en-US" sz="2000" b="0" dirty="0">
                        <a:solidFill>
                          <a:srgbClr val="660033"/>
                        </a:solidFill>
                      </a:endParaRPr>
                    </a:p>
                  </a:txBody>
                  <a:tcPr>
                    <a:solidFill>
                      <a:srgbClr val="FFFF66"/>
                    </a:solidFill>
                  </a:tcPr>
                </a:tc>
                <a:tc>
                  <a:txBody>
                    <a:bodyPr/>
                    <a:lstStyle/>
                    <a:p>
                      <a:r>
                        <a:rPr lang="en-US" sz="2000" b="0" dirty="0" smtClean="0">
                          <a:solidFill>
                            <a:srgbClr val="660033"/>
                          </a:solidFill>
                        </a:rPr>
                        <a:t>Code</a:t>
                      </a:r>
                      <a:r>
                        <a:rPr lang="en-US" sz="2000" b="0" baseline="0" dirty="0" smtClean="0">
                          <a:solidFill>
                            <a:srgbClr val="660033"/>
                          </a:solidFill>
                        </a:rPr>
                        <a:t> 0(healthy) or code x (missing) for all sextants indicates no treatment required.</a:t>
                      </a:r>
                      <a:endParaRPr lang="en-US" sz="2000" b="0" dirty="0">
                        <a:solidFill>
                          <a:srgbClr val="660033"/>
                        </a:solidFill>
                      </a:endParaRPr>
                    </a:p>
                  </a:txBody>
                  <a:tcPr>
                    <a:solidFill>
                      <a:srgbClr val="FFFF66"/>
                    </a:solidFill>
                  </a:tcPr>
                </a:tc>
              </a:tr>
              <a:tr h="479659">
                <a:tc>
                  <a:txBody>
                    <a:bodyPr/>
                    <a:lstStyle/>
                    <a:p>
                      <a:r>
                        <a:rPr lang="en-US" sz="2000" b="0" dirty="0" smtClean="0">
                          <a:solidFill>
                            <a:srgbClr val="660033"/>
                          </a:solidFill>
                        </a:rPr>
                        <a:t>TN1</a:t>
                      </a:r>
                      <a:endParaRPr lang="en-US" sz="2000" b="0" dirty="0">
                        <a:solidFill>
                          <a:srgbClr val="660033"/>
                        </a:solidFill>
                      </a:endParaRPr>
                    </a:p>
                  </a:txBody>
                  <a:tcPr>
                    <a:solidFill>
                      <a:srgbClr val="FFFF66"/>
                    </a:solidFill>
                  </a:tcPr>
                </a:tc>
                <a:tc>
                  <a:txBody>
                    <a:bodyPr/>
                    <a:lstStyle/>
                    <a:p>
                      <a:r>
                        <a:rPr lang="en-US" sz="2000" b="0" dirty="0" smtClean="0">
                          <a:solidFill>
                            <a:srgbClr val="660033"/>
                          </a:solidFill>
                        </a:rPr>
                        <a:t>Code</a:t>
                      </a:r>
                      <a:r>
                        <a:rPr lang="en-US" sz="2000" b="0" baseline="0" dirty="0" smtClean="0">
                          <a:solidFill>
                            <a:srgbClr val="660033"/>
                          </a:solidFill>
                        </a:rPr>
                        <a:t> 1 – need to improve oral hygiene.</a:t>
                      </a:r>
                      <a:endParaRPr lang="en-US" sz="2000" b="0" dirty="0">
                        <a:solidFill>
                          <a:srgbClr val="660033"/>
                        </a:solidFill>
                      </a:endParaRPr>
                    </a:p>
                  </a:txBody>
                  <a:tcPr>
                    <a:solidFill>
                      <a:srgbClr val="FFFF66"/>
                    </a:solidFill>
                  </a:tcPr>
                </a:tc>
              </a:tr>
              <a:tr h="848627">
                <a:tc>
                  <a:txBody>
                    <a:bodyPr/>
                    <a:lstStyle/>
                    <a:p>
                      <a:r>
                        <a:rPr lang="en-US" sz="2000" b="0" dirty="0" smtClean="0">
                          <a:solidFill>
                            <a:srgbClr val="660033"/>
                          </a:solidFill>
                        </a:rPr>
                        <a:t>TN2a</a:t>
                      </a:r>
                      <a:endParaRPr lang="en-US" sz="2000" b="0" dirty="0">
                        <a:solidFill>
                          <a:srgbClr val="660033"/>
                        </a:solidFill>
                      </a:endParaRPr>
                    </a:p>
                  </a:txBody>
                  <a:tcPr>
                    <a:solidFill>
                      <a:srgbClr val="FFFF66"/>
                    </a:solidFill>
                  </a:tcPr>
                </a:tc>
                <a:tc>
                  <a:txBody>
                    <a:bodyPr/>
                    <a:lstStyle/>
                    <a:p>
                      <a:r>
                        <a:rPr lang="en-US" sz="2000" b="0" dirty="0" smtClean="0">
                          <a:solidFill>
                            <a:srgbClr val="660033"/>
                          </a:solidFill>
                        </a:rPr>
                        <a:t>Code</a:t>
                      </a:r>
                      <a:r>
                        <a:rPr lang="en-US" sz="2000" b="0" baseline="0" dirty="0" smtClean="0">
                          <a:solidFill>
                            <a:srgbClr val="660033"/>
                          </a:solidFill>
                        </a:rPr>
                        <a:t> 2 – need for scaling, improve personal oral hygiene.</a:t>
                      </a:r>
                    </a:p>
                    <a:p>
                      <a:r>
                        <a:rPr lang="en-US" sz="2000" b="0" baseline="0" dirty="0" smtClean="0">
                          <a:solidFill>
                            <a:srgbClr val="660033"/>
                          </a:solidFill>
                        </a:rPr>
                        <a:t>                </a:t>
                      </a:r>
                      <a:endParaRPr lang="en-US" sz="2000" b="0" dirty="0">
                        <a:solidFill>
                          <a:srgbClr val="660033"/>
                        </a:solidFill>
                      </a:endParaRPr>
                    </a:p>
                  </a:txBody>
                  <a:tcPr>
                    <a:solidFill>
                      <a:srgbClr val="FFFF66"/>
                    </a:solidFill>
                  </a:tcPr>
                </a:tc>
              </a:tr>
              <a:tr h="479659">
                <a:tc>
                  <a:txBody>
                    <a:bodyPr/>
                    <a:lstStyle/>
                    <a:p>
                      <a:r>
                        <a:rPr lang="en-US" sz="2000" b="0" dirty="0" smtClean="0">
                          <a:solidFill>
                            <a:srgbClr val="660033"/>
                          </a:solidFill>
                        </a:rPr>
                        <a:t>TN2b</a:t>
                      </a:r>
                      <a:endParaRPr lang="en-US" sz="2000" b="0" dirty="0">
                        <a:solidFill>
                          <a:srgbClr val="660033"/>
                        </a:solidFill>
                      </a:endParaRPr>
                    </a:p>
                  </a:txBody>
                  <a:tcPr>
                    <a:solidFill>
                      <a:srgbClr val="FFFF66"/>
                    </a:solidFill>
                  </a:tcPr>
                </a:tc>
                <a:tc>
                  <a:txBody>
                    <a:bodyPr/>
                    <a:lstStyle/>
                    <a:p>
                      <a:r>
                        <a:rPr lang="en-US" sz="2000" b="0" dirty="0" smtClean="0">
                          <a:solidFill>
                            <a:srgbClr val="660033"/>
                          </a:solidFill>
                        </a:rPr>
                        <a:t>Code 3 – need for</a:t>
                      </a:r>
                      <a:r>
                        <a:rPr lang="en-US" sz="2000" b="0" baseline="0" dirty="0" smtClean="0">
                          <a:solidFill>
                            <a:srgbClr val="660033"/>
                          </a:solidFill>
                        </a:rPr>
                        <a:t> scaling ,root planing,improve oral hygiene. </a:t>
                      </a:r>
                      <a:endParaRPr lang="en-US" sz="2000" b="0" dirty="0">
                        <a:solidFill>
                          <a:srgbClr val="660033"/>
                        </a:solidFill>
                      </a:endParaRPr>
                    </a:p>
                  </a:txBody>
                  <a:tcPr>
                    <a:solidFill>
                      <a:srgbClr val="FFFF66"/>
                    </a:solidFill>
                  </a:tcPr>
                </a:tc>
              </a:tr>
              <a:tr h="848627">
                <a:tc>
                  <a:txBody>
                    <a:bodyPr/>
                    <a:lstStyle/>
                    <a:p>
                      <a:r>
                        <a:rPr lang="en-US" sz="2000" b="0" dirty="0" smtClean="0">
                          <a:solidFill>
                            <a:srgbClr val="660033"/>
                          </a:solidFill>
                        </a:rPr>
                        <a:t>TN3</a:t>
                      </a:r>
                      <a:endParaRPr lang="en-US" sz="2000" b="0" dirty="0">
                        <a:solidFill>
                          <a:srgbClr val="660033"/>
                        </a:solidFill>
                      </a:endParaRPr>
                    </a:p>
                  </a:txBody>
                  <a:tcPr>
                    <a:solidFill>
                      <a:srgbClr val="FFFF66"/>
                    </a:solidFill>
                  </a:tcPr>
                </a:tc>
                <a:tc>
                  <a:txBody>
                    <a:bodyPr/>
                    <a:lstStyle/>
                    <a:p>
                      <a:r>
                        <a:rPr lang="en-US" sz="2000" b="0" dirty="0" smtClean="0">
                          <a:solidFill>
                            <a:srgbClr val="660033"/>
                          </a:solidFill>
                        </a:rPr>
                        <a:t>Code 4 – needs deep scaling , root </a:t>
                      </a:r>
                      <a:r>
                        <a:rPr lang="en-US" sz="2000" b="0" dirty="0" err="1" smtClean="0">
                          <a:solidFill>
                            <a:srgbClr val="660033"/>
                          </a:solidFill>
                        </a:rPr>
                        <a:t>planing</a:t>
                      </a:r>
                      <a:r>
                        <a:rPr lang="en-US" sz="2000" b="0" dirty="0" smtClean="0">
                          <a:solidFill>
                            <a:srgbClr val="660033"/>
                          </a:solidFill>
                        </a:rPr>
                        <a:t> &amp;</a:t>
                      </a:r>
                      <a:r>
                        <a:rPr lang="en-US" sz="2000" b="0" baseline="0" dirty="0" smtClean="0">
                          <a:solidFill>
                            <a:srgbClr val="660033"/>
                          </a:solidFill>
                        </a:rPr>
                        <a:t> complex surgical procedures.</a:t>
                      </a:r>
                      <a:endParaRPr lang="en-US" sz="2000" b="0" dirty="0">
                        <a:solidFill>
                          <a:srgbClr val="660033"/>
                        </a:solidFill>
                      </a:endParaRPr>
                    </a:p>
                  </a:txBody>
                  <a:tcPr>
                    <a:solidFill>
                      <a:srgbClr val="FFFF66"/>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81200"/>
            <a:ext cx="9601200" cy="4191000"/>
          </a:xfrm>
        </p:spPr>
        <p:txBody>
          <a:bodyPr/>
          <a:lstStyle/>
          <a:p>
            <a:pPr marL="514350" indent="-514350">
              <a:buNone/>
            </a:pPr>
            <a:r>
              <a:rPr lang="en-US" dirty="0" smtClean="0">
                <a:solidFill>
                  <a:schemeClr val="accent1">
                    <a:lumMod val="50000"/>
                  </a:schemeClr>
                </a:solidFill>
              </a:rPr>
              <a:t>Reliability</a:t>
            </a:r>
          </a:p>
          <a:p>
            <a:pPr marL="514350" indent="-514350">
              <a:buFont typeface="Wingdings" pitchFamily="2" charset="2"/>
              <a:buChar char="§"/>
            </a:pPr>
            <a:r>
              <a:rPr lang="en-US" dirty="0" smtClean="0">
                <a:solidFill>
                  <a:srgbClr val="E60D08"/>
                </a:solidFill>
              </a:rPr>
              <a:t>The index should measure consistently at different time and various </a:t>
            </a:r>
            <a:r>
              <a:rPr lang="en-US" dirty="0" smtClean="0">
                <a:solidFill>
                  <a:srgbClr val="E60D08"/>
                </a:solidFill>
              </a:rPr>
              <a:t>conditions.</a:t>
            </a:r>
            <a:endParaRPr lang="en-US" dirty="0" smtClean="0">
              <a:solidFill>
                <a:srgbClr val="E60D08"/>
              </a:solidFill>
            </a:endParaRPr>
          </a:p>
          <a:p>
            <a:pPr marL="514350" indent="-514350">
              <a:buNone/>
            </a:pPr>
            <a:r>
              <a:rPr lang="en-US" dirty="0" smtClean="0">
                <a:solidFill>
                  <a:schemeClr val="accent1">
                    <a:lumMod val="50000"/>
                  </a:schemeClr>
                </a:solidFill>
              </a:rPr>
              <a:t>Sensitivity</a:t>
            </a:r>
          </a:p>
          <a:p>
            <a:pPr marL="514350" indent="-514350">
              <a:buFont typeface="Wingdings" pitchFamily="2" charset="2"/>
              <a:buChar char="§"/>
            </a:pPr>
            <a:r>
              <a:rPr lang="en-US" dirty="0" smtClean="0">
                <a:solidFill>
                  <a:srgbClr val="E60D08"/>
                </a:solidFill>
              </a:rPr>
              <a:t>The index should b able to detect reasonably small shifts, in either direction in the group condition.</a:t>
            </a:r>
          </a:p>
          <a:p>
            <a:pPr marL="514350" indent="-514350">
              <a:buNone/>
            </a:pPr>
            <a:endParaRPr lang="en-US" dirty="0" smtClean="0">
              <a:solidFill>
                <a:schemeClr val="accent1">
                  <a:lumMod val="50000"/>
                </a:schemeClr>
              </a:solidFill>
            </a:endParaRP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990600"/>
            <a:ext cx="6400800" cy="990600"/>
          </a:xfrm>
        </p:spPr>
        <p:txBody>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7.DECAYED-MISSING-FILLED TEETH INDEX (DMFT)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143000" y="2057400"/>
            <a:ext cx="7315200" cy="4191000"/>
          </a:xfrm>
        </p:spPr>
        <p:txBody>
          <a:bodyPr/>
          <a:lstStyle/>
          <a:p>
            <a:r>
              <a:rPr lang="en-US" sz="2800" dirty="0" smtClean="0">
                <a:solidFill>
                  <a:srgbClr val="660033"/>
                </a:solidFill>
              </a:rPr>
              <a:t>Developed by Henry T Klein,Carrole E. Palmer and Knutson J W in 1938.</a:t>
            </a:r>
          </a:p>
          <a:p>
            <a:r>
              <a:rPr lang="en-US" sz="2800" dirty="0" smtClean="0">
                <a:solidFill>
                  <a:srgbClr val="660033"/>
                </a:solidFill>
              </a:rPr>
              <a:t>To determine prevalence of coronal caries.</a:t>
            </a:r>
          </a:p>
          <a:p>
            <a:r>
              <a:rPr lang="en-US" sz="2800" b="1" dirty="0" smtClean="0">
                <a:solidFill>
                  <a:srgbClr val="660033"/>
                </a:solidFill>
              </a:rPr>
              <a:t>Advantages:</a:t>
            </a:r>
          </a:p>
          <a:p>
            <a:pPr lvl="1"/>
            <a:r>
              <a:rPr lang="en-US" sz="2400" dirty="0" smtClean="0">
                <a:solidFill>
                  <a:srgbClr val="660033"/>
                </a:solidFill>
              </a:rPr>
              <a:t>Simple</a:t>
            </a:r>
          </a:p>
          <a:p>
            <a:pPr lvl="1"/>
            <a:r>
              <a:rPr lang="en-US" sz="2400" dirty="0" smtClean="0">
                <a:solidFill>
                  <a:srgbClr val="660033"/>
                </a:solidFill>
              </a:rPr>
              <a:t>Rapid</a:t>
            </a:r>
          </a:p>
          <a:p>
            <a:pPr lvl="1"/>
            <a:r>
              <a:rPr lang="en-US" sz="2400" dirty="0" smtClean="0">
                <a:solidFill>
                  <a:srgbClr val="660033"/>
                </a:solidFill>
              </a:rPr>
              <a:t>Versatile</a:t>
            </a:r>
          </a:p>
          <a:p>
            <a:pPr lvl="1"/>
            <a:r>
              <a:rPr lang="en-US" sz="2400" dirty="0" smtClean="0">
                <a:solidFill>
                  <a:srgbClr val="660033"/>
                </a:solidFill>
              </a:rPr>
              <a:t>Universally accepted</a:t>
            </a:r>
            <a:endParaRPr lang="en-US" sz="2400" dirty="0">
              <a:solidFill>
                <a:srgbClr val="660033"/>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990600"/>
            <a:ext cx="7315200" cy="715962"/>
          </a:xfrm>
        </p:spPr>
        <p:txBody>
          <a:bodyPr/>
          <a:lstStyle/>
          <a:p>
            <a:r>
              <a:rPr lang="en-US" sz="3200" b="1" dirty="0" smtClean="0"/>
              <a:t>PROCEDURE</a:t>
            </a:r>
            <a:endParaRPr lang="en-US" sz="3200" b="1" dirty="0"/>
          </a:p>
        </p:txBody>
      </p:sp>
      <p:sp>
        <p:nvSpPr>
          <p:cNvPr id="3" name="Content Placeholder 2"/>
          <p:cNvSpPr>
            <a:spLocks noGrp="1"/>
          </p:cNvSpPr>
          <p:nvPr>
            <p:ph idx="1"/>
          </p:nvPr>
        </p:nvSpPr>
        <p:spPr>
          <a:xfrm>
            <a:off x="990600" y="1828800"/>
            <a:ext cx="7315200" cy="4191000"/>
          </a:xfrm>
        </p:spPr>
        <p:txBody>
          <a:bodyPr/>
          <a:lstStyle/>
          <a:p>
            <a:r>
              <a:rPr lang="en-US" sz="2000" dirty="0" smtClean="0">
                <a:solidFill>
                  <a:srgbClr val="660033"/>
                </a:solidFill>
              </a:rPr>
              <a:t>DMFT applied only to permanent teeth.</a:t>
            </a:r>
          </a:p>
          <a:p>
            <a:r>
              <a:rPr lang="en-US" sz="2000" dirty="0" smtClean="0">
                <a:solidFill>
                  <a:srgbClr val="660033"/>
                </a:solidFill>
              </a:rPr>
              <a:t>3 components:</a:t>
            </a:r>
          </a:p>
          <a:p>
            <a:pPr lvl="1">
              <a:buNone/>
            </a:pPr>
            <a:r>
              <a:rPr lang="en-US" sz="2000" dirty="0" smtClean="0">
                <a:solidFill>
                  <a:srgbClr val="660033"/>
                </a:solidFill>
              </a:rPr>
              <a:t>    D –  decayed teeth</a:t>
            </a:r>
          </a:p>
          <a:p>
            <a:pPr lvl="1">
              <a:buNone/>
            </a:pPr>
            <a:r>
              <a:rPr lang="en-US" sz="2000" dirty="0" smtClean="0">
                <a:solidFill>
                  <a:srgbClr val="660033"/>
                </a:solidFill>
              </a:rPr>
              <a:t>    M – missing teeth due to caries</a:t>
            </a:r>
          </a:p>
          <a:p>
            <a:pPr lvl="1">
              <a:buNone/>
            </a:pPr>
            <a:r>
              <a:rPr lang="en-US" sz="2000" dirty="0" smtClean="0">
                <a:solidFill>
                  <a:srgbClr val="660033"/>
                </a:solidFill>
              </a:rPr>
              <a:t>    F  - filled teeth   </a:t>
            </a:r>
          </a:p>
          <a:p>
            <a:r>
              <a:rPr lang="en-US" sz="2000" b="1" dirty="0" smtClean="0">
                <a:solidFill>
                  <a:srgbClr val="660033"/>
                </a:solidFill>
              </a:rPr>
              <a:t>Instruments</a:t>
            </a:r>
            <a:r>
              <a:rPr lang="en-US" sz="2000" dirty="0" smtClean="0">
                <a:solidFill>
                  <a:srgbClr val="660033"/>
                </a:solidFill>
              </a:rPr>
              <a:t>  : mouth mirror , explorer.</a:t>
            </a:r>
          </a:p>
          <a:p>
            <a:r>
              <a:rPr lang="en-US" sz="2000" dirty="0" smtClean="0">
                <a:solidFill>
                  <a:srgbClr val="660033"/>
                </a:solidFill>
              </a:rPr>
              <a:t>Teeth not included :</a:t>
            </a:r>
          </a:p>
          <a:p>
            <a:pPr lvl="1"/>
            <a:r>
              <a:rPr lang="en-US" sz="2000" dirty="0" smtClean="0">
                <a:solidFill>
                  <a:srgbClr val="660033"/>
                </a:solidFill>
              </a:rPr>
              <a:t>3</a:t>
            </a:r>
            <a:r>
              <a:rPr lang="en-US" sz="2000" baseline="30000" dirty="0" smtClean="0">
                <a:solidFill>
                  <a:srgbClr val="660033"/>
                </a:solidFill>
              </a:rPr>
              <a:t>rd</a:t>
            </a:r>
            <a:r>
              <a:rPr lang="en-US" sz="2000" dirty="0" smtClean="0">
                <a:solidFill>
                  <a:srgbClr val="660033"/>
                </a:solidFill>
              </a:rPr>
              <a:t> molars </a:t>
            </a:r>
          </a:p>
          <a:p>
            <a:pPr lvl="1"/>
            <a:r>
              <a:rPr lang="en-US" sz="2000" dirty="0" smtClean="0">
                <a:solidFill>
                  <a:srgbClr val="660033"/>
                </a:solidFill>
              </a:rPr>
              <a:t>Unerupted teeth</a:t>
            </a:r>
          </a:p>
          <a:p>
            <a:pPr lvl="1"/>
            <a:r>
              <a:rPr lang="en-US" sz="2000" dirty="0" smtClean="0">
                <a:solidFill>
                  <a:srgbClr val="660033"/>
                </a:solidFill>
              </a:rPr>
              <a:t>Congenitally missing &amp; Supernumerary teeth </a:t>
            </a:r>
          </a:p>
          <a:p>
            <a:pPr lvl="1"/>
            <a:r>
              <a:rPr lang="en-US" sz="2000" dirty="0" smtClean="0">
                <a:solidFill>
                  <a:srgbClr val="660033"/>
                </a:solidFill>
              </a:rPr>
              <a:t>Teeth removed &amp; restored for reasons other than caries</a:t>
            </a:r>
            <a:r>
              <a:rPr lang="en-US" dirty="0" smtClean="0"/>
              <a:t/>
            </a:r>
            <a:br>
              <a:rPr lang="en-US" dirty="0" smtClean="0"/>
            </a:br>
            <a:endParaRPr lang="en-US" dirty="0" smtClean="0"/>
          </a:p>
          <a:p>
            <a:endParaRPr lang="en-US" dirty="0" smtClean="0"/>
          </a:p>
        </p:txBody>
      </p:sp>
      <p:pic>
        <p:nvPicPr>
          <p:cNvPr id="4" name="Content Placeholder 3" descr="6C306-caries.gif"/>
          <p:cNvPicPr>
            <a:picLocks noChangeAspect="1"/>
          </p:cNvPicPr>
          <p:nvPr/>
        </p:nvPicPr>
        <p:blipFill>
          <a:blip r:embed="rId2"/>
          <a:stretch>
            <a:fillRect/>
          </a:stretch>
        </p:blipFill>
        <p:spPr bwMode="auto">
          <a:xfrm rot="20918903">
            <a:off x="6553200" y="990600"/>
            <a:ext cx="1670167" cy="1910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76400"/>
            <a:ext cx="7315200" cy="715962"/>
          </a:xfrm>
        </p:spPr>
        <p:txBody>
          <a:bodyPr/>
          <a:lstStyle/>
          <a:p>
            <a:r>
              <a:rPr lang="en-US" sz="3200" dirty="0" smtClean="0"/>
              <a:t>Principles &amp; rules in recording DMFT </a:t>
            </a:r>
            <a:endParaRPr lang="en-US" sz="3200" dirty="0"/>
          </a:p>
        </p:txBody>
      </p:sp>
      <p:sp>
        <p:nvSpPr>
          <p:cNvPr id="3" name="Content Placeholder 2"/>
          <p:cNvSpPr>
            <a:spLocks noGrp="1"/>
          </p:cNvSpPr>
          <p:nvPr>
            <p:ph idx="1"/>
          </p:nvPr>
        </p:nvSpPr>
        <p:spPr>
          <a:xfrm>
            <a:off x="838200" y="2514600"/>
            <a:ext cx="7620000" cy="4191000"/>
          </a:xfrm>
        </p:spPr>
        <p:txBody>
          <a:bodyPr/>
          <a:lstStyle/>
          <a:p>
            <a:pPr marL="514350" indent="-514350">
              <a:buFont typeface="+mj-lt"/>
              <a:buAutoNum type="arabicPeriod"/>
            </a:pPr>
            <a:r>
              <a:rPr lang="en-US" sz="2400" dirty="0" smtClean="0">
                <a:solidFill>
                  <a:srgbClr val="660033"/>
                </a:solidFill>
              </a:rPr>
              <a:t>No tooth counted more than once , its either decayed/missing/filled/sound.</a:t>
            </a:r>
          </a:p>
          <a:p>
            <a:pPr marL="514350" indent="-514350">
              <a:buFont typeface="+mj-lt"/>
              <a:buAutoNum type="arabicPeriod"/>
            </a:pPr>
            <a:r>
              <a:rPr lang="en-US" sz="2400" dirty="0" smtClean="0">
                <a:solidFill>
                  <a:srgbClr val="660033"/>
                </a:solidFill>
              </a:rPr>
              <a:t>Tooth having several restorations also counted as one.</a:t>
            </a:r>
          </a:p>
          <a:p>
            <a:pPr marL="514350" indent="-514350">
              <a:buFont typeface="+mj-lt"/>
              <a:buAutoNum type="arabicPeriod"/>
            </a:pPr>
            <a:r>
              <a:rPr lang="en-US" sz="2400" dirty="0" smtClean="0">
                <a:solidFill>
                  <a:srgbClr val="660033"/>
                </a:solidFill>
              </a:rPr>
              <a:t>Deciduous teeth not included in DMFT.</a:t>
            </a:r>
          </a:p>
          <a:p>
            <a:pPr marL="514350" indent="-514350">
              <a:buFont typeface="+mj-lt"/>
              <a:buAutoNum type="arabicPeriod"/>
            </a:pPr>
            <a:r>
              <a:rPr lang="en-US" sz="2400" dirty="0" smtClean="0">
                <a:solidFill>
                  <a:srgbClr val="660033"/>
                </a:solidFill>
              </a:rPr>
              <a:t>Tooth considered present even though crown is destroyed and only roots are left.</a:t>
            </a:r>
          </a:p>
          <a:p>
            <a:pPr marL="514350" indent="-514350">
              <a:buFont typeface="+mj-lt"/>
              <a:buAutoNum type="arabicPeriod"/>
            </a:pPr>
            <a:endParaRPr lang="en-US" sz="2400" dirty="0" smtClean="0">
              <a:solidFill>
                <a:schemeClr val="bg2">
                  <a:lumMod val="50000"/>
                </a:schemeClr>
              </a:solidFill>
            </a:endParaRP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bwMode="auto">
          <a:xfrm>
            <a:off x="2209800" y="3048000"/>
            <a:ext cx="3505200" cy="1676400"/>
          </a:xfrm>
          <a:prstGeom prst="irregularSeal1">
            <a:avLst/>
          </a:prstGeom>
          <a:solidFill>
            <a:srgbClr val="FFFF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828800" y="990600"/>
            <a:ext cx="7315200" cy="715962"/>
          </a:xfrm>
        </p:spPr>
        <p:txBody>
          <a:bodyPr/>
          <a:lstStyle/>
          <a:p>
            <a:r>
              <a:rPr lang="en-US" sz="3600" dirty="0" smtClean="0"/>
              <a:t>Calculation of index</a:t>
            </a:r>
            <a:endParaRPr lang="en-US" sz="3600" dirty="0"/>
          </a:p>
        </p:txBody>
      </p:sp>
      <p:sp>
        <p:nvSpPr>
          <p:cNvPr id="3" name="Content Placeholder 2"/>
          <p:cNvSpPr>
            <a:spLocks noGrp="1"/>
          </p:cNvSpPr>
          <p:nvPr>
            <p:ph idx="1"/>
          </p:nvPr>
        </p:nvSpPr>
        <p:spPr>
          <a:xfrm>
            <a:off x="914400" y="1752600"/>
            <a:ext cx="7315200" cy="4191000"/>
          </a:xfrm>
        </p:spPr>
        <p:txBody>
          <a:bodyPr/>
          <a:lstStyle/>
          <a:p>
            <a:r>
              <a:rPr lang="en-US" sz="2800" dirty="0" smtClean="0">
                <a:solidFill>
                  <a:srgbClr val="660033"/>
                </a:solidFill>
              </a:rPr>
              <a:t>Maximum DMFT score for an individual is 28 or 32.</a:t>
            </a:r>
          </a:p>
          <a:p>
            <a:pPr marL="514350" indent="-514350">
              <a:buFont typeface="+mj-lt"/>
              <a:buAutoNum type="alphaUcPeriod"/>
            </a:pPr>
            <a:r>
              <a:rPr lang="en-US" sz="2800" dirty="0" smtClean="0">
                <a:solidFill>
                  <a:srgbClr val="660033"/>
                </a:solidFill>
              </a:rPr>
              <a:t>Individual DMFT:</a:t>
            </a:r>
          </a:p>
          <a:p>
            <a:pPr marL="514350" indent="-514350">
              <a:buNone/>
            </a:pPr>
            <a:r>
              <a:rPr lang="en-US" sz="2800" dirty="0" smtClean="0">
                <a:solidFill>
                  <a:srgbClr val="660033"/>
                </a:solidFill>
              </a:rPr>
              <a:t>            </a:t>
            </a:r>
          </a:p>
          <a:p>
            <a:endParaRPr lang="en-US" sz="2800" dirty="0" smtClean="0">
              <a:solidFill>
                <a:srgbClr val="660033"/>
              </a:solidFill>
            </a:endParaRPr>
          </a:p>
          <a:p>
            <a:endParaRPr lang="en-US" sz="2800" dirty="0" smtClean="0">
              <a:solidFill>
                <a:srgbClr val="660033"/>
              </a:solidFill>
            </a:endParaRPr>
          </a:p>
          <a:p>
            <a:r>
              <a:rPr lang="en-US" sz="2800" dirty="0" smtClean="0">
                <a:solidFill>
                  <a:srgbClr val="660033"/>
                </a:solidFill>
              </a:rPr>
              <a:t>Eg:DMFT score of 3+2+5=10;3 teeth decayed,2 missing and 5 filled.</a:t>
            </a:r>
          </a:p>
          <a:p>
            <a:r>
              <a:rPr lang="en-US" sz="2800" dirty="0" smtClean="0">
                <a:solidFill>
                  <a:srgbClr val="660033"/>
                </a:solidFill>
              </a:rPr>
              <a:t>Also 28-10=18 teeth are sound.</a:t>
            </a:r>
          </a:p>
          <a:p>
            <a:pPr marL="514350" indent="-514350">
              <a:buNone/>
            </a:pPr>
            <a:r>
              <a:rPr lang="en-US" dirty="0" smtClean="0">
                <a:solidFill>
                  <a:srgbClr val="660033"/>
                </a:solidFill>
              </a:rPr>
              <a:t>          </a:t>
            </a:r>
            <a:endParaRPr lang="en-US" dirty="0">
              <a:solidFill>
                <a:srgbClr val="660033"/>
              </a:solidFill>
            </a:endParaRPr>
          </a:p>
        </p:txBody>
      </p:sp>
      <p:sp>
        <p:nvSpPr>
          <p:cNvPr id="4" name="Rectangle 3"/>
          <p:cNvSpPr/>
          <p:nvPr/>
        </p:nvSpPr>
        <p:spPr>
          <a:xfrm>
            <a:off x="2286000" y="3581400"/>
            <a:ext cx="3200400" cy="584775"/>
          </a:xfrm>
          <a:prstGeom prst="rect">
            <a:avLst/>
          </a:prstGeom>
        </p:spPr>
        <p:txBody>
          <a:bodyPr wrap="square">
            <a:spAutoFit/>
          </a:bodyPr>
          <a:lstStyle/>
          <a:p>
            <a:r>
              <a:rPr lang="en-US" sz="3200" b="1" dirty="0" smtClean="0">
                <a:solidFill>
                  <a:srgbClr val="FF0000"/>
                </a:solidFill>
                <a:latin typeface="Comic Sans MS" pitchFamily="66" charset="0"/>
              </a:rPr>
              <a:t>D+M+F=DMF</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lphaUcPeriod" startAt="2"/>
            </a:pPr>
            <a:r>
              <a:rPr lang="en-US" dirty="0" smtClean="0">
                <a:solidFill>
                  <a:srgbClr val="660033"/>
                </a:solidFill>
              </a:rPr>
              <a:t>Group average:</a:t>
            </a:r>
          </a:p>
          <a:p>
            <a:pPr marL="514350" indent="-514350">
              <a:buNone/>
            </a:pPr>
            <a:endParaRPr lang="en-US" dirty="0" smtClean="0">
              <a:solidFill>
                <a:srgbClr val="660033"/>
              </a:solidFill>
            </a:endParaRPr>
          </a:p>
          <a:p>
            <a:endParaRPr lang="en-US" dirty="0"/>
          </a:p>
        </p:txBody>
      </p:sp>
      <p:sp>
        <p:nvSpPr>
          <p:cNvPr id="4" name="Rectangle 3"/>
          <p:cNvSpPr/>
          <p:nvPr/>
        </p:nvSpPr>
        <p:spPr>
          <a:xfrm>
            <a:off x="-1905000" y="3276600"/>
            <a:ext cx="11049000" cy="830997"/>
          </a:xfrm>
          <a:prstGeom prst="rect">
            <a:avLst/>
          </a:prstGeom>
        </p:spPr>
        <p:txBody>
          <a:bodyPr wrap="square">
            <a:spAutoFit/>
          </a:bodyPr>
          <a:lstStyle/>
          <a:p>
            <a:r>
              <a:rPr lang="en-US" b="1" dirty="0" smtClean="0">
                <a:solidFill>
                  <a:srgbClr val="FF0000"/>
                </a:solidFill>
                <a:latin typeface="Comic Sans MS" pitchFamily="66" charset="0"/>
              </a:rPr>
              <a:t>Average DMFT=       Total DMF</a:t>
            </a:r>
          </a:p>
          <a:p>
            <a:r>
              <a:rPr lang="en-US" b="1" dirty="0" smtClean="0">
                <a:solidFill>
                  <a:srgbClr val="FF0000"/>
                </a:solidFill>
                <a:latin typeface="Comic Sans MS" pitchFamily="66" charset="0"/>
              </a:rPr>
              <a:t>                                    Total no:of subjects examined. </a:t>
            </a:r>
          </a:p>
        </p:txBody>
      </p:sp>
      <p:cxnSp>
        <p:nvCxnSpPr>
          <p:cNvPr id="5" name="Straight Connector 4"/>
          <p:cNvCxnSpPr/>
          <p:nvPr/>
        </p:nvCxnSpPr>
        <p:spPr bwMode="auto">
          <a:xfrm>
            <a:off x="3657600" y="3657600"/>
            <a:ext cx="4495800" cy="1588"/>
          </a:xfrm>
          <a:prstGeom prst="line">
            <a:avLst/>
          </a:prstGeom>
          <a:gradFill rotWithShape="1">
            <a:gsLst>
              <a:gs pos="0">
                <a:schemeClr val="bg2">
                  <a:gamma/>
                  <a:tint val="26667"/>
                  <a:invGamma/>
                </a:schemeClr>
              </a:gs>
              <a:gs pos="100000">
                <a:schemeClr val="bg2">
                  <a:alpha val="14999"/>
                </a:schemeClr>
              </a:gs>
            </a:gsLst>
            <a:lin ang="5400000" scaled="1"/>
          </a:gradFill>
          <a:ln>
            <a:solidFill>
              <a:srgbClr val="FF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752600"/>
            <a:ext cx="7315200" cy="715962"/>
          </a:xfrm>
        </p:spPr>
        <p:txBody>
          <a:bodyPr/>
          <a:lstStyle/>
          <a:p>
            <a:r>
              <a:rPr lang="en-US" sz="3200" dirty="0" smtClean="0"/>
              <a:t>WHO modification of DMF index(1987)</a:t>
            </a:r>
            <a:endParaRPr lang="en-US" sz="3200" dirty="0"/>
          </a:p>
        </p:txBody>
      </p:sp>
      <p:sp>
        <p:nvSpPr>
          <p:cNvPr id="3" name="Content Placeholder 2"/>
          <p:cNvSpPr>
            <a:spLocks noGrp="1"/>
          </p:cNvSpPr>
          <p:nvPr>
            <p:ph idx="1"/>
          </p:nvPr>
        </p:nvSpPr>
        <p:spPr>
          <a:xfrm>
            <a:off x="1066800" y="2667000"/>
            <a:ext cx="7315200" cy="4191000"/>
          </a:xfrm>
        </p:spPr>
        <p:txBody>
          <a:bodyPr/>
          <a:lstStyle/>
          <a:p>
            <a:pPr marL="514350" indent="-514350">
              <a:buFont typeface="+mj-lt"/>
              <a:buAutoNum type="arabicPeriod"/>
            </a:pPr>
            <a:r>
              <a:rPr lang="en-US" sz="2800" dirty="0" smtClean="0">
                <a:solidFill>
                  <a:srgbClr val="660033"/>
                </a:solidFill>
              </a:rPr>
              <a:t>All third molars included.</a:t>
            </a:r>
          </a:p>
          <a:p>
            <a:pPr marL="514350" indent="-514350">
              <a:buFont typeface="+mj-lt"/>
              <a:buAutoNum type="arabicPeriod"/>
            </a:pPr>
            <a:r>
              <a:rPr lang="en-US" sz="2800" dirty="0" smtClean="0">
                <a:solidFill>
                  <a:srgbClr val="660033"/>
                </a:solidFill>
              </a:rPr>
              <a:t>Temporary restorations considered as ‘D’</a:t>
            </a:r>
          </a:p>
          <a:p>
            <a:pPr marL="514350" indent="-514350">
              <a:buFont typeface="+mj-lt"/>
              <a:buAutoNum type="arabicPeriod"/>
            </a:pPr>
            <a:r>
              <a:rPr lang="en-US" sz="2800" dirty="0" smtClean="0">
                <a:solidFill>
                  <a:srgbClr val="660033"/>
                </a:solidFill>
              </a:rPr>
              <a:t>Only carious cavities considered as ‘D’. Initial lesions not considered as ‘D’.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7315200" cy="715962"/>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8.Dean’s fluorosis index</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219200" y="1905000"/>
            <a:ext cx="7620000" cy="4191000"/>
          </a:xfrm>
        </p:spPr>
        <p:txBody>
          <a:bodyPr/>
          <a:lstStyle/>
          <a:p>
            <a:r>
              <a:rPr lang="en-US" sz="2800" dirty="0" smtClean="0">
                <a:solidFill>
                  <a:srgbClr val="660033"/>
                </a:solidFill>
                <a:latin typeface="+mj-lt"/>
              </a:rPr>
              <a:t>Introduced by </a:t>
            </a:r>
            <a:r>
              <a:rPr lang="en-US" sz="2800" dirty="0" err="1" smtClean="0">
                <a:solidFill>
                  <a:srgbClr val="660033"/>
                </a:solidFill>
                <a:latin typeface="+mj-lt"/>
              </a:rPr>
              <a:t>Trendley</a:t>
            </a:r>
            <a:r>
              <a:rPr lang="en-US" sz="2800" dirty="0" smtClean="0">
                <a:solidFill>
                  <a:srgbClr val="660033"/>
                </a:solidFill>
                <a:latin typeface="+mj-lt"/>
              </a:rPr>
              <a:t> H Dean in 1934</a:t>
            </a:r>
          </a:p>
          <a:p>
            <a:r>
              <a:rPr lang="en-US" sz="2800" dirty="0" smtClean="0">
                <a:solidFill>
                  <a:srgbClr val="660033"/>
                </a:solidFill>
                <a:latin typeface="+mj-lt"/>
              </a:rPr>
              <a:t>Also know as </a:t>
            </a:r>
            <a:r>
              <a:rPr lang="en-US" sz="2800" b="1" dirty="0" smtClean="0">
                <a:solidFill>
                  <a:srgbClr val="660033"/>
                </a:solidFill>
                <a:latin typeface="+mj-lt"/>
              </a:rPr>
              <a:t>“ Dean’s classification system for dental fluorosis”.</a:t>
            </a:r>
          </a:p>
          <a:p>
            <a:r>
              <a:rPr lang="en-US" altLang="zh-CN" sz="2800" dirty="0" smtClean="0">
                <a:solidFill>
                  <a:srgbClr val="660033"/>
                </a:solidFill>
                <a:latin typeface="+mj-lt"/>
                <a:ea typeface="宋体" pitchFamily="2" charset="-122"/>
              </a:rPr>
              <a:t>Recording based on two teeth most affected.</a:t>
            </a:r>
          </a:p>
          <a:p>
            <a:r>
              <a:rPr lang="en-US" altLang="zh-CN" sz="2800" dirty="0" smtClean="0">
                <a:solidFill>
                  <a:srgbClr val="660033"/>
                </a:solidFill>
                <a:latin typeface="+mj-lt"/>
                <a:ea typeface="宋体" pitchFamily="2" charset="-122"/>
              </a:rPr>
              <a:t>If 2 teeth not equally affected , the score for the less affected tooth is recorded. </a:t>
            </a:r>
          </a:p>
          <a:p>
            <a:endParaRPr lang="en-US" altLang="zh-CN" sz="2800" dirty="0" smtClean="0">
              <a:solidFill>
                <a:srgbClr val="660033"/>
              </a:solidFill>
              <a:latin typeface="+mj-lt"/>
              <a:ea typeface="宋体" pitchFamily="2" charset="-122"/>
            </a:endParaRPr>
          </a:p>
          <a:p>
            <a:endParaRPr lang="en-US" altLang="zh-CN" sz="2800" dirty="0" smtClean="0">
              <a:solidFill>
                <a:srgbClr val="660033"/>
              </a:solidFill>
              <a:latin typeface="+mj-lt"/>
              <a:ea typeface="宋体" pitchFamily="2" charset="-122"/>
            </a:endParaRPr>
          </a:p>
          <a:p>
            <a:endParaRPr lang="en-US" sz="2800" dirty="0" smtClean="0">
              <a:solidFill>
                <a:srgbClr val="660033"/>
              </a:solidFill>
            </a:endParaRPr>
          </a:p>
          <a:p>
            <a:endParaRPr lang="en-US" sz="2800" b="1" dirty="0">
              <a:solidFill>
                <a:srgbClr val="660033"/>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2209800"/>
          <a:ext cx="685800" cy="3902537"/>
        </p:xfrm>
        <a:graphic>
          <a:graphicData uri="http://schemas.openxmlformats.org/drawingml/2006/table">
            <a:tbl>
              <a:tblPr firstRow="1" bandRow="1">
                <a:tableStyleId>{F5AB1C69-6EDB-4FF4-983F-18BD219EF322}</a:tableStyleId>
              </a:tblPr>
              <a:tblGrid>
                <a:gridCol w="685800"/>
              </a:tblGrid>
              <a:tr h="304800">
                <a:tc>
                  <a:txBody>
                    <a:bodyPr/>
                    <a:lstStyle/>
                    <a:p>
                      <a:r>
                        <a:rPr lang="en-US" sz="1800" dirty="0" smtClean="0">
                          <a:solidFill>
                            <a:srgbClr val="000000"/>
                          </a:solidFill>
                        </a:rPr>
                        <a:t>0 </a:t>
                      </a:r>
                      <a:endParaRPr lang="en-US" sz="1800" dirty="0">
                        <a:solidFill>
                          <a:srgbClr val="000000"/>
                        </a:solidFill>
                      </a:endParaRPr>
                    </a:p>
                  </a:txBody>
                  <a:tcPr/>
                </a:tc>
              </a:tr>
              <a:tr h="808338">
                <a:tc>
                  <a:txBody>
                    <a:bodyPr/>
                    <a:lstStyle/>
                    <a:p>
                      <a:r>
                        <a:rPr lang="en-US" sz="1800" dirty="0" smtClean="0">
                          <a:solidFill>
                            <a:srgbClr val="000000"/>
                          </a:solidFill>
                        </a:rPr>
                        <a:t>0.5</a:t>
                      </a:r>
                      <a:endParaRPr lang="en-US" sz="1800" dirty="0">
                        <a:solidFill>
                          <a:srgbClr val="000000"/>
                        </a:solidFill>
                      </a:endParaRPr>
                    </a:p>
                  </a:txBody>
                  <a:tcPr/>
                </a:tc>
              </a:tr>
              <a:tr h="1131672">
                <a:tc>
                  <a:txBody>
                    <a:bodyPr/>
                    <a:lstStyle/>
                    <a:p>
                      <a:r>
                        <a:rPr lang="en-US" sz="1800" dirty="0" smtClean="0">
                          <a:solidFill>
                            <a:srgbClr val="000000"/>
                          </a:solidFill>
                        </a:rPr>
                        <a:t>1</a:t>
                      </a:r>
                      <a:endParaRPr lang="en-US" sz="1800" dirty="0">
                        <a:solidFill>
                          <a:srgbClr val="000000"/>
                        </a:solidFill>
                      </a:endParaRPr>
                    </a:p>
                  </a:txBody>
                  <a:tcPr/>
                </a:tc>
              </a:tr>
              <a:tr h="551421">
                <a:tc>
                  <a:txBody>
                    <a:bodyPr/>
                    <a:lstStyle/>
                    <a:p>
                      <a:r>
                        <a:rPr lang="en-US" sz="1800" dirty="0" smtClean="0">
                          <a:solidFill>
                            <a:srgbClr val="000000"/>
                          </a:solidFill>
                        </a:rPr>
                        <a:t>2</a:t>
                      </a:r>
                      <a:endParaRPr lang="en-US" sz="1800" dirty="0">
                        <a:solidFill>
                          <a:srgbClr val="000000"/>
                        </a:solidFill>
                      </a:endParaRPr>
                    </a:p>
                  </a:txBody>
                  <a:tcPr/>
                </a:tc>
              </a:tr>
              <a:tr h="533400">
                <a:tc>
                  <a:txBody>
                    <a:bodyPr/>
                    <a:lstStyle/>
                    <a:p>
                      <a:r>
                        <a:rPr lang="en-US" sz="1800" dirty="0" smtClean="0">
                          <a:solidFill>
                            <a:srgbClr val="000000"/>
                          </a:solidFill>
                        </a:rPr>
                        <a:t>3</a:t>
                      </a:r>
                      <a:endParaRPr lang="en-US" sz="1800" dirty="0">
                        <a:solidFill>
                          <a:srgbClr val="000000"/>
                        </a:solidFill>
                      </a:endParaRPr>
                    </a:p>
                  </a:txBody>
                  <a:tcPr/>
                </a:tc>
              </a:tr>
              <a:tr h="511946">
                <a:tc>
                  <a:txBody>
                    <a:bodyPr/>
                    <a:lstStyle/>
                    <a:p>
                      <a:r>
                        <a:rPr lang="en-US" sz="1800" dirty="0" smtClean="0">
                          <a:solidFill>
                            <a:srgbClr val="000000"/>
                          </a:solidFill>
                        </a:rPr>
                        <a:t>4</a:t>
                      </a:r>
                      <a:endParaRPr lang="en-US" sz="1800" dirty="0">
                        <a:solidFill>
                          <a:srgbClr val="000000"/>
                        </a:solidFill>
                      </a:endParaRPr>
                    </a:p>
                  </a:txBody>
                  <a:tcPr/>
                </a:tc>
              </a:tr>
            </a:tbl>
          </a:graphicData>
        </a:graphic>
      </p:graphicFrame>
      <p:sp>
        <p:nvSpPr>
          <p:cNvPr id="2" name="Title 1"/>
          <p:cNvSpPr>
            <a:spLocks noGrp="1"/>
          </p:cNvSpPr>
          <p:nvPr>
            <p:ph type="title"/>
          </p:nvPr>
        </p:nvSpPr>
        <p:spPr>
          <a:xfrm>
            <a:off x="2438400" y="914400"/>
            <a:ext cx="7315200" cy="715962"/>
          </a:xfrm>
        </p:spPr>
        <p:txBody>
          <a:bodyPr/>
          <a:lstStyle/>
          <a:p>
            <a:r>
              <a:rPr lang="en-US" dirty="0" smtClean="0"/>
              <a:t>Criteria (modified 1942)</a:t>
            </a:r>
            <a:endParaRPr lang="en-US" dirty="0"/>
          </a:p>
        </p:txBody>
      </p:sp>
      <p:pic>
        <p:nvPicPr>
          <p:cNvPr id="70658" name="Picture 2"/>
          <p:cNvPicPr>
            <a:picLocks noChangeAspect="1" noChangeArrowheads="1"/>
          </p:cNvPicPr>
          <p:nvPr/>
        </p:nvPicPr>
        <p:blipFill>
          <a:blip r:embed="rId2"/>
          <a:srcRect/>
          <a:stretch>
            <a:fillRect/>
          </a:stretch>
        </p:blipFill>
        <p:spPr bwMode="auto">
          <a:xfrm>
            <a:off x="990600" y="1905000"/>
            <a:ext cx="7907651" cy="462963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3730" name="Picture 2" descr="http://www.fluoridealert.org/uploads/fluorosis-comp.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merchantcircle.com/33254796/winking-happy-smiling-tooth_full.jpeg"/>
          <p:cNvPicPr>
            <a:picLocks noChangeAspect="1" noChangeArrowheads="1"/>
          </p:cNvPicPr>
          <p:nvPr/>
        </p:nvPicPr>
        <p:blipFill>
          <a:blip r:embed="rId2"/>
          <a:srcRect/>
          <a:stretch>
            <a:fillRect/>
          </a:stretch>
        </p:blipFill>
        <p:spPr bwMode="auto">
          <a:xfrm rot="19723330">
            <a:off x="2161789" y="1460472"/>
            <a:ext cx="2799332" cy="3534041"/>
          </a:xfrm>
          <a:prstGeom prst="rect">
            <a:avLst/>
          </a:prstGeom>
          <a:noFill/>
        </p:spPr>
      </p:pic>
      <p:sp>
        <p:nvSpPr>
          <p:cNvPr id="4" name="Rectangle 3"/>
          <p:cNvSpPr/>
          <p:nvPr/>
        </p:nvSpPr>
        <p:spPr>
          <a:xfrm rot="19591423">
            <a:off x="3612143" y="4385943"/>
            <a:ext cx="5329969"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“u”</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30" name="AutoShape 6" descr="http://images.clipartof.com/small/8632-Tooth-Mascot-Cartoon-Character-Holding-A-Fish-On-A-Fishing-Pole-Poster-Art-Print.jpg"/>
          <p:cNvSpPr>
            <a:spLocks noChangeAspect="1" noChangeArrowheads="1"/>
          </p:cNvSpPr>
          <p:nvPr/>
        </p:nvSpPr>
        <p:spPr bwMode="auto">
          <a:xfrm>
            <a:off x="155575" y="-1622425"/>
            <a:ext cx="4286250" cy="33909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81200"/>
            <a:ext cx="9525000" cy="4191000"/>
          </a:xfrm>
        </p:spPr>
        <p:txBody>
          <a:bodyPr/>
          <a:lstStyle/>
          <a:p>
            <a:pPr>
              <a:buNone/>
            </a:pPr>
            <a:r>
              <a:rPr lang="en-US" dirty="0" smtClean="0">
                <a:solidFill>
                  <a:schemeClr val="accent1">
                    <a:lumMod val="50000"/>
                  </a:schemeClr>
                </a:solidFill>
              </a:rPr>
              <a:t>Acceptability</a:t>
            </a:r>
          </a:p>
          <a:p>
            <a:r>
              <a:rPr lang="en-US" dirty="0" smtClean="0">
                <a:solidFill>
                  <a:srgbClr val="E60D08"/>
                </a:solidFill>
              </a:rPr>
              <a:t>The use of index should not be painful or embarrassing to the </a:t>
            </a:r>
            <a:r>
              <a:rPr lang="en-US" dirty="0" smtClean="0">
                <a:solidFill>
                  <a:srgbClr val="E60D08"/>
                </a:solidFill>
              </a:rPr>
              <a:t>subject.</a:t>
            </a:r>
          </a:p>
          <a:p>
            <a:pPr>
              <a:buNone/>
            </a:pPr>
            <a:r>
              <a:rPr lang="en-US" dirty="0" err="1" smtClean="0">
                <a:solidFill>
                  <a:schemeClr val="accent1">
                    <a:lumMod val="50000"/>
                  </a:schemeClr>
                </a:solidFill>
              </a:rPr>
              <a:t>Quantifiablity</a:t>
            </a:r>
            <a:r>
              <a:rPr lang="en-US" dirty="0" smtClean="0">
                <a:solidFill>
                  <a:srgbClr val="FFFF00"/>
                </a:solidFill>
              </a:rPr>
              <a:t>:</a:t>
            </a:r>
          </a:p>
          <a:p>
            <a:r>
              <a:rPr lang="en-US" dirty="0" smtClean="0">
                <a:solidFill>
                  <a:srgbClr val="00FF00"/>
                </a:solidFill>
              </a:rPr>
              <a:t> </a:t>
            </a:r>
            <a:r>
              <a:rPr lang="en-US" dirty="0" smtClean="0">
                <a:solidFill>
                  <a:srgbClr val="E60D08"/>
                </a:solidFill>
              </a:rPr>
              <a:t>The index should be amenable to statistical analysis.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8077200" cy="715962"/>
          </a:xfrm>
        </p:spPr>
        <p:txBody>
          <a:bodyPr/>
          <a:lstStyle/>
          <a:p>
            <a:r>
              <a:rPr lang="en-US" sz="3200" dirty="0" smtClean="0"/>
              <a:t>CRITERIA FOR SELECTING AN INDEX</a:t>
            </a:r>
            <a:endParaRPr lang="en-US" sz="3200" dirty="0"/>
          </a:p>
        </p:txBody>
      </p:sp>
      <p:sp>
        <p:nvSpPr>
          <p:cNvPr id="3" name="Content Placeholder 2"/>
          <p:cNvSpPr>
            <a:spLocks noGrp="1"/>
          </p:cNvSpPr>
          <p:nvPr>
            <p:ph idx="1"/>
          </p:nvPr>
        </p:nvSpPr>
        <p:spPr>
          <a:xfrm>
            <a:off x="990600" y="2209800"/>
            <a:ext cx="7391400" cy="4267200"/>
          </a:xfrm>
        </p:spPr>
        <p:txBody>
          <a:bodyPr/>
          <a:lstStyle/>
          <a:p>
            <a:pPr marL="514350" indent="-514350">
              <a:buFont typeface="+mj-lt"/>
              <a:buAutoNum type="arabicPeriod"/>
            </a:pPr>
            <a:r>
              <a:rPr lang="en-US" sz="2400" dirty="0" smtClean="0">
                <a:solidFill>
                  <a:srgbClr val="660033"/>
                </a:solidFill>
              </a:rPr>
              <a:t>Simple to use and calculate.</a:t>
            </a:r>
          </a:p>
          <a:p>
            <a:pPr marL="514350" indent="-514350">
              <a:buFont typeface="+mj-lt"/>
              <a:buAutoNum type="arabicPeriod"/>
            </a:pPr>
            <a:r>
              <a:rPr lang="en-US" sz="2400" dirty="0" smtClean="0">
                <a:solidFill>
                  <a:srgbClr val="660033"/>
                </a:solidFill>
              </a:rPr>
              <a:t>Should permit the examination of many people in a short period of time.</a:t>
            </a:r>
          </a:p>
          <a:p>
            <a:pPr marL="514350" indent="-514350">
              <a:buFont typeface="+mj-lt"/>
              <a:buAutoNum type="arabicPeriod"/>
            </a:pPr>
            <a:r>
              <a:rPr lang="en-US" sz="2400" dirty="0" smtClean="0">
                <a:solidFill>
                  <a:srgbClr val="660033"/>
                </a:solidFill>
              </a:rPr>
              <a:t>Should require minimum armamentarium and expenditure.</a:t>
            </a:r>
          </a:p>
          <a:p>
            <a:pPr marL="514350" indent="-514350">
              <a:buFont typeface="+mj-lt"/>
              <a:buAutoNum type="arabicPeriod"/>
            </a:pPr>
            <a:r>
              <a:rPr lang="en-US" sz="2400" dirty="0" smtClean="0">
                <a:solidFill>
                  <a:srgbClr val="660033"/>
                </a:solidFill>
              </a:rPr>
              <a:t>Should be highly reproducible in assessing a clinical condition when used by one or more examiners.</a:t>
            </a:r>
          </a:p>
          <a:p>
            <a:pPr marL="514350" indent="-514350">
              <a:buFont typeface="+mj-lt"/>
              <a:buAutoNum type="arabicPeriod"/>
            </a:pPr>
            <a:r>
              <a:rPr lang="en-US" sz="2400" dirty="0" smtClean="0">
                <a:solidFill>
                  <a:srgbClr val="660033"/>
                </a:solidFill>
              </a:rPr>
              <a:t>Should not cause discomfort to the patient and should be acceptable to the patient.</a:t>
            </a:r>
          </a:p>
          <a:p>
            <a:pPr marL="514350" indent="-514350">
              <a:buFont typeface="+mj-lt"/>
              <a:buAutoNum type="arabicPeriod"/>
            </a:pPr>
            <a:endParaRPr lang="en-US" sz="2400" dirty="0" smtClean="0">
              <a:solidFill>
                <a:srgbClr val="660033"/>
              </a:solidFill>
            </a:endParaRPr>
          </a:p>
          <a:p>
            <a:pPr marL="514350" indent="-514350">
              <a:buFont typeface="+mj-lt"/>
              <a:buAutoNum type="arabicPeriod"/>
            </a:pPr>
            <a:endParaRPr lang="en-US" sz="2400" dirty="0" smtClean="0">
              <a:solidFill>
                <a:srgbClr val="66003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143000"/>
            <a:ext cx="7315200" cy="715962"/>
          </a:xfrm>
        </p:spPr>
        <p:txBody>
          <a:bodyPr/>
          <a:lstStyle/>
          <a:p>
            <a:r>
              <a:rPr lang="en-US" sz="3200" dirty="0" smtClean="0"/>
              <a:t>CLASSIFICATION OF INDICES</a:t>
            </a:r>
            <a:endParaRPr lang="en-US" sz="3200" dirty="0"/>
          </a:p>
        </p:txBody>
      </p:sp>
      <p:sp>
        <p:nvSpPr>
          <p:cNvPr id="3" name="Content Placeholder 2"/>
          <p:cNvSpPr>
            <a:spLocks noGrp="1"/>
          </p:cNvSpPr>
          <p:nvPr>
            <p:ph idx="1"/>
          </p:nvPr>
        </p:nvSpPr>
        <p:spPr>
          <a:xfrm>
            <a:off x="914400" y="2057400"/>
            <a:ext cx="7315200" cy="4191000"/>
          </a:xfrm>
        </p:spPr>
        <p:txBody>
          <a:bodyPr/>
          <a:lstStyle/>
          <a:p>
            <a:pPr marL="514350" indent="-514350">
              <a:buFont typeface="+mj-lt"/>
              <a:buAutoNum type="romanLcPeriod"/>
            </a:pPr>
            <a:r>
              <a:rPr lang="en-US" sz="2800" dirty="0" smtClean="0">
                <a:solidFill>
                  <a:srgbClr val="660033"/>
                </a:solidFill>
              </a:rPr>
              <a:t>B</a:t>
            </a:r>
            <a:r>
              <a:rPr lang="en-US" sz="2800" dirty="0" smtClean="0">
                <a:solidFill>
                  <a:srgbClr val="660033"/>
                </a:solidFill>
              </a:rPr>
              <a:t>ased upon</a:t>
            </a:r>
            <a:r>
              <a:rPr lang="en-US" sz="2800" dirty="0" smtClean="0">
                <a:solidFill>
                  <a:srgbClr val="660033"/>
                </a:solidFill>
              </a:rPr>
              <a:t> </a:t>
            </a:r>
            <a:r>
              <a:rPr lang="en-US" sz="2800" dirty="0" smtClean="0">
                <a:solidFill>
                  <a:srgbClr val="660033"/>
                </a:solidFill>
              </a:rPr>
              <a:t>the direction in which their scores can fluctuate.</a:t>
            </a:r>
          </a:p>
          <a:p>
            <a:pPr marL="914400" lvl="1" indent="-514350">
              <a:buFont typeface="Courier New" pitchFamily="49" charset="0"/>
              <a:buChar char="o"/>
            </a:pPr>
            <a:r>
              <a:rPr lang="en-US" b="1" dirty="0" smtClean="0">
                <a:solidFill>
                  <a:srgbClr val="660033"/>
                </a:solidFill>
              </a:rPr>
              <a:t>Irreversible index :  </a:t>
            </a:r>
            <a:r>
              <a:rPr lang="en-US" sz="2000" dirty="0" smtClean="0">
                <a:solidFill>
                  <a:srgbClr val="660033"/>
                </a:solidFill>
              </a:rPr>
              <a:t>measures conditions whose scores will not decrease on subsequent examinations.           Eg: DMFT index</a:t>
            </a:r>
          </a:p>
          <a:p>
            <a:pPr marL="914400" lvl="1" indent="-514350">
              <a:buFont typeface="Courier New" pitchFamily="49" charset="0"/>
              <a:buChar char="o"/>
            </a:pPr>
            <a:endParaRPr lang="en-US" sz="2000" dirty="0" smtClean="0">
              <a:solidFill>
                <a:srgbClr val="660033"/>
              </a:solidFill>
            </a:endParaRPr>
          </a:p>
          <a:p>
            <a:pPr marL="914400" lvl="1" indent="-514350">
              <a:buFont typeface="Courier New" pitchFamily="49" charset="0"/>
              <a:buChar char="o"/>
            </a:pPr>
            <a:r>
              <a:rPr lang="en-US" b="1" dirty="0" smtClean="0">
                <a:solidFill>
                  <a:srgbClr val="660033"/>
                </a:solidFill>
              </a:rPr>
              <a:t>Reversible index:  </a:t>
            </a:r>
            <a:r>
              <a:rPr lang="en-US" sz="2000" dirty="0" smtClean="0">
                <a:solidFill>
                  <a:srgbClr val="660033"/>
                </a:solidFill>
              </a:rPr>
              <a:t>measures conditions that can increase or decrease on subsequent examinations.    Eg:  </a:t>
            </a:r>
            <a:r>
              <a:rPr lang="en-US" sz="2000" dirty="0" err="1" smtClean="0">
                <a:solidFill>
                  <a:srgbClr val="660033"/>
                </a:solidFill>
              </a:rPr>
              <a:t>Loe</a:t>
            </a:r>
            <a:r>
              <a:rPr lang="en-US" sz="2000" dirty="0" smtClean="0">
                <a:solidFill>
                  <a:srgbClr val="660033"/>
                </a:solidFill>
              </a:rPr>
              <a:t> and </a:t>
            </a:r>
            <a:r>
              <a:rPr lang="en-US" sz="2000" dirty="0" err="1" smtClean="0">
                <a:solidFill>
                  <a:srgbClr val="660033"/>
                </a:solidFill>
              </a:rPr>
              <a:t>Silness</a:t>
            </a:r>
            <a:r>
              <a:rPr lang="en-US" sz="2000" dirty="0" smtClean="0">
                <a:solidFill>
                  <a:srgbClr val="660033"/>
                </a:solidFill>
              </a:rPr>
              <a:t> gingival index.</a:t>
            </a:r>
          </a:p>
          <a:p>
            <a:pPr marL="914400" lvl="1" indent="-514350">
              <a:buNone/>
            </a:pPr>
            <a:endParaRPr lang="en-US" sz="2000" dirty="0" smtClean="0">
              <a:solidFill>
                <a:srgbClr val="660033"/>
              </a:solidFill>
            </a:endParaRPr>
          </a:p>
          <a:p>
            <a:pPr marL="514350" indent="-514350">
              <a:buNone/>
            </a:pPr>
            <a:endParaRPr lang="en-US" sz="2400" dirty="0" smtClean="0">
              <a:solidFill>
                <a:srgbClr val="660033"/>
              </a:solidFill>
            </a:endParaRPr>
          </a:p>
          <a:p>
            <a:pPr marL="914400" lvl="1" indent="-514350">
              <a:buFont typeface="Courier New" pitchFamily="49" charset="0"/>
              <a:buChar char="o"/>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76400"/>
            <a:ext cx="7315200" cy="4191000"/>
          </a:xfrm>
        </p:spPr>
        <p:txBody>
          <a:bodyPr/>
          <a:lstStyle/>
          <a:p>
            <a:pPr marL="514350" indent="-514350">
              <a:buFont typeface="+mj-lt"/>
              <a:buAutoNum type="romanLcPeriod" startAt="2"/>
            </a:pPr>
            <a:r>
              <a:rPr lang="en-US" sz="2800" dirty="0" smtClean="0">
                <a:solidFill>
                  <a:srgbClr val="660033"/>
                </a:solidFill>
              </a:rPr>
              <a:t>Depending upon the extent to which areas of oral cavity are measured.</a:t>
            </a:r>
          </a:p>
          <a:p>
            <a:pPr marL="914400" lvl="1" indent="-514350">
              <a:buFont typeface="Courier New" pitchFamily="49" charset="0"/>
              <a:buChar char="o"/>
            </a:pPr>
            <a:r>
              <a:rPr lang="en-US" b="1" dirty="0" smtClean="0">
                <a:solidFill>
                  <a:srgbClr val="660033"/>
                </a:solidFill>
              </a:rPr>
              <a:t>Full mouth indices : </a:t>
            </a:r>
            <a:r>
              <a:rPr lang="en-US" sz="2000" dirty="0" smtClean="0">
                <a:solidFill>
                  <a:srgbClr val="660033"/>
                </a:solidFill>
              </a:rPr>
              <a:t>measures the patient’s entire periodontium or dentition.                                               Eg : Russell’s periodontal index (PI)</a:t>
            </a:r>
          </a:p>
          <a:p>
            <a:pPr marL="914400" lvl="1" indent="-514350">
              <a:buFont typeface="Courier New" pitchFamily="49" charset="0"/>
              <a:buChar char="o"/>
            </a:pPr>
            <a:endParaRPr lang="en-US" sz="2000" dirty="0" smtClean="0">
              <a:solidFill>
                <a:srgbClr val="660033"/>
              </a:solidFill>
            </a:endParaRPr>
          </a:p>
          <a:p>
            <a:pPr marL="914400" lvl="1" indent="-514350">
              <a:buFont typeface="Courier New" pitchFamily="49" charset="0"/>
              <a:buChar char="o"/>
            </a:pPr>
            <a:r>
              <a:rPr lang="en-US" b="1" dirty="0" smtClean="0">
                <a:solidFill>
                  <a:srgbClr val="660033"/>
                </a:solidFill>
              </a:rPr>
              <a:t>Simplified indices : </a:t>
            </a:r>
            <a:r>
              <a:rPr lang="en-US" sz="2000" dirty="0" smtClean="0">
                <a:solidFill>
                  <a:srgbClr val="660033"/>
                </a:solidFill>
              </a:rPr>
              <a:t>measures only a representive sample of  the dental apparatus.                                  E.g. :  Oral hygiene index simplified(OHI-S).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808080"/>
      </a:dk1>
      <a:lt1>
        <a:srgbClr val="FFFFFF"/>
      </a:lt1>
      <a:dk2>
        <a:srgbClr val="FFFFFF"/>
      </a:dk2>
      <a:lt2>
        <a:srgbClr val="66143F"/>
      </a:lt2>
      <a:accent1>
        <a:srgbClr val="EB006C"/>
      </a:accent1>
      <a:accent2>
        <a:srgbClr val="FD9B19"/>
      </a:accent2>
      <a:accent3>
        <a:srgbClr val="FFFFFF"/>
      </a:accent3>
      <a:accent4>
        <a:srgbClr val="6C6C6C"/>
      </a:accent4>
      <a:accent5>
        <a:srgbClr val="F3AABA"/>
      </a:accent5>
      <a:accent6>
        <a:srgbClr val="E58C16"/>
      </a:accent6>
      <a:hlink>
        <a:srgbClr val="FF07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894</TotalTime>
  <Words>2453</Words>
  <Application>Microsoft Office PowerPoint</Application>
  <PresentationFormat>On-screen Show (4:3)</PresentationFormat>
  <Paragraphs>467</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powerpoint-template</vt:lpstr>
      <vt:lpstr>INDICES </vt:lpstr>
      <vt:lpstr>INTRODUCTION</vt:lpstr>
      <vt:lpstr>               INDEX</vt:lpstr>
      <vt:lpstr>IDEAL REQUIREMENTS OF AN INDEX</vt:lpstr>
      <vt:lpstr>Slide 5</vt:lpstr>
      <vt:lpstr>Slide 6</vt:lpstr>
      <vt:lpstr>CRITERIA FOR SELECTING AN INDEX</vt:lpstr>
      <vt:lpstr>CLASSIFICATION OF INDICES</vt:lpstr>
      <vt:lpstr>Slide 9</vt:lpstr>
      <vt:lpstr>Slide 10</vt:lpstr>
      <vt:lpstr>Slide 11</vt:lpstr>
      <vt:lpstr>        USES</vt:lpstr>
      <vt:lpstr>Slide 13</vt:lpstr>
      <vt:lpstr>Slide 14</vt:lpstr>
      <vt:lpstr>Slide 15</vt:lpstr>
      <vt:lpstr>Slide 16</vt:lpstr>
      <vt:lpstr>      1.ORAL HYGEINE INDEX(OHI)</vt:lpstr>
      <vt:lpstr>    Mouth is divided into 6 segments:  </vt:lpstr>
      <vt:lpstr>Slide 19</vt:lpstr>
      <vt:lpstr>     Criteria and scoring</vt:lpstr>
      <vt:lpstr>Slide 21</vt:lpstr>
      <vt:lpstr>Slide 22</vt:lpstr>
      <vt:lpstr>                 Calculation</vt:lpstr>
      <vt:lpstr> 2.Simplified oral hygiene index (OHI-S) </vt:lpstr>
      <vt:lpstr> Surfaces and teeth to be examined</vt:lpstr>
      <vt:lpstr>Slide 26</vt:lpstr>
      <vt:lpstr>          Criteria &amp; scoring </vt:lpstr>
      <vt:lpstr>Slide 28</vt:lpstr>
      <vt:lpstr>                Calculation</vt:lpstr>
      <vt:lpstr> Interpretation</vt:lpstr>
      <vt:lpstr>3.PLAQUE INDEX(PII)</vt:lpstr>
      <vt:lpstr>Slide 32</vt:lpstr>
      <vt:lpstr>Criteria &amp; scoring </vt:lpstr>
      <vt:lpstr>              Calculation</vt:lpstr>
      <vt:lpstr>         4. Gingival Index(GI)</vt:lpstr>
      <vt:lpstr>          Index teeth </vt:lpstr>
      <vt:lpstr> Scoring criteria</vt:lpstr>
      <vt:lpstr>Calculations</vt:lpstr>
      <vt:lpstr>5.Russell’s periodontal index(PI)</vt:lpstr>
      <vt:lpstr>Scoring criteria</vt:lpstr>
      <vt:lpstr>     Calculation </vt:lpstr>
      <vt:lpstr>6.Community periodontal index of treatment needs(CPITN)</vt:lpstr>
      <vt:lpstr>Slide 43</vt:lpstr>
      <vt:lpstr>CPITN probe</vt:lpstr>
      <vt:lpstr>Slide 45</vt:lpstr>
      <vt:lpstr>            Index teeth </vt:lpstr>
      <vt:lpstr>Coding criteria </vt:lpstr>
      <vt:lpstr>Slide 48</vt:lpstr>
      <vt:lpstr>Classification of treatment needs</vt:lpstr>
      <vt:lpstr>7.DECAYED-MISSING-FILLED TEETH INDEX (DMFT)</vt:lpstr>
      <vt:lpstr>PROCEDURE</vt:lpstr>
      <vt:lpstr>Principles &amp; rules in recording DMFT </vt:lpstr>
      <vt:lpstr>Calculation of index</vt:lpstr>
      <vt:lpstr>Slide 54</vt:lpstr>
      <vt:lpstr>WHO modification of DMF index(1987)</vt:lpstr>
      <vt:lpstr>        8.Dean’s fluorosis index</vt:lpstr>
      <vt:lpstr>Criteria (modified 1942)</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INDICES IN DENTAL EPIDEMIOLOGY</dc:title>
  <dc:creator>HP</dc:creator>
  <cp:lastModifiedBy>hai</cp:lastModifiedBy>
  <cp:revision>119</cp:revision>
  <dcterms:created xsi:type="dcterms:W3CDTF">2012-12-03T17:15:07Z</dcterms:created>
  <dcterms:modified xsi:type="dcterms:W3CDTF">2016-06-08T08:08:21Z</dcterms:modified>
</cp:coreProperties>
</file>