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  <p:sldId id="305" r:id="rId40"/>
    <p:sldId id="306" r:id="rId41"/>
    <p:sldId id="307" r:id="rId42"/>
    <p:sldId id="308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2CF69-3911-4402-826F-A7A460CC8D9E}" type="doc">
      <dgm:prSet loTypeId="urn:microsoft.com/office/officeart/2005/8/layout/process2" loCatId="process" qsTypeId="urn:microsoft.com/office/officeart/2005/8/quickstyle/3d1" qsCatId="3D" csTypeId="urn:microsoft.com/office/officeart/2005/8/colors/colorful1" csCatId="colorful" phldr="1"/>
      <dgm:spPr/>
    </dgm:pt>
    <dgm:pt modelId="{8E8A5AFE-5D5A-4C3B-B508-F6809A087F19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Arial" charset="0"/>
            </a:rPr>
            <a:t>TOOTH IS SUBJECTED TO SUSTAINED FORCE</a:t>
          </a:r>
          <a:endParaRPr lang="en-IN" dirty="0"/>
        </a:p>
      </dgm:t>
    </dgm:pt>
    <dgm:pt modelId="{622F6E61-9950-4497-B92C-153BA661E40E}" type="parTrans" cxnId="{9B65809C-7D6C-42C1-ADAD-94C20CA2E165}">
      <dgm:prSet/>
      <dgm:spPr/>
      <dgm:t>
        <a:bodyPr/>
        <a:lstStyle/>
        <a:p>
          <a:endParaRPr lang="en-IN"/>
        </a:p>
      </dgm:t>
    </dgm:pt>
    <dgm:pt modelId="{3162FD21-E837-46CA-AFEE-FB255069EA1C}" type="sibTrans" cxnId="{9B65809C-7D6C-42C1-ADAD-94C20CA2E165}">
      <dgm:prSet/>
      <dgm:spPr/>
      <dgm:t>
        <a:bodyPr/>
        <a:lstStyle/>
        <a:p>
          <a:endParaRPr lang="en-IN"/>
        </a:p>
      </dgm:t>
    </dgm:pt>
    <dgm:pt modelId="{906F435C-FB40-41BD-BACC-F4809673CB44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Arial" charset="0"/>
            </a:rPr>
            <a:t>PDL &amp; INCOMPRESSIBLE TISSUE FLUID IN PDL</a:t>
          </a:r>
          <a:endParaRPr lang="en-IN" dirty="0"/>
        </a:p>
      </dgm:t>
    </dgm:pt>
    <dgm:pt modelId="{EF50F031-FF8E-4DA3-A6A1-6DB5EFF6CAB3}" type="parTrans" cxnId="{56EDE2F9-D5D7-46A6-8F52-B3A29E89D873}">
      <dgm:prSet/>
      <dgm:spPr/>
      <dgm:t>
        <a:bodyPr/>
        <a:lstStyle/>
        <a:p>
          <a:endParaRPr lang="en-IN"/>
        </a:p>
      </dgm:t>
    </dgm:pt>
    <dgm:pt modelId="{91917EE4-1905-40EF-92CE-DE6321992522}" type="sibTrans" cxnId="{56EDE2F9-D5D7-46A6-8F52-B3A29E89D873}">
      <dgm:prSet/>
      <dgm:spPr/>
      <dgm:t>
        <a:bodyPr/>
        <a:lstStyle/>
        <a:p>
          <a:endParaRPr lang="en-IN"/>
        </a:p>
      </dgm:t>
    </dgm:pt>
    <dgm:pt modelId="{A3C8310A-4C91-4C12-B7BA-DEFF55E8DDD7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Arial" charset="0"/>
            </a:rPr>
            <a:t>ALVEOLAR BONE</a:t>
          </a:r>
          <a:endParaRPr lang="en-IN" dirty="0"/>
        </a:p>
      </dgm:t>
    </dgm:pt>
    <dgm:pt modelId="{0B87C46A-203D-4FC8-A323-BC3BFE07C2F7}" type="parTrans" cxnId="{34A4FEE3-C486-486B-B805-D354A96C126F}">
      <dgm:prSet/>
      <dgm:spPr/>
      <dgm:t>
        <a:bodyPr/>
        <a:lstStyle/>
        <a:p>
          <a:endParaRPr lang="en-IN"/>
        </a:p>
      </dgm:t>
    </dgm:pt>
    <dgm:pt modelId="{4BAEDAE2-5913-4126-8EED-330553F165B0}" type="sibTrans" cxnId="{34A4FEE3-C486-486B-B805-D354A96C126F}">
      <dgm:prSet/>
      <dgm:spPr/>
      <dgm:t>
        <a:bodyPr/>
        <a:lstStyle/>
        <a:p>
          <a:endParaRPr lang="en-IN"/>
        </a:p>
      </dgm:t>
    </dgm:pt>
    <dgm:pt modelId="{FC90B55D-25AB-4735-AAEE-02852EBDBC53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Arial" charset="0"/>
            </a:rPr>
            <a:t>BONE BENDS </a:t>
          </a:r>
          <a:endParaRPr lang="en-IN" dirty="0"/>
        </a:p>
      </dgm:t>
    </dgm:pt>
    <dgm:pt modelId="{026B3563-3BE7-4A5B-B1E4-B4BE2483463D}" type="parTrans" cxnId="{7650C120-20AD-46B5-B890-90638B13845B}">
      <dgm:prSet/>
      <dgm:spPr/>
      <dgm:t>
        <a:bodyPr/>
        <a:lstStyle/>
        <a:p>
          <a:endParaRPr lang="en-IN"/>
        </a:p>
      </dgm:t>
    </dgm:pt>
    <dgm:pt modelId="{FFC5A552-C61F-47A5-85DD-C67FB576FF7F}" type="sibTrans" cxnId="{7650C120-20AD-46B5-B890-90638B13845B}">
      <dgm:prSet/>
      <dgm:spPr/>
      <dgm:t>
        <a:bodyPr/>
        <a:lstStyle/>
        <a:p>
          <a:endParaRPr lang="en-IN"/>
        </a:p>
      </dgm:t>
    </dgm:pt>
    <dgm:pt modelId="{7EC123DD-7BF1-4292-82D2-7AA012972CF7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Arial" charset="0"/>
            </a:rPr>
            <a:t>PIEZOELECTRIC CURRENT          </a:t>
          </a:r>
          <a:endParaRPr lang="en-IN"/>
        </a:p>
      </dgm:t>
    </dgm:pt>
    <dgm:pt modelId="{628BDE0C-1BD3-4D71-A5B4-DEA8B3068681}" type="parTrans" cxnId="{34A4DD1F-5E4E-40AA-B4AC-4AC3FD3C09E8}">
      <dgm:prSet/>
      <dgm:spPr/>
      <dgm:t>
        <a:bodyPr/>
        <a:lstStyle/>
        <a:p>
          <a:endParaRPr lang="en-IN"/>
        </a:p>
      </dgm:t>
    </dgm:pt>
    <dgm:pt modelId="{0C2AE557-059E-4113-8729-B4650F29328E}" type="sibTrans" cxnId="{34A4DD1F-5E4E-40AA-B4AC-4AC3FD3C09E8}">
      <dgm:prSet/>
      <dgm:spPr/>
      <dgm:t>
        <a:bodyPr/>
        <a:lstStyle/>
        <a:p>
          <a:endParaRPr lang="en-IN"/>
        </a:p>
      </dgm:t>
    </dgm:pt>
    <dgm:pt modelId="{EB363957-4C92-4B61-B5CB-3D3A85BFD5B0}">
      <dgm:prSet/>
      <dgm:spPr/>
      <dgm:t>
        <a:bodyPr/>
        <a:lstStyle/>
        <a:p>
          <a:r>
            <a:rPr lang="en-US" smtClean="0">
              <a:latin typeface="Times New Roman" pitchFamily="18" charset="0"/>
              <a:cs typeface="Arial" charset="0"/>
            </a:rPr>
            <a:t>TOOTH MOVEMENT STARTS </a:t>
          </a:r>
          <a:endParaRPr lang="en-IN"/>
        </a:p>
      </dgm:t>
    </dgm:pt>
    <dgm:pt modelId="{7DF83F59-BCF7-4DFF-8468-F122C2EF934E}" type="parTrans" cxnId="{81DBA5E5-3079-4A88-8878-71748551DAA3}">
      <dgm:prSet/>
      <dgm:spPr/>
      <dgm:t>
        <a:bodyPr/>
        <a:lstStyle/>
        <a:p>
          <a:endParaRPr lang="en-IN"/>
        </a:p>
      </dgm:t>
    </dgm:pt>
    <dgm:pt modelId="{A062A0CA-3459-41C3-95CB-49CE8AAD4535}" type="sibTrans" cxnId="{81DBA5E5-3079-4A88-8878-71748551DAA3}">
      <dgm:prSet/>
      <dgm:spPr/>
      <dgm:t>
        <a:bodyPr/>
        <a:lstStyle/>
        <a:p>
          <a:endParaRPr lang="en-IN"/>
        </a:p>
      </dgm:t>
    </dgm:pt>
    <dgm:pt modelId="{55E3FFE4-88E6-4386-BE05-D73980AA42BB}" type="pres">
      <dgm:prSet presAssocID="{0E92CF69-3911-4402-826F-A7A460CC8D9E}" presName="linearFlow" presStyleCnt="0">
        <dgm:presLayoutVars>
          <dgm:resizeHandles val="exact"/>
        </dgm:presLayoutVars>
      </dgm:prSet>
      <dgm:spPr/>
    </dgm:pt>
    <dgm:pt modelId="{9F1BE6E6-CFD0-4627-97E5-421037996494}" type="pres">
      <dgm:prSet presAssocID="{8E8A5AFE-5D5A-4C3B-B508-F6809A087F19}" presName="node" presStyleLbl="node1" presStyleIdx="0" presStyleCnt="6" custScaleX="187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102613-E142-43AA-9899-8125B6EA3A5A}" type="pres">
      <dgm:prSet presAssocID="{3162FD21-E837-46CA-AFEE-FB255069EA1C}" presName="sibTrans" presStyleLbl="sibTrans2D1" presStyleIdx="0" presStyleCnt="5" custScaleX="187176"/>
      <dgm:spPr/>
      <dgm:t>
        <a:bodyPr/>
        <a:lstStyle/>
        <a:p>
          <a:endParaRPr lang="en-IN"/>
        </a:p>
      </dgm:t>
    </dgm:pt>
    <dgm:pt modelId="{1D99C370-EBFE-42C3-BA85-E8DCED68988F}" type="pres">
      <dgm:prSet presAssocID="{3162FD21-E837-46CA-AFEE-FB255069EA1C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31CB1853-6715-4674-9A01-DD4F648A026B}" type="pres">
      <dgm:prSet presAssocID="{906F435C-FB40-41BD-BACC-F4809673CB44}" presName="node" presStyleLbl="node1" presStyleIdx="1" presStyleCnt="6" custScaleX="187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635A04-AE5E-4EE1-8128-B04EC865DB0F}" type="pres">
      <dgm:prSet presAssocID="{91917EE4-1905-40EF-92CE-DE6321992522}" presName="sibTrans" presStyleLbl="sibTrans2D1" presStyleIdx="1" presStyleCnt="5" custScaleX="187176"/>
      <dgm:spPr/>
      <dgm:t>
        <a:bodyPr/>
        <a:lstStyle/>
        <a:p>
          <a:endParaRPr lang="en-IN"/>
        </a:p>
      </dgm:t>
    </dgm:pt>
    <dgm:pt modelId="{BE814D72-8B60-43FF-8C1A-05A2FA1E9220}" type="pres">
      <dgm:prSet presAssocID="{91917EE4-1905-40EF-92CE-DE6321992522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12E315E6-5EED-4C2F-AA6D-73F47810D1B0}" type="pres">
      <dgm:prSet presAssocID="{A3C8310A-4C91-4C12-B7BA-DEFF55E8DDD7}" presName="node" presStyleLbl="node1" presStyleIdx="2" presStyleCnt="6" custScaleX="187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6777CC-39D4-4A6E-A8B5-BDC1541190D3}" type="pres">
      <dgm:prSet presAssocID="{4BAEDAE2-5913-4126-8EED-330553F165B0}" presName="sibTrans" presStyleLbl="sibTrans2D1" presStyleIdx="2" presStyleCnt="5" custScaleX="187176"/>
      <dgm:spPr/>
      <dgm:t>
        <a:bodyPr/>
        <a:lstStyle/>
        <a:p>
          <a:endParaRPr lang="en-IN"/>
        </a:p>
      </dgm:t>
    </dgm:pt>
    <dgm:pt modelId="{6B70D097-F668-4A44-901C-BC15B840A9BB}" type="pres">
      <dgm:prSet presAssocID="{4BAEDAE2-5913-4126-8EED-330553F165B0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F2715E01-ACD4-4BE5-B16B-A73FAA4FC6EC}" type="pres">
      <dgm:prSet presAssocID="{FC90B55D-25AB-4735-AAEE-02852EBDBC53}" presName="node" presStyleLbl="node1" presStyleIdx="3" presStyleCnt="6" custScaleX="187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78C84F-B78B-4FBD-8419-AA07FC2CA8CE}" type="pres">
      <dgm:prSet presAssocID="{FFC5A552-C61F-47A5-85DD-C67FB576FF7F}" presName="sibTrans" presStyleLbl="sibTrans2D1" presStyleIdx="3" presStyleCnt="5" custScaleX="187176"/>
      <dgm:spPr/>
      <dgm:t>
        <a:bodyPr/>
        <a:lstStyle/>
        <a:p>
          <a:endParaRPr lang="en-IN"/>
        </a:p>
      </dgm:t>
    </dgm:pt>
    <dgm:pt modelId="{4993BD7A-44CE-4F88-BD62-E0410AAE6F2D}" type="pres">
      <dgm:prSet presAssocID="{FFC5A552-C61F-47A5-85DD-C67FB576FF7F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80A3EB45-538D-4F1C-A8E2-28892FC72310}" type="pres">
      <dgm:prSet presAssocID="{7EC123DD-7BF1-4292-82D2-7AA012972CF7}" presName="node" presStyleLbl="node1" presStyleIdx="4" presStyleCnt="6" custScaleX="187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F417F4-6FA7-46F8-AC4C-024F30BB5ADC}" type="pres">
      <dgm:prSet presAssocID="{0C2AE557-059E-4113-8729-B4650F29328E}" presName="sibTrans" presStyleLbl="sibTrans2D1" presStyleIdx="4" presStyleCnt="5" custScaleX="187176"/>
      <dgm:spPr/>
      <dgm:t>
        <a:bodyPr/>
        <a:lstStyle/>
        <a:p>
          <a:endParaRPr lang="en-IN"/>
        </a:p>
      </dgm:t>
    </dgm:pt>
    <dgm:pt modelId="{C60A237B-1952-4713-BB08-708C2AC17806}" type="pres">
      <dgm:prSet presAssocID="{0C2AE557-059E-4113-8729-B4650F29328E}" presName="connectorText" presStyleLbl="sibTrans2D1" presStyleIdx="4" presStyleCnt="5"/>
      <dgm:spPr/>
      <dgm:t>
        <a:bodyPr/>
        <a:lstStyle/>
        <a:p>
          <a:endParaRPr lang="en-IN"/>
        </a:p>
      </dgm:t>
    </dgm:pt>
    <dgm:pt modelId="{F21A7032-7AAB-4165-9B32-84C9ACF254EE}" type="pres">
      <dgm:prSet presAssocID="{EB363957-4C92-4B61-B5CB-3D3A85BFD5B0}" presName="node" presStyleLbl="node1" presStyleIdx="5" presStyleCnt="6" custScaleX="1871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4A4DD1F-5E4E-40AA-B4AC-4AC3FD3C09E8}" srcId="{0E92CF69-3911-4402-826F-A7A460CC8D9E}" destId="{7EC123DD-7BF1-4292-82D2-7AA012972CF7}" srcOrd="4" destOrd="0" parTransId="{628BDE0C-1BD3-4D71-A5B4-DEA8B3068681}" sibTransId="{0C2AE557-059E-4113-8729-B4650F29328E}"/>
    <dgm:cxn modelId="{81DBA5E5-3079-4A88-8878-71748551DAA3}" srcId="{0E92CF69-3911-4402-826F-A7A460CC8D9E}" destId="{EB363957-4C92-4B61-B5CB-3D3A85BFD5B0}" srcOrd="5" destOrd="0" parTransId="{7DF83F59-BCF7-4DFF-8468-F122C2EF934E}" sibTransId="{A062A0CA-3459-41C3-95CB-49CE8AAD4535}"/>
    <dgm:cxn modelId="{34A4FEE3-C486-486B-B805-D354A96C126F}" srcId="{0E92CF69-3911-4402-826F-A7A460CC8D9E}" destId="{A3C8310A-4C91-4C12-B7BA-DEFF55E8DDD7}" srcOrd="2" destOrd="0" parTransId="{0B87C46A-203D-4FC8-A323-BC3BFE07C2F7}" sibTransId="{4BAEDAE2-5913-4126-8EED-330553F165B0}"/>
    <dgm:cxn modelId="{2224DF3E-CA48-41FE-B6DF-F0663AB3B52C}" type="presOf" srcId="{8E8A5AFE-5D5A-4C3B-B508-F6809A087F19}" destId="{9F1BE6E6-CFD0-4627-97E5-421037996494}" srcOrd="0" destOrd="0" presId="urn:microsoft.com/office/officeart/2005/8/layout/process2"/>
    <dgm:cxn modelId="{AF22BB5F-52D5-49F4-82C1-610962155439}" type="presOf" srcId="{91917EE4-1905-40EF-92CE-DE6321992522}" destId="{9B635A04-AE5E-4EE1-8128-B04EC865DB0F}" srcOrd="0" destOrd="0" presId="urn:microsoft.com/office/officeart/2005/8/layout/process2"/>
    <dgm:cxn modelId="{470BF97D-6352-431B-8CD2-D15F72682DAA}" type="presOf" srcId="{91917EE4-1905-40EF-92CE-DE6321992522}" destId="{BE814D72-8B60-43FF-8C1A-05A2FA1E9220}" srcOrd="1" destOrd="0" presId="urn:microsoft.com/office/officeart/2005/8/layout/process2"/>
    <dgm:cxn modelId="{C2938BD8-4A61-41E8-B50E-19561C03492D}" type="presOf" srcId="{4BAEDAE2-5913-4126-8EED-330553F165B0}" destId="{B06777CC-39D4-4A6E-A8B5-BDC1541190D3}" srcOrd="0" destOrd="0" presId="urn:microsoft.com/office/officeart/2005/8/layout/process2"/>
    <dgm:cxn modelId="{4EC22086-6D44-4F9D-A78E-611662014350}" type="presOf" srcId="{3162FD21-E837-46CA-AFEE-FB255069EA1C}" destId="{B9102613-E142-43AA-9899-8125B6EA3A5A}" srcOrd="0" destOrd="0" presId="urn:microsoft.com/office/officeart/2005/8/layout/process2"/>
    <dgm:cxn modelId="{9B65809C-7D6C-42C1-ADAD-94C20CA2E165}" srcId="{0E92CF69-3911-4402-826F-A7A460CC8D9E}" destId="{8E8A5AFE-5D5A-4C3B-B508-F6809A087F19}" srcOrd="0" destOrd="0" parTransId="{622F6E61-9950-4497-B92C-153BA661E40E}" sibTransId="{3162FD21-E837-46CA-AFEE-FB255069EA1C}"/>
    <dgm:cxn modelId="{7650C120-20AD-46B5-B890-90638B13845B}" srcId="{0E92CF69-3911-4402-826F-A7A460CC8D9E}" destId="{FC90B55D-25AB-4735-AAEE-02852EBDBC53}" srcOrd="3" destOrd="0" parTransId="{026B3563-3BE7-4A5B-B1E4-B4BE2483463D}" sibTransId="{FFC5A552-C61F-47A5-85DD-C67FB576FF7F}"/>
    <dgm:cxn modelId="{0793F690-AA8D-49DF-B56D-D483F08A46E1}" type="presOf" srcId="{A3C8310A-4C91-4C12-B7BA-DEFF55E8DDD7}" destId="{12E315E6-5EED-4C2F-AA6D-73F47810D1B0}" srcOrd="0" destOrd="0" presId="urn:microsoft.com/office/officeart/2005/8/layout/process2"/>
    <dgm:cxn modelId="{CEE6C20B-3A2F-4AE3-96FD-43C0ECA0BD12}" type="presOf" srcId="{7EC123DD-7BF1-4292-82D2-7AA012972CF7}" destId="{80A3EB45-538D-4F1C-A8E2-28892FC72310}" srcOrd="0" destOrd="0" presId="urn:microsoft.com/office/officeart/2005/8/layout/process2"/>
    <dgm:cxn modelId="{56EDE2F9-D5D7-46A6-8F52-B3A29E89D873}" srcId="{0E92CF69-3911-4402-826F-A7A460CC8D9E}" destId="{906F435C-FB40-41BD-BACC-F4809673CB44}" srcOrd="1" destOrd="0" parTransId="{EF50F031-FF8E-4DA3-A6A1-6DB5EFF6CAB3}" sibTransId="{91917EE4-1905-40EF-92CE-DE6321992522}"/>
    <dgm:cxn modelId="{95227C48-1FDE-455B-9DCE-41E5E9889C50}" type="presOf" srcId="{0C2AE557-059E-4113-8729-B4650F29328E}" destId="{F0F417F4-6FA7-46F8-AC4C-024F30BB5ADC}" srcOrd="0" destOrd="0" presId="urn:microsoft.com/office/officeart/2005/8/layout/process2"/>
    <dgm:cxn modelId="{F48A842E-E2C8-4361-B14E-80CBD1EAB412}" type="presOf" srcId="{4BAEDAE2-5913-4126-8EED-330553F165B0}" destId="{6B70D097-F668-4A44-901C-BC15B840A9BB}" srcOrd="1" destOrd="0" presId="urn:microsoft.com/office/officeart/2005/8/layout/process2"/>
    <dgm:cxn modelId="{68DF346A-A38F-421E-A810-7159BDE3F298}" type="presOf" srcId="{0C2AE557-059E-4113-8729-B4650F29328E}" destId="{C60A237B-1952-4713-BB08-708C2AC17806}" srcOrd="1" destOrd="0" presId="urn:microsoft.com/office/officeart/2005/8/layout/process2"/>
    <dgm:cxn modelId="{E29F94F1-7F9C-4E6A-A61A-C0B7F46951B3}" type="presOf" srcId="{0E92CF69-3911-4402-826F-A7A460CC8D9E}" destId="{55E3FFE4-88E6-4386-BE05-D73980AA42BB}" srcOrd="0" destOrd="0" presId="urn:microsoft.com/office/officeart/2005/8/layout/process2"/>
    <dgm:cxn modelId="{DC24985D-BF90-4D33-BDAB-624D2A4556A8}" type="presOf" srcId="{906F435C-FB40-41BD-BACC-F4809673CB44}" destId="{31CB1853-6715-4674-9A01-DD4F648A026B}" srcOrd="0" destOrd="0" presId="urn:microsoft.com/office/officeart/2005/8/layout/process2"/>
    <dgm:cxn modelId="{826EEEEF-91A2-4EA3-A1A9-4268C837C068}" type="presOf" srcId="{FC90B55D-25AB-4735-AAEE-02852EBDBC53}" destId="{F2715E01-ACD4-4BE5-B16B-A73FAA4FC6EC}" srcOrd="0" destOrd="0" presId="urn:microsoft.com/office/officeart/2005/8/layout/process2"/>
    <dgm:cxn modelId="{2E8D4C6C-14C1-4177-BC02-09E6D08FC4A5}" type="presOf" srcId="{FFC5A552-C61F-47A5-85DD-C67FB576FF7F}" destId="{4993BD7A-44CE-4F88-BD62-E0410AAE6F2D}" srcOrd="1" destOrd="0" presId="urn:microsoft.com/office/officeart/2005/8/layout/process2"/>
    <dgm:cxn modelId="{C80DC246-C16A-40BF-8D1C-2FE4262C0A6E}" type="presOf" srcId="{FFC5A552-C61F-47A5-85DD-C67FB576FF7F}" destId="{9478C84F-B78B-4FBD-8419-AA07FC2CA8CE}" srcOrd="0" destOrd="0" presId="urn:microsoft.com/office/officeart/2005/8/layout/process2"/>
    <dgm:cxn modelId="{C34FB4D6-1351-4D68-A417-FAB3FC057D86}" type="presOf" srcId="{EB363957-4C92-4B61-B5CB-3D3A85BFD5B0}" destId="{F21A7032-7AAB-4165-9B32-84C9ACF254EE}" srcOrd="0" destOrd="0" presId="urn:microsoft.com/office/officeart/2005/8/layout/process2"/>
    <dgm:cxn modelId="{1F699C85-593E-4F24-ACBE-00F25AF1596F}" type="presOf" srcId="{3162FD21-E837-46CA-AFEE-FB255069EA1C}" destId="{1D99C370-EBFE-42C3-BA85-E8DCED68988F}" srcOrd="1" destOrd="0" presId="urn:microsoft.com/office/officeart/2005/8/layout/process2"/>
    <dgm:cxn modelId="{164E82CD-1E8C-45B9-AB01-C5DB0B4337F4}" type="presParOf" srcId="{55E3FFE4-88E6-4386-BE05-D73980AA42BB}" destId="{9F1BE6E6-CFD0-4627-97E5-421037996494}" srcOrd="0" destOrd="0" presId="urn:microsoft.com/office/officeart/2005/8/layout/process2"/>
    <dgm:cxn modelId="{A8E41B78-CECA-4226-8F88-1704CC75A2D4}" type="presParOf" srcId="{55E3FFE4-88E6-4386-BE05-D73980AA42BB}" destId="{B9102613-E142-43AA-9899-8125B6EA3A5A}" srcOrd="1" destOrd="0" presId="urn:microsoft.com/office/officeart/2005/8/layout/process2"/>
    <dgm:cxn modelId="{5CD62E72-7306-4EAD-A3B5-65CC83366D49}" type="presParOf" srcId="{B9102613-E142-43AA-9899-8125B6EA3A5A}" destId="{1D99C370-EBFE-42C3-BA85-E8DCED68988F}" srcOrd="0" destOrd="0" presId="urn:microsoft.com/office/officeart/2005/8/layout/process2"/>
    <dgm:cxn modelId="{1F9B1B50-64CE-413D-8CF2-516F9B7F13B2}" type="presParOf" srcId="{55E3FFE4-88E6-4386-BE05-D73980AA42BB}" destId="{31CB1853-6715-4674-9A01-DD4F648A026B}" srcOrd="2" destOrd="0" presId="urn:microsoft.com/office/officeart/2005/8/layout/process2"/>
    <dgm:cxn modelId="{E958CD4C-E05A-48F4-A332-492B4B784E97}" type="presParOf" srcId="{55E3FFE4-88E6-4386-BE05-D73980AA42BB}" destId="{9B635A04-AE5E-4EE1-8128-B04EC865DB0F}" srcOrd="3" destOrd="0" presId="urn:microsoft.com/office/officeart/2005/8/layout/process2"/>
    <dgm:cxn modelId="{BAEC236A-D709-4436-8FE0-F63A37B0BED8}" type="presParOf" srcId="{9B635A04-AE5E-4EE1-8128-B04EC865DB0F}" destId="{BE814D72-8B60-43FF-8C1A-05A2FA1E9220}" srcOrd="0" destOrd="0" presId="urn:microsoft.com/office/officeart/2005/8/layout/process2"/>
    <dgm:cxn modelId="{C86B6681-9BAA-44C4-A521-8FFD7123880C}" type="presParOf" srcId="{55E3FFE4-88E6-4386-BE05-D73980AA42BB}" destId="{12E315E6-5EED-4C2F-AA6D-73F47810D1B0}" srcOrd="4" destOrd="0" presId="urn:microsoft.com/office/officeart/2005/8/layout/process2"/>
    <dgm:cxn modelId="{F0424336-04DD-4E99-B38C-50D00C5174B8}" type="presParOf" srcId="{55E3FFE4-88E6-4386-BE05-D73980AA42BB}" destId="{B06777CC-39D4-4A6E-A8B5-BDC1541190D3}" srcOrd="5" destOrd="0" presId="urn:microsoft.com/office/officeart/2005/8/layout/process2"/>
    <dgm:cxn modelId="{BA3D2A7B-A19A-4F35-855B-FDE33EBA4C88}" type="presParOf" srcId="{B06777CC-39D4-4A6E-A8B5-BDC1541190D3}" destId="{6B70D097-F668-4A44-901C-BC15B840A9BB}" srcOrd="0" destOrd="0" presId="urn:microsoft.com/office/officeart/2005/8/layout/process2"/>
    <dgm:cxn modelId="{6ABAC9D1-8D48-4E7D-B56E-3941C2A91FFB}" type="presParOf" srcId="{55E3FFE4-88E6-4386-BE05-D73980AA42BB}" destId="{F2715E01-ACD4-4BE5-B16B-A73FAA4FC6EC}" srcOrd="6" destOrd="0" presId="urn:microsoft.com/office/officeart/2005/8/layout/process2"/>
    <dgm:cxn modelId="{07C1EDB5-D4ED-4C01-924B-50BD426729FE}" type="presParOf" srcId="{55E3FFE4-88E6-4386-BE05-D73980AA42BB}" destId="{9478C84F-B78B-4FBD-8419-AA07FC2CA8CE}" srcOrd="7" destOrd="0" presId="urn:microsoft.com/office/officeart/2005/8/layout/process2"/>
    <dgm:cxn modelId="{D547FAB9-78B0-4997-B987-3FD50C18DB86}" type="presParOf" srcId="{9478C84F-B78B-4FBD-8419-AA07FC2CA8CE}" destId="{4993BD7A-44CE-4F88-BD62-E0410AAE6F2D}" srcOrd="0" destOrd="0" presId="urn:microsoft.com/office/officeart/2005/8/layout/process2"/>
    <dgm:cxn modelId="{BE0B4399-59F6-403C-8BAB-295CAA081E8D}" type="presParOf" srcId="{55E3FFE4-88E6-4386-BE05-D73980AA42BB}" destId="{80A3EB45-538D-4F1C-A8E2-28892FC72310}" srcOrd="8" destOrd="0" presId="urn:microsoft.com/office/officeart/2005/8/layout/process2"/>
    <dgm:cxn modelId="{170CBFBF-CFFC-4BE3-A3E5-D7D488A0EBB7}" type="presParOf" srcId="{55E3FFE4-88E6-4386-BE05-D73980AA42BB}" destId="{F0F417F4-6FA7-46F8-AC4C-024F30BB5ADC}" srcOrd="9" destOrd="0" presId="urn:microsoft.com/office/officeart/2005/8/layout/process2"/>
    <dgm:cxn modelId="{C0521D41-9044-42A4-A98E-EF4800DA63BE}" type="presParOf" srcId="{F0F417F4-6FA7-46F8-AC4C-024F30BB5ADC}" destId="{C60A237B-1952-4713-BB08-708C2AC17806}" srcOrd="0" destOrd="0" presId="urn:microsoft.com/office/officeart/2005/8/layout/process2"/>
    <dgm:cxn modelId="{79EE7B5A-928C-435A-8902-ED068EADEB39}" type="presParOf" srcId="{55E3FFE4-88E6-4386-BE05-D73980AA42BB}" destId="{F21A7032-7AAB-4165-9B32-84C9ACF254E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E6E6-CFD0-4627-97E5-421037996494}">
      <dsp:nvSpPr>
        <dsp:cNvPr id="0" name=""/>
        <dsp:cNvSpPr/>
      </dsp:nvSpPr>
      <dsp:spPr>
        <a:xfrm>
          <a:off x="762005" y="2478"/>
          <a:ext cx="5333988" cy="734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Arial" charset="0"/>
            </a:rPr>
            <a:t>TOOTH IS SUBJECTED TO SUSTAINED FORCE</a:t>
          </a:r>
          <a:endParaRPr lang="en-IN" sz="1800" kern="1200" dirty="0"/>
        </a:p>
      </dsp:txBody>
      <dsp:txXfrm>
        <a:off x="783518" y="23991"/>
        <a:ext cx="5290962" cy="691496"/>
      </dsp:txXfrm>
    </dsp:sp>
    <dsp:sp modelId="{B9102613-E142-43AA-9899-8125B6EA3A5A}">
      <dsp:nvSpPr>
        <dsp:cNvPr id="0" name=""/>
        <dsp:cNvSpPr/>
      </dsp:nvSpPr>
      <dsp:spPr>
        <a:xfrm rot="5400000">
          <a:off x="3171215" y="755364"/>
          <a:ext cx="515568" cy="330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3329838" y="662848"/>
        <a:ext cx="198321" cy="416408"/>
      </dsp:txXfrm>
    </dsp:sp>
    <dsp:sp modelId="{31CB1853-6715-4674-9A01-DD4F648A026B}">
      <dsp:nvSpPr>
        <dsp:cNvPr id="0" name=""/>
        <dsp:cNvSpPr/>
      </dsp:nvSpPr>
      <dsp:spPr>
        <a:xfrm>
          <a:off x="762005" y="1104262"/>
          <a:ext cx="5333988" cy="734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Arial" charset="0"/>
            </a:rPr>
            <a:t>PDL &amp; INCOMPRESSIBLE TISSUE FLUID IN PDL</a:t>
          </a:r>
          <a:endParaRPr lang="en-IN" sz="1800" kern="1200" dirty="0"/>
        </a:p>
      </dsp:txBody>
      <dsp:txXfrm>
        <a:off x="783518" y="1125775"/>
        <a:ext cx="5290962" cy="691496"/>
      </dsp:txXfrm>
    </dsp:sp>
    <dsp:sp modelId="{9B635A04-AE5E-4EE1-8128-B04EC865DB0F}">
      <dsp:nvSpPr>
        <dsp:cNvPr id="0" name=""/>
        <dsp:cNvSpPr/>
      </dsp:nvSpPr>
      <dsp:spPr>
        <a:xfrm rot="5400000">
          <a:off x="3171215" y="1857148"/>
          <a:ext cx="515568" cy="330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3329838" y="1764632"/>
        <a:ext cx="198321" cy="416408"/>
      </dsp:txXfrm>
    </dsp:sp>
    <dsp:sp modelId="{12E315E6-5EED-4C2F-AA6D-73F47810D1B0}">
      <dsp:nvSpPr>
        <dsp:cNvPr id="0" name=""/>
        <dsp:cNvSpPr/>
      </dsp:nvSpPr>
      <dsp:spPr>
        <a:xfrm>
          <a:off x="762005" y="2206046"/>
          <a:ext cx="5333988" cy="734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Arial" charset="0"/>
            </a:rPr>
            <a:t>ALVEOLAR BONE</a:t>
          </a:r>
          <a:endParaRPr lang="en-IN" sz="1800" kern="1200" dirty="0"/>
        </a:p>
      </dsp:txBody>
      <dsp:txXfrm>
        <a:off x="783518" y="2227559"/>
        <a:ext cx="5290962" cy="691496"/>
      </dsp:txXfrm>
    </dsp:sp>
    <dsp:sp modelId="{B06777CC-39D4-4A6E-A8B5-BDC1541190D3}">
      <dsp:nvSpPr>
        <dsp:cNvPr id="0" name=""/>
        <dsp:cNvSpPr/>
      </dsp:nvSpPr>
      <dsp:spPr>
        <a:xfrm rot="5400000">
          <a:off x="3171215" y="2958932"/>
          <a:ext cx="515568" cy="330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3329838" y="2866416"/>
        <a:ext cx="198321" cy="416408"/>
      </dsp:txXfrm>
    </dsp:sp>
    <dsp:sp modelId="{F2715E01-ACD4-4BE5-B16B-A73FAA4FC6EC}">
      <dsp:nvSpPr>
        <dsp:cNvPr id="0" name=""/>
        <dsp:cNvSpPr/>
      </dsp:nvSpPr>
      <dsp:spPr>
        <a:xfrm>
          <a:off x="762005" y="3307830"/>
          <a:ext cx="5333988" cy="734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Arial" charset="0"/>
            </a:rPr>
            <a:t>BONE BENDS </a:t>
          </a:r>
          <a:endParaRPr lang="en-IN" sz="1800" kern="1200" dirty="0"/>
        </a:p>
      </dsp:txBody>
      <dsp:txXfrm>
        <a:off x="783518" y="3329343"/>
        <a:ext cx="5290962" cy="691496"/>
      </dsp:txXfrm>
    </dsp:sp>
    <dsp:sp modelId="{9478C84F-B78B-4FBD-8419-AA07FC2CA8CE}">
      <dsp:nvSpPr>
        <dsp:cNvPr id="0" name=""/>
        <dsp:cNvSpPr/>
      </dsp:nvSpPr>
      <dsp:spPr>
        <a:xfrm rot="5400000">
          <a:off x="3171215" y="4060716"/>
          <a:ext cx="515568" cy="330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3329838" y="3968200"/>
        <a:ext cx="198321" cy="416408"/>
      </dsp:txXfrm>
    </dsp:sp>
    <dsp:sp modelId="{80A3EB45-538D-4F1C-A8E2-28892FC72310}">
      <dsp:nvSpPr>
        <dsp:cNvPr id="0" name=""/>
        <dsp:cNvSpPr/>
      </dsp:nvSpPr>
      <dsp:spPr>
        <a:xfrm>
          <a:off x="762005" y="4409614"/>
          <a:ext cx="5333988" cy="734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Arial" charset="0"/>
            </a:rPr>
            <a:t>PIEZOELECTRIC CURRENT          </a:t>
          </a:r>
          <a:endParaRPr lang="en-IN" sz="1800" kern="1200"/>
        </a:p>
      </dsp:txBody>
      <dsp:txXfrm>
        <a:off x="783518" y="4431127"/>
        <a:ext cx="5290962" cy="691496"/>
      </dsp:txXfrm>
    </dsp:sp>
    <dsp:sp modelId="{F0F417F4-6FA7-46F8-AC4C-024F30BB5ADC}">
      <dsp:nvSpPr>
        <dsp:cNvPr id="0" name=""/>
        <dsp:cNvSpPr/>
      </dsp:nvSpPr>
      <dsp:spPr>
        <a:xfrm rot="5400000">
          <a:off x="3171215" y="5162500"/>
          <a:ext cx="515568" cy="3305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3329838" y="5069984"/>
        <a:ext cx="198321" cy="416408"/>
      </dsp:txXfrm>
    </dsp:sp>
    <dsp:sp modelId="{F21A7032-7AAB-4165-9B32-84C9ACF254EE}">
      <dsp:nvSpPr>
        <dsp:cNvPr id="0" name=""/>
        <dsp:cNvSpPr/>
      </dsp:nvSpPr>
      <dsp:spPr>
        <a:xfrm>
          <a:off x="762005" y="5511398"/>
          <a:ext cx="5333988" cy="734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Arial" charset="0"/>
            </a:rPr>
            <a:t>TOOTH MOVEMENT STARTS </a:t>
          </a:r>
          <a:endParaRPr lang="en-IN" sz="1800" kern="1200"/>
        </a:p>
      </dsp:txBody>
      <dsp:txXfrm>
        <a:off x="783518" y="5532911"/>
        <a:ext cx="5290962" cy="69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9B58-C1BD-4389-97F2-04492A8385E1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552D-2DED-4B36-8CAF-C7C4BE9D7B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23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fld id="{1473BB48-3E6E-471A-8731-2CE67440A022}" type="slidenum">
              <a:rPr lang="en-IN" smtClean="0"/>
              <a:pPr/>
              <a:t>29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76875" y="6137275"/>
            <a:ext cx="8810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19300" y="6137275"/>
            <a:ext cx="2740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75488" y="6137275"/>
            <a:ext cx="56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7DD4-37EF-4A61-BD9D-C4C46EAF3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637D45-2328-46F0-BDCE-D6B644F99F93}" type="datetimeFigureOut">
              <a:rPr lang="en-IN" smtClean="0"/>
              <a:t>26-03-2018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82F150-8785-4946-A00A-AA342510F8F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564904"/>
            <a:ext cx="6408712" cy="18280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BIOLOGY OF </a:t>
            </a:r>
            <a:br>
              <a:rPr lang="en-US" b="1" dirty="0" smtClean="0">
                <a:latin typeface="Book Antiqua" pitchFamily="18" charset="0"/>
              </a:rPr>
            </a:br>
            <a:r>
              <a:rPr lang="en-US" b="1" dirty="0" smtClean="0">
                <a:latin typeface="Book Antiqua" pitchFamily="18" charset="0"/>
              </a:rPr>
              <a:t>TOOTH MOVEMENT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81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21507" name="Content Placeholder 3" descr="800x600-793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548680"/>
            <a:ext cx="5780112" cy="5780112"/>
          </a:xfrm>
        </p:spPr>
      </p:pic>
    </p:spTree>
    <p:extLst>
      <p:ext uri="{BB962C8B-B14F-4D97-AF65-F5344CB8AC3E}">
        <p14:creationId xmlns:p14="http://schemas.microsoft.com/office/powerpoint/2010/main" val="1250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Adobe Caslon Pro" pitchFamily="18" charset="0"/>
              </a:rPr>
              <a:t>Response to normal function…</a:t>
            </a:r>
            <a:endParaRPr lang="en-IN" dirty="0">
              <a:solidFill>
                <a:srgbClr val="002060"/>
              </a:solidFill>
              <a:latin typeface="Adobe Caslon Pro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00808"/>
            <a:ext cx="77724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Adobe Caslon Pro" pitchFamily="18" charset="0"/>
              </a:rPr>
              <a:t>Tooth contact exists for less than 1 sec.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Adobe Caslon Pro" pitchFamily="18" charset="0"/>
              </a:rPr>
              <a:t>Moderate to heavy forces-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>
                <a:latin typeface="Adobe Caslon Pro" pitchFamily="18" charset="0"/>
              </a:rPr>
              <a:t>&lt;1 sec </a:t>
            </a:r>
            <a:r>
              <a:rPr lang="en-US" sz="2400" dirty="0" smtClean="0">
                <a:latin typeface="Adobe Caslon Pro" pitchFamily="18" charset="0"/>
                <a:sym typeface="Wingdings" pitchFamily="2" charset="2"/>
              </a:rPr>
              <a:t> PDL fluid incompressible, bone bends, piezoelectricity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>
                <a:latin typeface="Adobe Caslon Pro" pitchFamily="18" charset="0"/>
                <a:sym typeface="Wingdings" pitchFamily="2" charset="2"/>
              </a:rPr>
              <a:t>1-2 sec  PDL fluid displaced, tooth moves within PDL space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>
                <a:latin typeface="Adobe Caslon Pro" pitchFamily="18" charset="0"/>
                <a:sym typeface="Wingdings" pitchFamily="2" charset="2"/>
              </a:rPr>
              <a:t>3-5 sec  tissue compressed, pain</a:t>
            </a:r>
            <a:endParaRPr lang="kk-KZ" sz="2400" dirty="0" smtClean="0"/>
          </a:p>
        </p:txBody>
      </p:sp>
    </p:spTree>
    <p:extLst>
      <p:ext uri="{BB962C8B-B14F-4D97-AF65-F5344CB8AC3E}">
        <p14:creationId xmlns:p14="http://schemas.microsoft.com/office/powerpoint/2010/main" val="2267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8" y="1092156"/>
            <a:ext cx="3099200" cy="5108104"/>
          </a:xfrm>
          <a:prstGeom prst="rect">
            <a:avLst/>
          </a:prstGeom>
          <a:noFill/>
          <a:ln w="9525">
            <a:solidFill>
              <a:srgbClr val="932C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590800" y="609600"/>
            <a:ext cx="406943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3568" y="3146682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2800" dirty="0">
                <a:latin typeface="Adobe Caslon Pro" pitchFamily="18" charset="0"/>
              </a:rPr>
              <a:t>Tension side - Deposition</a:t>
            </a:r>
            <a:endParaRPr lang="en-IN" sz="2800" dirty="0">
              <a:latin typeface="Adobe Caslon Pro" pitchFamily="18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72240" y="3169164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2800" dirty="0">
                <a:latin typeface="Adobe Caslon Pro" pitchFamily="18" charset="0"/>
              </a:rPr>
              <a:t>Pressure side - Resorption</a:t>
            </a:r>
            <a:endParaRPr lang="en-IN" sz="2800" dirty="0">
              <a:latin typeface="Adobe Caslon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09550"/>
            <a:ext cx="160020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Adobe Caslon Pro" pitchFamily="18" charset="0"/>
              </a:rPr>
              <a:t>FORCE</a:t>
            </a:r>
            <a:endParaRPr lang="en-IN" sz="20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052736"/>
            <a:ext cx="73914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dobe Caslon Pro" pitchFamily="18" charset="0"/>
              </a:rPr>
              <a:t>Biologic control of tooth movement:</a:t>
            </a:r>
          </a:p>
          <a:p>
            <a:pPr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rgbClr val="FFFFCC"/>
              </a:solidFill>
              <a:latin typeface="Adobe Caslon Pro" pitchFamily="18" charset="0"/>
            </a:endParaRPr>
          </a:p>
          <a:p>
            <a:pPr eaLnBrk="1" hangingPunct="1"/>
            <a:r>
              <a:rPr lang="en-US" sz="2800" dirty="0" smtClean="0">
                <a:latin typeface="Adobe Caslon Pro" pitchFamily="18" charset="0"/>
              </a:rPr>
              <a:t>Control elements:</a:t>
            </a:r>
          </a:p>
          <a:p>
            <a:pPr lvl="1" eaLnBrk="1" hangingPunct="1"/>
            <a:r>
              <a:rPr lang="en-US" sz="2800" dirty="0" smtClean="0">
                <a:latin typeface="Adobe Caslon Pro" pitchFamily="18" charset="0"/>
              </a:rPr>
              <a:t>Biologic electricity and pressure tension</a:t>
            </a:r>
          </a:p>
          <a:p>
            <a:pPr lvl="1" eaLnBrk="1" hangingPunct="1"/>
            <a:endParaRPr lang="en-US" sz="2800" dirty="0" smtClean="0">
              <a:latin typeface="Adobe Caslon Pro" pitchFamily="18" charset="0"/>
            </a:endParaRPr>
          </a:p>
          <a:p>
            <a:pPr eaLnBrk="1" hangingPunct="1"/>
            <a:r>
              <a:rPr lang="en-US" sz="2800" dirty="0" smtClean="0">
                <a:latin typeface="Adobe Caslon Pro" pitchFamily="18" charset="0"/>
              </a:rPr>
              <a:t>Theories of tooth movement:</a:t>
            </a:r>
          </a:p>
          <a:p>
            <a:pPr lvl="1" eaLnBrk="1" hangingPunct="1"/>
            <a:r>
              <a:rPr lang="en-US" sz="2800" dirty="0" smtClean="0">
                <a:latin typeface="Adobe Caslon Pro" pitchFamily="18" charset="0"/>
              </a:rPr>
              <a:t>Bioelectric theory</a:t>
            </a:r>
          </a:p>
          <a:p>
            <a:pPr lvl="1" eaLnBrk="1" hangingPunct="1"/>
            <a:r>
              <a:rPr lang="en-US" sz="2800" dirty="0" smtClean="0">
                <a:latin typeface="Adobe Caslon Pro" pitchFamily="18" charset="0"/>
              </a:rPr>
              <a:t>Fluid dynamic theory</a:t>
            </a:r>
          </a:p>
          <a:p>
            <a:pPr lvl="1" eaLnBrk="1" hangingPunct="1"/>
            <a:r>
              <a:rPr lang="en-US" sz="2800" dirty="0" smtClean="0">
                <a:latin typeface="Adobe Caslon Pro" pitchFamily="18" charset="0"/>
              </a:rPr>
              <a:t>Pressure tension theory</a:t>
            </a:r>
          </a:p>
          <a:p>
            <a:pPr eaLnBrk="1" hangingPunct="1"/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965325" y="95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-2667000" y="193675"/>
            <a:ext cx="7391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		</a:t>
            </a: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		</a:t>
            </a: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	</a:t>
            </a: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en-US" sz="240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	</a:t>
            </a: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en-US" sz="240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276255"/>
              </p:ext>
            </p:extLst>
          </p:nvPr>
        </p:nvGraphicFramePr>
        <p:xfrm>
          <a:off x="1219200" y="304800"/>
          <a:ext cx="6858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416496" y="548680"/>
            <a:ext cx="6022975" cy="739775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dobe Caslon Pro" pitchFamily="18" charset="0"/>
              </a:rPr>
              <a:t>Bioelectric theory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67072" y="1447800"/>
            <a:ext cx="81534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dirty="0" smtClean="0">
                <a:latin typeface="Adobe Caslon Pro" pitchFamily="18" charset="0"/>
              </a:rPr>
              <a:t>-electric signals produced when alveolar bone flexes and bends.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latin typeface="Adobe Caslon Pro" pitchFamily="18" charset="0"/>
              </a:rPr>
              <a:t>- Changes in bone metabolism due to electric signals.</a:t>
            </a:r>
          </a:p>
          <a:p>
            <a:pPr marL="609600" indent="-609600" eaLnBrk="1" hangingPunct="1">
              <a:buFontTx/>
              <a:buChar char="•"/>
            </a:pPr>
            <a:endParaRPr lang="en-US" sz="2400" dirty="0" smtClean="0">
              <a:latin typeface="Adobe Caslon Pro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>
              <a:latin typeface="Adobe Caslon Pro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90000"/>
                </a:solidFill>
                <a:latin typeface="Adobe Caslon Pro" pitchFamily="18" charset="0"/>
              </a:rPr>
              <a:t>  </a:t>
            </a:r>
            <a:endParaRPr lang="kk-KZ" sz="2400" dirty="0" smtClean="0">
              <a:latin typeface="Garamond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55576" y="3429000"/>
            <a:ext cx="419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Adobe Caslon Pro" pitchFamily="18" charset="0"/>
              </a:rPr>
              <a:t>2 unusual characteristics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dirty="0">
                <a:latin typeface="Adobe Caslon Pro" pitchFamily="18" charset="0"/>
              </a:rPr>
              <a:t> -  quick decay rate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dirty="0">
                <a:latin typeface="Adobe Caslon Pro" pitchFamily="18" charset="0"/>
              </a:rPr>
              <a:t> -  equivalent signal in               opposite direction</a:t>
            </a:r>
          </a:p>
        </p:txBody>
      </p:sp>
      <p:pic>
        <p:nvPicPr>
          <p:cNvPr id="34821" name="Picture 8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39065"/>
            <a:ext cx="3886876" cy="339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22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14400" y="12954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Adobe Caslon Pro" pitchFamily="18" charset="0"/>
              </a:rPr>
              <a:t>Piezoelectricity – crystalline substances.</a:t>
            </a:r>
          </a:p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Adobe Caslon Pro" pitchFamily="18" charset="0"/>
              </a:rPr>
              <a:t>Crystal deformation- electrons migrate.</a:t>
            </a:r>
          </a:p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Adobe Caslon Pro" pitchFamily="18" charset="0"/>
              </a:rPr>
              <a:t>Collagen, </a:t>
            </a:r>
            <a:r>
              <a:rPr lang="en-US" sz="2400" b="1" dirty="0" err="1">
                <a:latin typeface="Adobe Caslon Pro" pitchFamily="18" charset="0"/>
              </a:rPr>
              <a:t>hydroxyapatite</a:t>
            </a:r>
            <a:r>
              <a:rPr lang="en-US" sz="2400" b="1" dirty="0">
                <a:latin typeface="Adobe Caslon Pro" pitchFamily="18" charset="0"/>
              </a:rPr>
              <a:t>, ground substance of collagen</a:t>
            </a:r>
          </a:p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latin typeface="Adobe Caslon Pro" pitchFamily="18" charset="0"/>
              </a:rPr>
              <a:t>      Electropositive response (convexity) –</a:t>
            </a:r>
            <a:r>
              <a:rPr lang="en-US" sz="2400" b="1" dirty="0" err="1">
                <a:latin typeface="Adobe Caslon Pro" pitchFamily="18" charset="0"/>
              </a:rPr>
              <a:t>resorption</a:t>
            </a:r>
            <a:endParaRPr lang="en-US" sz="2400" b="1" dirty="0">
              <a:latin typeface="Adobe Caslon Pro" pitchFamily="18" charset="0"/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latin typeface="Adobe Caslon Pro" pitchFamily="18" charset="0"/>
              </a:rPr>
              <a:t>      Electronegative (concavity) –deposition.</a:t>
            </a:r>
            <a:endParaRPr lang="en-US" sz="1200" b="1" dirty="0">
              <a:latin typeface="Adobe Caslon Pro" pitchFamily="18" charset="0"/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Adobe Caslon Pro" pitchFamily="18" charset="0"/>
              </a:rPr>
              <a:t>Bioelectric potential - Electric potentials explain bone remodeling.</a:t>
            </a:r>
          </a:p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dobe Caslon Pro" pitchFamily="18" charset="0"/>
              </a:rPr>
              <a:t>Fluid dynamic theory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0"/>
            <a:ext cx="7704856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Adobe Caslon Pro" pitchFamily="18" charset="0"/>
              </a:rPr>
              <a:t>Given by Bien in 1966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Adobe Caslon Pro" pitchFamily="18" charset="0"/>
              </a:rPr>
              <a:t>Also called blood flow theory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Adobe Caslon Pro" pitchFamily="18" charset="0"/>
              </a:rPr>
              <a:t>Tooth movement occurs as a result of alterations in fluid dynamics in PDL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Adobe Caslon Pro" pitchFamily="18" charset="0"/>
              </a:rPr>
              <a:t>Periodontal space is a confined space &amp; passage of fluid in &amp; out of this space is limited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 smtClean="0">
                <a:latin typeface="Adobe Caslon Pro" pitchFamily="18" charset="0"/>
              </a:rPr>
              <a:t>On application of force ‘squeeze film effect’ results</a:t>
            </a:r>
          </a:p>
        </p:txBody>
      </p:sp>
    </p:spTree>
    <p:extLst>
      <p:ext uri="{BB962C8B-B14F-4D97-AF65-F5344CB8AC3E}">
        <p14:creationId xmlns:p14="http://schemas.microsoft.com/office/powerpoint/2010/main" val="36241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dobe Caslon Pro" pitchFamily="18" charset="0"/>
                <a:cs typeface="Arial" charset="0"/>
              </a:rPr>
              <a:t>On application of orthodontic force   - blood vessels get trapped –stenosis.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dobe Caslon Pro" pitchFamily="18" charset="0"/>
                <a:cs typeface="Arial" charset="0"/>
              </a:rPr>
              <a:t> </a:t>
            </a:r>
          </a:p>
          <a:p>
            <a:pPr eaLnBrk="1" hangingPunct="1"/>
            <a:r>
              <a:rPr lang="en-US" sz="2800" b="1" dirty="0" smtClean="0">
                <a:latin typeface="Adobe Caslon Pro" pitchFamily="18" charset="0"/>
                <a:cs typeface="Arial" charset="0"/>
              </a:rPr>
              <a:t>Vessels above stenosis balloon resulting in formation of aneurysm .</a:t>
            </a:r>
          </a:p>
          <a:p>
            <a:pPr eaLnBrk="1" hangingPunct="1"/>
            <a:endParaRPr lang="en-US" sz="2800" b="1" dirty="0" smtClean="0">
              <a:latin typeface="Adobe Caslon Pro" pitchFamily="18" charset="0"/>
              <a:cs typeface="Arial" charset="0"/>
            </a:endParaRPr>
          </a:p>
          <a:p>
            <a:pPr eaLnBrk="1" hangingPunct="1">
              <a:buFont typeface="Webdings" pitchFamily="18" charset="2"/>
              <a:buNone/>
            </a:pPr>
            <a:endParaRPr lang="en-US" sz="2800" b="1" dirty="0" smtClean="0">
              <a:latin typeface="Adobe Caslon Pro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IN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30480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NORMAL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960438"/>
            <a:ext cx="304800" cy="14779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FORCE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381000" cy="19383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FORCE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86200"/>
            <a:ext cx="457200" cy="25545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FORCE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6768752" cy="4166592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800" dirty="0" smtClean="0">
                <a:latin typeface="Adobe Caslon Pro" pitchFamily="18" charset="0"/>
              </a:rPr>
              <a:t>Orthodontic treatment is based on the principle that if </a:t>
            </a:r>
            <a:r>
              <a:rPr lang="en-IN" sz="2800" b="1" dirty="0" smtClean="0">
                <a:solidFill>
                  <a:srgbClr val="C00000"/>
                </a:solidFill>
                <a:latin typeface="Adobe Caslon Pro" pitchFamily="18" charset="0"/>
              </a:rPr>
              <a:t>prolonged pressure is applied to a tooth</a:t>
            </a:r>
            <a:r>
              <a:rPr lang="en-IN" sz="2800" dirty="0" smtClean="0">
                <a:latin typeface="Adobe Caslon Pro" pitchFamily="18" charset="0"/>
              </a:rPr>
              <a:t>, tooth movement will occur as the bone around the tooth remodels. </a:t>
            </a:r>
          </a:p>
          <a:p>
            <a:pPr eaLnBrk="1" hangingPunct="1"/>
            <a:endParaRPr lang="en-IN" sz="2800" dirty="0" smtClean="0">
              <a:latin typeface="Adobe Caslon Pro" pitchFamily="18" charset="0"/>
            </a:endParaRPr>
          </a:p>
          <a:p>
            <a:pPr eaLnBrk="1" hangingPunct="1"/>
            <a:r>
              <a:rPr lang="en-IN" sz="2800" dirty="0" smtClean="0">
                <a:latin typeface="Adobe Caslon Pro" pitchFamily="18" charset="0"/>
              </a:rPr>
              <a:t>Bone is selectively removed in some areas and added in others</a:t>
            </a:r>
          </a:p>
        </p:txBody>
      </p:sp>
    </p:spTree>
    <p:extLst>
      <p:ext uri="{BB962C8B-B14F-4D97-AF65-F5344CB8AC3E}">
        <p14:creationId xmlns:p14="http://schemas.microsoft.com/office/powerpoint/2010/main" val="16364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239000" cy="35052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Garamond" pitchFamily="18" charset="0"/>
              </a:rPr>
              <a:t>In essence, this view of tooth movement shows three stages</a:t>
            </a:r>
            <a:r>
              <a:rPr lang="en-US" sz="2800" smtClean="0">
                <a:latin typeface="Garamond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</a:rPr>
              <a:t>1. Alteration in blood flow associated with pressure with in the PDL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</a:rPr>
              <a:t>2. Formation and\or release of chemical messengers,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Garamond" pitchFamily="18" charset="0"/>
              </a:rPr>
              <a:t>3. Activation of cells.</a:t>
            </a:r>
          </a:p>
          <a:p>
            <a:pPr eaLnBrk="1" hangingPunct="1"/>
            <a:endParaRPr lang="kk-KZ" sz="2800" smtClean="0">
              <a:latin typeface="Garamond" pitchFamily="18" charset="0"/>
            </a:endParaRPr>
          </a:p>
        </p:txBody>
      </p:sp>
      <p:pic>
        <p:nvPicPr>
          <p:cNvPr id="32771" name="Picture 4" descr="11 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581400"/>
            <a:ext cx="2924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Adobe Caslon Pro" pitchFamily="18" charset="0"/>
              </a:rPr>
              <a:t>Pressure tension theory (Schwartz 1932)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84350"/>
            <a:ext cx="7402016" cy="4572000"/>
          </a:xfrm>
        </p:spPr>
        <p:txBody>
          <a:bodyPr/>
          <a:lstStyle/>
          <a:p>
            <a:pPr marL="609600" indent="-609600" eaLnBrk="1" hangingPunct="1"/>
            <a:r>
              <a:rPr lang="en-US" sz="2600" b="1" dirty="0" smtClean="0">
                <a:latin typeface="Adobe Caslon Pro" pitchFamily="18" charset="0"/>
              </a:rPr>
              <a:t>Cellular changes produced by chemical messengers.</a:t>
            </a:r>
          </a:p>
          <a:p>
            <a:pPr marL="609600" indent="-609600" eaLnBrk="1" hangingPunct="1"/>
            <a:r>
              <a:rPr lang="en-US" sz="2600" b="1" dirty="0" smtClean="0">
                <a:latin typeface="Adobe Caslon Pro" pitchFamily="18" charset="0"/>
              </a:rPr>
              <a:t>Alterations in blood flow – changes in chemicals – change in metabolites.</a:t>
            </a:r>
          </a:p>
          <a:p>
            <a:pPr marL="609600" indent="-609600" eaLnBrk="1" hangingPunct="1"/>
            <a:r>
              <a:rPr lang="en-US" sz="2600" b="1" dirty="0" smtClean="0">
                <a:latin typeface="Adobe Caslon Pro" pitchFamily="18" charset="0"/>
              </a:rPr>
              <a:t>Pressure – compression and tension –stretch of blood vessels.</a:t>
            </a:r>
          </a:p>
          <a:p>
            <a:pPr marL="609600" indent="-609600" eaLnBrk="1" hangingPunct="1"/>
            <a:endParaRPr lang="en-US" sz="2600" b="1" dirty="0" smtClean="0">
              <a:latin typeface="Adobe Caslon Pro" pitchFamily="18" charset="0"/>
            </a:endParaRPr>
          </a:p>
          <a:p>
            <a:pPr marL="609600" indent="-609600" eaLnBrk="1" hangingPunct="1">
              <a:buFontTx/>
              <a:buAutoNum type="arabicParenR" startAt="2"/>
            </a:pPr>
            <a:endParaRPr lang="en-US" sz="2600" b="1" dirty="0" smtClean="0">
              <a:latin typeface="Adobe Caslon Pro" pitchFamily="18" charset="0"/>
            </a:endParaRPr>
          </a:p>
          <a:p>
            <a:pPr marL="609600" indent="-609600" eaLnBrk="1" hangingPunct="1"/>
            <a:endParaRPr lang="kk-KZ" sz="26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6984776" cy="431029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dobe Caslon Pro" pitchFamily="18" charset="0"/>
              </a:rPr>
              <a:t>chemical signals as the stimulus for cellular differentiation. </a:t>
            </a:r>
          </a:p>
          <a:p>
            <a:pPr eaLnBrk="1" hangingPunct="1"/>
            <a:r>
              <a:rPr lang="en-US" sz="2800" b="1" dirty="0" smtClean="0">
                <a:latin typeface="Adobe Caslon Pro" pitchFamily="18" charset="0"/>
              </a:rPr>
              <a:t>Blood flow is decreased in areas of compression &amp; increased or maintained in areas of tension </a:t>
            </a:r>
          </a:p>
          <a:p>
            <a:pPr eaLnBrk="1" hangingPunct="1"/>
            <a:r>
              <a:rPr lang="en-US" sz="2800" b="1" dirty="0" smtClean="0">
                <a:latin typeface="Adobe Caslon Pro" pitchFamily="18" charset="0"/>
              </a:rPr>
              <a:t>Alterations in blood flow – changes in chemical mediators – different messengers released.  </a:t>
            </a:r>
          </a:p>
        </p:txBody>
      </p:sp>
    </p:spTree>
    <p:extLst>
      <p:ext uri="{BB962C8B-B14F-4D97-AF65-F5344CB8AC3E}">
        <p14:creationId xmlns:p14="http://schemas.microsoft.com/office/powerpoint/2010/main" val="376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66800"/>
            <a:ext cx="3040360" cy="5011124"/>
          </a:xfrm>
          <a:prstGeom prst="rect">
            <a:avLst/>
          </a:prstGeom>
          <a:noFill/>
          <a:ln w="9525">
            <a:solidFill>
              <a:srgbClr val="932C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590800" y="609600"/>
            <a:ext cx="3733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latin typeface="Adobe Caslon Pro" pitchFamily="18" charset="0"/>
              </a:rPr>
              <a:t>Tension side - Deposition</a:t>
            </a:r>
            <a:endParaRPr lang="en-IN" sz="2800" b="1" dirty="0">
              <a:latin typeface="Adobe Caslon Pro" pitchFamily="18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6324600" y="312420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2800" b="1" dirty="0">
                <a:latin typeface="Adobe Caslon Pro" pitchFamily="18" charset="0"/>
              </a:rPr>
              <a:t>Pressure side - Resorption</a:t>
            </a:r>
            <a:endParaRPr lang="en-IN" sz="2800" b="1" dirty="0">
              <a:latin typeface="Adobe Caslon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09550"/>
            <a:ext cx="160020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Adobe Caslon Pro" pitchFamily="18" charset="0"/>
              </a:rPr>
              <a:t>FORCE</a:t>
            </a:r>
            <a:endParaRPr lang="en-IN" sz="20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Adobe Caslon Pro" pitchFamily="18" charset="0"/>
              </a:rPr>
              <a:t>Response to orthodontic forces…</a:t>
            </a:r>
            <a:endParaRPr lang="en-IN" dirty="0">
              <a:solidFill>
                <a:srgbClr val="002060"/>
              </a:solidFill>
              <a:latin typeface="Adobe Caslon Pro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dobe Caslon Pro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800" dirty="0" smtClean="0">
                <a:latin typeface="Adobe Caslon Pro" pitchFamily="18" charset="0"/>
              </a:rPr>
              <a:t>Application of orthodontic force – resorption on the pressure side and deposition on the tension side.</a:t>
            </a:r>
          </a:p>
          <a:p>
            <a:pPr eaLnBrk="1" hangingPunct="1">
              <a:lnSpc>
                <a:spcPct val="125000"/>
              </a:lnSpc>
            </a:pPr>
            <a:r>
              <a:rPr lang="en-US" sz="2800" dirty="0" smtClean="0">
                <a:latin typeface="Adobe Caslon Pro" pitchFamily="18" charset="0"/>
              </a:rPr>
              <a:t>Function of force magnitude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400" dirty="0" smtClean="0">
                <a:latin typeface="Adobe Caslon Pro" pitchFamily="18" charset="0"/>
              </a:rPr>
              <a:t>Frontal resorption and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400" dirty="0" smtClean="0">
                <a:latin typeface="Adobe Caslon Pro" pitchFamily="18" charset="0"/>
              </a:rPr>
              <a:t>undermining resorption</a:t>
            </a:r>
          </a:p>
          <a:p>
            <a:pPr eaLnBrk="1" hangingPunct="1">
              <a:lnSpc>
                <a:spcPct val="125000"/>
              </a:lnSpc>
            </a:pPr>
            <a:endParaRPr lang="en-US" sz="2400" dirty="0" smtClean="0">
              <a:latin typeface="Adobe Caslon Pro" pitchFamily="18" charset="0"/>
            </a:endParaRPr>
          </a:p>
          <a:p>
            <a:pPr eaLnBrk="1" hangingPunct="1"/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11700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dobe Caslon Pro" pitchFamily="18" charset="0"/>
              </a:rPr>
              <a:t>Effects of force magnitude</a:t>
            </a:r>
            <a:endParaRPr lang="en-IN" dirty="0">
              <a:latin typeface="Adobe Caslon Pro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288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Light forces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aramond" pitchFamily="18" charset="0"/>
              </a:rPr>
              <a:t>Changes in pressure side –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400" dirty="0" smtClean="0">
                <a:latin typeface="Garamond" pitchFamily="18" charset="0"/>
              </a:rPr>
              <a:t>PDL compressed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400" dirty="0" smtClean="0">
                <a:latin typeface="Garamond" pitchFamily="18" charset="0"/>
              </a:rPr>
              <a:t>Decrease in vascularity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400" dirty="0" err="1" smtClean="0">
                <a:latin typeface="Garamond" pitchFamily="18" charset="0"/>
              </a:rPr>
              <a:t>Mobilisation</a:t>
            </a:r>
            <a:r>
              <a:rPr lang="en-US" sz="2400" dirty="0" smtClean="0">
                <a:latin typeface="Garamond" pitchFamily="18" charset="0"/>
              </a:rPr>
              <a:t> of cells – fibroblasts, osteoclasts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400" dirty="0" smtClean="0">
                <a:latin typeface="Garamond" pitchFamily="18" charset="0"/>
              </a:rPr>
              <a:t>Resorption from within </a:t>
            </a:r>
            <a:r>
              <a:rPr lang="en-US" sz="2400" dirty="0" err="1" smtClean="0">
                <a:latin typeface="Garamond" pitchFamily="18" charset="0"/>
              </a:rPr>
              <a:t>howship’s</a:t>
            </a:r>
            <a:r>
              <a:rPr lang="en-US" sz="2400" dirty="0" smtClean="0">
                <a:latin typeface="Garamond" pitchFamily="18" charset="0"/>
              </a:rPr>
              <a:t> lacunae – physiologic – </a:t>
            </a:r>
            <a:r>
              <a:rPr lang="en-US" sz="2400" i="1" dirty="0" smtClean="0">
                <a:latin typeface="Garamond" pitchFamily="18" charset="0"/>
              </a:rPr>
              <a:t>frontal resorption</a:t>
            </a:r>
            <a:endParaRPr lang="kk-KZ" sz="2400" i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73914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Changes on tension side: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Garamond" pitchFamily="18" charset="0"/>
            </a:endParaRPr>
          </a:p>
          <a:p>
            <a:pPr lvl="1"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Opposite to the direction of applied force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PDL stretched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Ligament space widened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Increased vascularity</a:t>
            </a:r>
          </a:p>
          <a:p>
            <a:pPr lvl="1"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Osteoblasts lay bone – woven bone</a:t>
            </a:r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66800"/>
            <a:ext cx="7416824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Garamond" pitchFamily="18" charset="0"/>
              </a:rPr>
              <a:t>Excessive forces – crushing of PDL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Garamond" pitchFamily="18" charset="0"/>
              </a:rPr>
              <a:t>Occlusion of blood vessels on pressure side – hyalinization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Garamond" pitchFamily="18" charset="0"/>
              </a:rPr>
              <a:t>Bone resorption in marrow spaces – undermining resorption.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Garamond" pitchFamily="18" charset="0"/>
              </a:rPr>
              <a:t>Tension side – over stretching of tissues – ischemia.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Garamond" pitchFamily="18" charset="0"/>
              </a:rPr>
              <a:t>Increase in </a:t>
            </a:r>
            <a:r>
              <a:rPr lang="en-US" dirty="0" err="1" smtClean="0">
                <a:latin typeface="Garamond" pitchFamily="18" charset="0"/>
              </a:rPr>
              <a:t>osteoclastic</a:t>
            </a:r>
            <a:r>
              <a:rPr lang="en-US" dirty="0" smtClean="0">
                <a:latin typeface="Garamond" pitchFamily="18" charset="0"/>
              </a:rPr>
              <a:t> activity – tooth loosens.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Garamond" pitchFamily="18" charset="0"/>
              </a:rPr>
              <a:t>Pain and hyperemia</a:t>
            </a:r>
            <a:endParaRPr lang="kk-KZ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43608" y="1752600"/>
            <a:ext cx="7262192" cy="2209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dobe Caslon Pro" pitchFamily="18" charset="0"/>
              </a:rPr>
              <a:t>   “Direct resorption or Frontal resorption” where the pressure is   relatively light, and “Hyalinization”, where the pressure is large enough to produce degenerative changes.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28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66382"/>
              </p:ext>
            </p:extLst>
          </p:nvPr>
        </p:nvGraphicFramePr>
        <p:xfrm>
          <a:off x="0" y="20638"/>
          <a:ext cx="9144000" cy="66851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39334"/>
                <a:gridCol w="4122481"/>
                <a:gridCol w="3582185"/>
              </a:tblGrid>
              <a:tr h="6400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Light force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Heavy force</a:t>
                      </a:r>
                      <a:endParaRPr lang="en-IN" sz="1800" dirty="0"/>
                    </a:p>
                  </a:txBody>
                  <a:tcPr marT="45715" marB="45715"/>
                </a:tc>
              </a:tr>
              <a:tr h="9143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 1 sec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PDL incompressible,</a:t>
                      </a:r>
                      <a:r>
                        <a:rPr lang="en-US" sz="1800" baseline="0" dirty="0" smtClean="0"/>
                        <a:t> alveolar bone bends, piezoelectric signal generated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PDL incompressible,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alv</a:t>
                      </a:r>
                      <a:r>
                        <a:rPr lang="en-US" sz="1800" baseline="0" dirty="0" smtClean="0"/>
                        <a:t> bone bends, piezoelectric signal generated</a:t>
                      </a:r>
                      <a:endParaRPr lang="en-IN" sz="1800" dirty="0"/>
                    </a:p>
                  </a:txBody>
                  <a:tcPr marT="45715" marB="45715"/>
                </a:tc>
              </a:tr>
              <a:tr h="6400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– 2 sec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PDL fluid expressed,</a:t>
                      </a:r>
                      <a:r>
                        <a:rPr lang="en-US" sz="1800" baseline="0" dirty="0" smtClean="0"/>
                        <a:t> tooth moves within socket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PDL fluid expressed,</a:t>
                      </a:r>
                      <a:r>
                        <a:rPr lang="en-US" sz="1800" baseline="0" dirty="0" smtClean="0"/>
                        <a:t> tooth moves within socket</a:t>
                      </a:r>
                      <a:endParaRPr lang="en-IN" sz="1800" dirty="0"/>
                    </a:p>
                  </a:txBody>
                  <a:tcPr marT="45715" marB="45715"/>
                </a:tc>
              </a:tr>
              <a:tr h="6400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– 5 sec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Blood</a:t>
                      </a:r>
                      <a:r>
                        <a:rPr lang="en-US" sz="1800" baseline="0" dirty="0" smtClean="0"/>
                        <a:t> vessels partly compressed on pressure side, dilated on tension side</a:t>
                      </a:r>
                      <a:endParaRPr lang="en-IN" sz="18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vessels occluded</a:t>
                      </a:r>
                      <a:r>
                        <a:rPr lang="en-US" sz="1800" baseline="0" dirty="0" smtClean="0"/>
                        <a:t> on pressure side</a:t>
                      </a:r>
                      <a:endParaRPr lang="en-IN" sz="1800" dirty="0"/>
                    </a:p>
                  </a:txBody>
                  <a:tcPr marT="45715" marB="45715"/>
                </a:tc>
              </a:tr>
              <a:tr h="9143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Minutes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</a:t>
                      </a:r>
                      <a:r>
                        <a:rPr lang="en-US" sz="1800" baseline="0" dirty="0" smtClean="0"/>
                        <a:t> flow altered, oxygen tension changes, prostaglandins and cytokines released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flow cut off to the compressed PDL area</a:t>
                      </a:r>
                      <a:endParaRPr lang="en-IN" sz="1800" dirty="0"/>
                    </a:p>
                  </a:txBody>
                  <a:tcPr marT="45715" marB="45715"/>
                </a:tc>
              </a:tr>
              <a:tr h="6400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Hours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Chemical</a:t>
                      </a:r>
                      <a:r>
                        <a:rPr lang="en-US" sz="1800" baseline="0" dirty="0" smtClean="0"/>
                        <a:t> messengers affect cellular activity, enzyme levels change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 death in</a:t>
                      </a:r>
                      <a:r>
                        <a:rPr lang="en-US" sz="1800" baseline="0" dirty="0" smtClean="0"/>
                        <a:t> compressed areas</a:t>
                      </a:r>
                      <a:endParaRPr lang="en-IN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5" marB="45715"/>
                </a:tc>
              </a:tr>
              <a:tr h="6400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hours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cAMP</a:t>
                      </a:r>
                      <a:r>
                        <a:rPr lang="en-US" sz="1800" dirty="0" smtClean="0"/>
                        <a:t> seen, cellular differentiation begins, frontal resorption</a:t>
                      </a:r>
                      <a:endParaRPr lang="en-IN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15" marB="45715"/>
                </a:tc>
              </a:tr>
              <a:tr h="3707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days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Tooth movement</a:t>
                      </a:r>
                      <a:r>
                        <a:rPr lang="en-US" sz="1800" baseline="0" dirty="0" smtClean="0"/>
                        <a:t> begins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15" marB="45715"/>
                </a:tc>
              </a:tr>
              <a:tr h="9143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-5 days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 differentiation</a:t>
                      </a:r>
                      <a:r>
                        <a:rPr lang="en-US" sz="1800" baseline="0" dirty="0" smtClean="0"/>
                        <a:t> in adjacent marrow, undermining resorption takes place</a:t>
                      </a:r>
                      <a:endParaRPr lang="en-IN" sz="1800" dirty="0"/>
                    </a:p>
                  </a:txBody>
                  <a:tcPr marT="45715" marB="45715"/>
                </a:tc>
              </a:tr>
              <a:tr h="3707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 – 14 days</a:t>
                      </a:r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Tooth movement  begins</a:t>
                      </a:r>
                      <a:endParaRPr lang="en-IN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9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467600" cy="4068763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endParaRPr lang="en-US" sz="3200" smtClean="0">
              <a:latin typeface="Adobe Caslon Pro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3200" smtClean="0">
                <a:latin typeface="Adobe Caslon Pro" pitchFamily="18" charset="0"/>
              </a:rPr>
              <a:t>Essence of orthodontic treatment is tooth movement. </a:t>
            </a:r>
          </a:p>
          <a:p>
            <a:pPr eaLnBrk="1" hangingPunct="1">
              <a:lnSpc>
                <a:spcPct val="115000"/>
              </a:lnSpc>
            </a:pPr>
            <a:r>
              <a:rPr lang="en-US" sz="3200" smtClean="0">
                <a:latin typeface="Adobe Caslon Pro" pitchFamily="18" charset="0"/>
              </a:rPr>
              <a:t>Application of appropriate forces</a:t>
            </a:r>
          </a:p>
          <a:p>
            <a:pPr eaLnBrk="1" hangingPunct="1">
              <a:lnSpc>
                <a:spcPct val="115000"/>
              </a:lnSpc>
            </a:pPr>
            <a:r>
              <a:rPr lang="en-US" sz="3200" smtClean="0">
                <a:latin typeface="Adobe Caslon Pro" pitchFamily="18" charset="0"/>
              </a:rPr>
              <a:t>Cellular elements and tissue fluids of PDL</a:t>
            </a:r>
            <a:r>
              <a:rPr lang="en-US" sz="3200" smtClean="0">
                <a:solidFill>
                  <a:srgbClr val="0033CC"/>
                </a:solidFill>
                <a:latin typeface="Adobe Caslon Pro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4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4572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HYALINIZATION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2000" y="1143000"/>
            <a:ext cx="76984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1200" b="1" dirty="0">
              <a:latin typeface="Garamond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1400" b="1" dirty="0">
              <a:latin typeface="Garamond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Garamond" pitchFamily="18" charset="0"/>
              </a:rPr>
              <a:t>Increased pressure - exceeds the optimum force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Garamond" pitchFamily="18" charset="0"/>
              </a:rPr>
              <a:t>Inhibits differentiation of </a:t>
            </a:r>
            <a:r>
              <a:rPr lang="en-US" sz="2400" b="1" dirty="0" err="1">
                <a:latin typeface="Garamond" pitchFamily="18" charset="0"/>
              </a:rPr>
              <a:t>osteoclasts</a:t>
            </a:r>
            <a:r>
              <a:rPr lang="en-US" sz="2400" b="1" dirty="0">
                <a:latin typeface="Garamond" pitchFamily="18" charset="0"/>
              </a:rPr>
              <a:t>.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Garamond" pitchFamily="18" charset="0"/>
              </a:rPr>
              <a:t>Hence direct resorption cannot occur.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Garamond" pitchFamily="18" charset="0"/>
              </a:rPr>
              <a:t>degenerative tissue reactions -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‘hyalinization’ - has a “glassy appearance”.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b="1" dirty="0">
                <a:latin typeface="Garamond" pitchFamily="18" charset="0"/>
              </a:rPr>
              <a:t>Elimination is by resorption of alveolar bone and invasion of cells and blood vessels into the necrotic tissue.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676400"/>
            <a:ext cx="7344816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 smtClean="0">
                <a:latin typeface="Adobe Caslon Pro" pitchFamily="18" charset="0"/>
                <a:cs typeface="Times New Roman" pitchFamily="18" charset="0"/>
              </a:rPr>
              <a:t>Hyalinization of the periodontal membrane occurs in areas of compression within 12 hours.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latin typeface="Adobe Caslon Pro" pitchFamily="18" charset="0"/>
              </a:rPr>
              <a:t> ligament nonfunctional; bone resorption cannot occur.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latin typeface="Adobe Caslon Pro" pitchFamily="18" charset="0"/>
              </a:rPr>
              <a:t>No further tooth movement till local damage is removed.</a:t>
            </a:r>
          </a:p>
        </p:txBody>
      </p:sp>
    </p:spTree>
    <p:extLst>
      <p:ext uri="{BB962C8B-B14F-4D97-AF65-F5344CB8AC3E}">
        <p14:creationId xmlns:p14="http://schemas.microsoft.com/office/powerpoint/2010/main" val="384362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latin typeface="Garamond" pitchFamily="18" charset="0"/>
              </a:rPr>
              <a:t>Optimum orthodontic force</a:t>
            </a:r>
            <a:br>
              <a:rPr lang="en-US" b="1" dirty="0" smtClean="0">
                <a:latin typeface="Garamond" pitchFamily="18" charset="0"/>
              </a:rPr>
            </a:br>
            <a:endParaRPr lang="en-IN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0"/>
            <a:ext cx="77724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Adobe Caslon Pro" pitchFamily="18" charset="0"/>
              </a:rPr>
              <a:t>One which moves teeth most rapidly in the desired direction, with least tissue damage.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Adobe Caslon Pro" pitchFamily="18" charset="0"/>
              </a:rPr>
              <a:t>Oppenheim and Schwarz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Adobe Caslon Pro" pitchFamily="18" charset="0"/>
              </a:rPr>
              <a:t>Capillary pulse pressure – 20-26 gm/sq.cm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Adobe Caslon Pro" pitchFamily="18" charset="0"/>
              </a:rPr>
              <a:t>Features of optimum force</a:t>
            </a:r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43034"/>
            <a:ext cx="5845908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980728"/>
            <a:ext cx="7620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Phases of tooth movement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Categorized into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Initial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Lag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Post lag phase.</a:t>
            </a:r>
            <a:endParaRPr lang="kk-KZ" sz="2400" dirty="0" smtClean="0"/>
          </a:p>
        </p:txBody>
      </p:sp>
      <p:pic>
        <p:nvPicPr>
          <p:cNvPr id="51203" name="Picture 4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988840"/>
            <a:ext cx="4133001" cy="3822626"/>
          </a:xfrm>
          <a:prstGeom prst="rect">
            <a:avLst/>
          </a:prstGeom>
          <a:noFill/>
          <a:ln w="9525">
            <a:solidFill>
              <a:srgbClr val="7E25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62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Initial phase:</a:t>
            </a:r>
          </a:p>
          <a:p>
            <a:pPr eaLnBrk="1" hangingPunct="1">
              <a:lnSpc>
                <a:spcPct val="155000"/>
              </a:lnSpc>
            </a:pPr>
            <a:r>
              <a:rPr lang="en-US" sz="2800" dirty="0" smtClean="0">
                <a:latin typeface="Garamond" pitchFamily="18" charset="0"/>
              </a:rPr>
              <a:t>Very rapid tooth movement</a:t>
            </a:r>
          </a:p>
          <a:p>
            <a:pPr eaLnBrk="1" hangingPunct="1">
              <a:lnSpc>
                <a:spcPct val="155000"/>
              </a:lnSpc>
            </a:pPr>
            <a:r>
              <a:rPr lang="en-US" sz="2800" dirty="0" smtClean="0">
                <a:latin typeface="Garamond" pitchFamily="18" charset="0"/>
              </a:rPr>
              <a:t>Displacement within PDL and bone bending.</a:t>
            </a:r>
          </a:p>
          <a:p>
            <a:pPr eaLnBrk="1" hangingPunct="1">
              <a:lnSpc>
                <a:spcPct val="155000"/>
              </a:lnSpc>
            </a:pPr>
            <a:r>
              <a:rPr lang="en-US" sz="2800" dirty="0" smtClean="0">
                <a:latin typeface="Garamond" pitchFamily="18" charset="0"/>
              </a:rPr>
              <a:t>Light and heavy forces elicit the same response</a:t>
            </a:r>
          </a:p>
          <a:p>
            <a:pPr eaLnBrk="1" hangingPunct="1"/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268760"/>
            <a:ext cx="71628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900" b="1" dirty="0" smtClean="0">
                <a:solidFill>
                  <a:srgbClr val="002060"/>
                </a:solidFill>
                <a:latin typeface="Garamond" pitchFamily="18" charset="0"/>
              </a:rPr>
              <a:t>Lag phase: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CCFF"/>
              </a:solidFill>
              <a:latin typeface="Garamond" pitchFamily="18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Little or no tooth movement</a:t>
            </a:r>
          </a:p>
          <a:p>
            <a:pPr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Formation of </a:t>
            </a:r>
            <a:r>
              <a:rPr lang="en-US" sz="2800" dirty="0" err="1" smtClean="0">
                <a:latin typeface="Garamond" pitchFamily="18" charset="0"/>
              </a:rPr>
              <a:t>hyalinised</a:t>
            </a:r>
            <a:r>
              <a:rPr lang="en-US" sz="2800" dirty="0" smtClean="0">
                <a:latin typeface="Garamond" pitchFamily="18" charset="0"/>
              </a:rPr>
              <a:t> tissue</a:t>
            </a:r>
          </a:p>
          <a:p>
            <a:pPr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Has to be resorbed</a:t>
            </a:r>
          </a:p>
          <a:p>
            <a:pPr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Duration depends on amount of force</a:t>
            </a:r>
          </a:p>
          <a:p>
            <a:pPr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Heavy forces – large </a:t>
            </a:r>
            <a:r>
              <a:rPr lang="en-US" sz="2800" dirty="0" err="1" smtClean="0">
                <a:latin typeface="Garamond" pitchFamily="18" charset="0"/>
              </a:rPr>
              <a:t>hyalinised</a:t>
            </a:r>
            <a:r>
              <a:rPr lang="en-US" sz="2800" dirty="0" smtClean="0">
                <a:latin typeface="Garamond" pitchFamily="18" charset="0"/>
              </a:rPr>
              <a:t> areas</a:t>
            </a:r>
          </a:p>
          <a:p>
            <a:pPr eaLnBrk="1" hangingPunct="1">
              <a:lnSpc>
                <a:spcPct val="135000"/>
              </a:lnSpc>
            </a:pPr>
            <a:r>
              <a:rPr lang="en-US" sz="2800" dirty="0" smtClean="0">
                <a:latin typeface="Garamond" pitchFamily="18" charset="0"/>
              </a:rPr>
              <a:t>Undermining resorption</a:t>
            </a:r>
          </a:p>
          <a:p>
            <a:pPr eaLnBrk="1" hangingPunct="1">
              <a:lnSpc>
                <a:spcPct val="135000"/>
              </a:lnSpc>
            </a:pPr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268760"/>
            <a:ext cx="6248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Post lag phase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CCFF"/>
              </a:solidFill>
              <a:latin typeface="Garamond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Garamond" pitchFamily="18" charset="0"/>
              </a:rPr>
              <a:t>Rapid movement begins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Garamond" pitchFamily="18" charset="0"/>
              </a:rPr>
              <a:t>Hyalinized zone undergoes resorption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Garamond" pitchFamily="18" charset="0"/>
              </a:rPr>
              <a:t>Osteoclasts are increased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Garamond" pitchFamily="18" charset="0"/>
              </a:rPr>
              <a:t>Direct resorption</a:t>
            </a:r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752" y="1268760"/>
            <a:ext cx="67056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CCFF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Garamond" pitchFamily="18" charset="0"/>
              </a:rPr>
              <a:t>Seen on the pressure </a:t>
            </a:r>
            <a:r>
              <a:rPr lang="en-US" dirty="0" smtClean="0">
                <a:latin typeface="Garamond" pitchFamily="18" charset="0"/>
              </a:rPr>
              <a:t>side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Garamond" pitchFamily="18" charset="0"/>
              </a:rPr>
              <a:t>Osteoclasts</a:t>
            </a:r>
            <a:endParaRPr lang="en-US" sz="24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Garamond" pitchFamily="18" charset="0"/>
              </a:rPr>
              <a:t>Multinucleated giant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Garamond" pitchFamily="18" charset="0"/>
              </a:rPr>
              <a:t>Bay like depressions – </a:t>
            </a:r>
            <a:r>
              <a:rPr lang="en-US" sz="2400" dirty="0" err="1" smtClean="0">
                <a:latin typeface="Garamond" pitchFamily="18" charset="0"/>
              </a:rPr>
              <a:t>howships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lacunae</a:t>
            </a:r>
            <a:endParaRPr lang="en-US" sz="2400" dirty="0" smtClean="0">
              <a:latin typeface="Garamond" pitchFamily="18" charset="0"/>
            </a:endParaRPr>
          </a:p>
        </p:txBody>
      </p:sp>
      <p:graphicFrame>
        <p:nvGraphicFramePr>
          <p:cNvPr id="56323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4443984"/>
              </p:ext>
            </p:extLst>
          </p:nvPr>
        </p:nvGraphicFramePr>
        <p:xfrm>
          <a:off x="755650" y="3573463"/>
          <a:ext cx="2817813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2714760" imgH="2571840" progId="Paint.Picture">
                  <p:embed/>
                </p:oleObj>
              </mc:Choice>
              <mc:Fallback>
                <p:oleObj name="Bitmap Image" r:id="rId3" imgW="2714760" imgH="25718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73463"/>
                        <a:ext cx="2817813" cy="2670175"/>
                      </a:xfrm>
                      <a:prstGeom prst="rect">
                        <a:avLst/>
                      </a:prstGeom>
                      <a:noFill/>
                      <a:ln w="9525" cap="flat">
                        <a:solidFill>
                          <a:srgbClr val="7E251C"/>
                        </a:solidFill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724087" y="582612"/>
            <a:ext cx="3688446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Bone resorption</a:t>
            </a:r>
            <a:endParaRPr lang="kk-K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340768"/>
            <a:ext cx="6934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     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Bone deposition: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>
              <a:solidFill>
                <a:srgbClr val="FFCCFF"/>
              </a:solidFill>
              <a:latin typeface="Garamond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Seen on tension side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Increase in number of osteoblasts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Formation of organic matrix and </a:t>
            </a:r>
            <a:r>
              <a:rPr lang="en-US" sz="2400" dirty="0" err="1" smtClean="0"/>
              <a:t>mineralisation</a:t>
            </a:r>
            <a:endParaRPr lang="en-US" sz="2400" dirty="0" smtClean="0"/>
          </a:p>
          <a:p>
            <a:pPr eaLnBrk="1" hangingPunct="1">
              <a:lnSpc>
                <a:spcPct val="130000"/>
              </a:lnSpc>
            </a:pPr>
            <a:r>
              <a:rPr lang="en-US" sz="2400" dirty="0" smtClean="0"/>
              <a:t>Precursors – fibroblasts of PDL and perivascular stem cells.</a:t>
            </a:r>
          </a:p>
          <a:p>
            <a:pPr lvl="4" eaLnBrk="1" hangingPunct="1">
              <a:lnSpc>
                <a:spcPct val="130000"/>
              </a:lnSpc>
              <a:buFont typeface="Wingdings" pitchFamily="2" charset="2"/>
              <a:buNone/>
            </a:pPr>
            <a:endParaRPr lang="kk-KZ" sz="3200" dirty="0" smtClean="0"/>
          </a:p>
        </p:txBody>
      </p:sp>
    </p:spTree>
    <p:extLst>
      <p:ext uri="{BB962C8B-B14F-4D97-AF65-F5344CB8AC3E}">
        <p14:creationId xmlns:p14="http://schemas.microsoft.com/office/powerpoint/2010/main" val="12376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Tooth supporting structures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0" y="2667000"/>
            <a:ext cx="4267200" cy="1797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dobe Caslon Pro" pitchFamily="18" charset="0"/>
              </a:rPr>
              <a:t>Periodontal ligament</a:t>
            </a:r>
          </a:p>
          <a:p>
            <a:pPr eaLnBrk="1" hangingPunct="1"/>
            <a:r>
              <a:rPr lang="en-US" sz="3200" dirty="0" smtClean="0">
                <a:latin typeface="Adobe Caslon Pro" pitchFamily="18" charset="0"/>
              </a:rPr>
              <a:t>Alveolar process</a:t>
            </a:r>
          </a:p>
          <a:p>
            <a:pPr eaLnBrk="1" hangingPunct="1"/>
            <a:r>
              <a:rPr lang="en-US" sz="3200" dirty="0" err="1" smtClean="0">
                <a:latin typeface="Adobe Caslon Pro" pitchFamily="18" charset="0"/>
              </a:rPr>
              <a:t>Cementum</a:t>
            </a:r>
            <a:r>
              <a:rPr lang="en-US" sz="3200" dirty="0" smtClean="0">
                <a:latin typeface="Adobe Caslon Pro" pitchFamily="18" charset="0"/>
              </a:rPr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9501"/>
            <a:ext cx="2690639" cy="468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09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0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47778" b="42261"/>
          <a:stretch>
            <a:fillRect/>
          </a:stretch>
        </p:blipFill>
        <p:spPr bwMode="auto">
          <a:xfrm>
            <a:off x="5220072" y="3789040"/>
            <a:ext cx="3124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827584" y="929148"/>
            <a:ext cx="52578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b="1" u="sng" dirty="0">
                <a:latin typeface="Arial" charset="0"/>
                <a:cs typeface="Arial" charset="0"/>
              </a:rPr>
              <a:t>Factors Regulating  Tooth movement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rial" charset="0"/>
                <a:cs typeface="Arial" charset="0"/>
              </a:rPr>
              <a:t>Growth</a:t>
            </a:r>
            <a:r>
              <a:rPr lang="en-US" dirty="0">
                <a:latin typeface="Arial" charset="0"/>
                <a:cs typeface="Arial" charset="0"/>
              </a:rPr>
              <a:t>; 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rial" charset="0"/>
                <a:cs typeface="Arial" charset="0"/>
              </a:rPr>
              <a:t>Bone density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rial" charset="0"/>
                <a:cs typeface="Arial" charset="0"/>
              </a:rPr>
              <a:t>Type of tooth movement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rial" charset="0"/>
                <a:cs typeface="Arial" charset="0"/>
              </a:rPr>
              <a:t>Role of </a:t>
            </a:r>
            <a:r>
              <a:rPr lang="en-US" b="1" dirty="0" err="1">
                <a:latin typeface="Arial" charset="0"/>
                <a:cs typeface="Arial" charset="0"/>
              </a:rPr>
              <a:t>Periodontium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rial" charset="0"/>
                <a:cs typeface="Arial" charset="0"/>
              </a:rPr>
              <a:t>Duration  and  force magnitude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Circadian rhythm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rial" charset="0"/>
                <a:cs typeface="Arial" charset="0"/>
              </a:rPr>
              <a:t>Effect of chemicals</a:t>
            </a:r>
          </a:p>
        </p:txBody>
      </p:sp>
    </p:spTree>
    <p:extLst>
      <p:ext uri="{BB962C8B-B14F-4D97-AF65-F5344CB8AC3E}">
        <p14:creationId xmlns:p14="http://schemas.microsoft.com/office/powerpoint/2010/main" val="41724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62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Drug effects: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err="1" smtClean="0">
                <a:latin typeface="Garamond" pitchFamily="18" charset="0"/>
              </a:rPr>
              <a:t>Vit</a:t>
            </a:r>
            <a:r>
              <a:rPr lang="en-US" sz="2800" dirty="0" smtClean="0">
                <a:latin typeface="Garamond" pitchFamily="18" charset="0"/>
              </a:rPr>
              <a:t> D admin enhances response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Garamond" pitchFamily="18" charset="0"/>
              </a:rPr>
              <a:t>PG’s – increases rate of movement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Garamond" pitchFamily="18" charset="0"/>
              </a:rPr>
              <a:t>Bisphosphonates and PG inhibitors – retard movement.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latin typeface="Garamond" pitchFamily="18" charset="0"/>
              </a:rPr>
              <a:t>NSAID’s and corticosteroids – PG’s inhibitors.</a:t>
            </a:r>
            <a:endParaRPr lang="kk-KZ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Deleterious effects of excessive forces: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solidFill>
                <a:srgbClr val="FFCCFF"/>
              </a:solidFill>
              <a:latin typeface="Garamond" pitchFamily="18" charset="0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3600" dirty="0" smtClean="0">
                <a:latin typeface="Garamond" pitchFamily="18" charset="0"/>
              </a:rPr>
              <a:t>	1</a:t>
            </a:r>
            <a:r>
              <a:rPr lang="en-US" dirty="0" smtClean="0">
                <a:latin typeface="Garamond" pitchFamily="18" charset="0"/>
              </a:rPr>
              <a:t>. mobility and pain – wide PDL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latin typeface="Garamond" pitchFamily="18" charset="0"/>
              </a:rPr>
              <a:t>	2. effects on pulp – loss of vitality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latin typeface="Garamond" pitchFamily="18" charset="0"/>
              </a:rPr>
              <a:t>	3. Effects on root structure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latin typeface="Garamond" pitchFamily="18" charset="0"/>
              </a:rPr>
              <a:t>	4. Effect on alveolar bone height </a:t>
            </a:r>
            <a:endParaRPr lang="kk-KZ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577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75763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5486400" y="457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4800">
                <a:solidFill>
                  <a:srgbClr val="FFCCCC"/>
                </a:solidFill>
              </a:rPr>
              <a:t>Thank you…</a:t>
            </a:r>
            <a:endParaRPr lang="en-IN" sz="480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CELLS IN THE PDL</a:t>
            </a:r>
            <a:endParaRPr lang="en-IN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483768" y="1700808"/>
            <a:ext cx="487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sz="2400" dirty="0" smtClean="0">
                <a:solidFill>
                  <a:schemeClr val="folHlink"/>
                </a:solidFill>
              </a:rPr>
              <a:t>Synthetic cells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 smtClean="0"/>
              <a:t>    		a) Osteoblasts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 smtClean="0"/>
              <a:t>    		b) Fibroblasts 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 smtClean="0"/>
              <a:t>    		c) </a:t>
            </a:r>
            <a:r>
              <a:rPr lang="en-US" sz="2400" dirty="0" err="1" smtClean="0"/>
              <a:t>Cementoblasts</a:t>
            </a:r>
            <a:endParaRPr lang="en-US" sz="2400" dirty="0" smtClean="0"/>
          </a:p>
          <a:p>
            <a:pPr lvl="1" eaLnBrk="1" hangingPunct="1">
              <a:lnSpc>
                <a:spcPct val="115000"/>
              </a:lnSpc>
            </a:pPr>
            <a:r>
              <a:rPr lang="en-US" sz="2400" dirty="0" err="1" smtClean="0">
                <a:solidFill>
                  <a:schemeClr val="folHlink"/>
                </a:solidFill>
              </a:rPr>
              <a:t>Resorptive</a:t>
            </a:r>
            <a:r>
              <a:rPr lang="en-US" sz="2400" dirty="0" smtClean="0">
                <a:solidFill>
                  <a:schemeClr val="folHlink"/>
                </a:solidFill>
              </a:rPr>
              <a:t> cells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 smtClean="0"/>
              <a:t>    		A) Osteoclasts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 smtClean="0"/>
              <a:t>    		B) Fibroblasts 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sz="2400" dirty="0" smtClean="0"/>
              <a:t>    		C) </a:t>
            </a:r>
            <a:r>
              <a:rPr lang="en-US" sz="2400" dirty="0" err="1" smtClean="0"/>
              <a:t>Cementoclasts</a:t>
            </a:r>
            <a:endParaRPr lang="kk-KZ" sz="2400" dirty="0" smtClean="0"/>
          </a:p>
          <a:p>
            <a:pPr eaLnBrk="1" hangingPunct="1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4375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96752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Functions of PDL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708920"/>
            <a:ext cx="5410200" cy="3429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dobe Caslon Pro" pitchFamily="18" charset="0"/>
              </a:rPr>
              <a:t>Physical </a:t>
            </a:r>
          </a:p>
          <a:p>
            <a:pPr eaLnBrk="1" hangingPunct="1"/>
            <a:r>
              <a:rPr lang="en-US" sz="3600" dirty="0" smtClean="0">
                <a:latin typeface="Adobe Caslon Pro" pitchFamily="18" charset="0"/>
              </a:rPr>
              <a:t>Formative &amp; </a:t>
            </a:r>
            <a:r>
              <a:rPr lang="en-US" sz="3600" dirty="0" err="1" smtClean="0">
                <a:latin typeface="Adobe Caslon Pro" pitchFamily="18" charset="0"/>
              </a:rPr>
              <a:t>remodelling</a:t>
            </a:r>
            <a:r>
              <a:rPr lang="en-US" sz="3600" dirty="0" smtClean="0">
                <a:latin typeface="Adobe Caslon Pro" pitchFamily="18" charset="0"/>
              </a:rPr>
              <a:t> </a:t>
            </a:r>
          </a:p>
          <a:p>
            <a:pPr eaLnBrk="1" hangingPunct="1"/>
            <a:r>
              <a:rPr lang="en-US" sz="3600" dirty="0" smtClean="0">
                <a:latin typeface="Adobe Caslon Pro" pitchFamily="18" charset="0"/>
              </a:rPr>
              <a:t>Nutritional &amp; sensory </a:t>
            </a:r>
          </a:p>
        </p:txBody>
      </p:sp>
    </p:spTree>
    <p:extLst>
      <p:ext uri="{BB962C8B-B14F-4D97-AF65-F5344CB8AC3E}">
        <p14:creationId xmlns:p14="http://schemas.microsoft.com/office/powerpoint/2010/main" val="16470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4" name="Content Placeholder 3" descr="implant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761999"/>
            <a:ext cx="5562600" cy="530830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06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103607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b="1" dirty="0">
                <a:latin typeface="Adobe Caslon Pro" pitchFamily="18" charset="0"/>
              </a:rPr>
              <a:t>Active stabilization of teeth against </a:t>
            </a:r>
            <a:br>
              <a:rPr lang="en-US" sz="4000" b="1" dirty="0">
                <a:latin typeface="Adobe Caslon Pro" pitchFamily="18" charset="0"/>
              </a:rPr>
            </a:br>
            <a:r>
              <a:rPr lang="en-US" sz="4000" b="1" dirty="0">
                <a:latin typeface="Adobe Caslon Pro" pitchFamily="18" charset="0"/>
              </a:rPr>
              <a:t>forces of low magnitude</a:t>
            </a:r>
          </a:p>
        </p:txBody>
      </p:sp>
      <p:pic>
        <p:nvPicPr>
          <p:cNvPr id="17411" name="Picture 5" descr="DSCN0678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l="23170" t="7289" r="15854" b="10706"/>
          <a:stretch>
            <a:fillRect/>
          </a:stretch>
        </p:blipFill>
        <p:spPr bwMode="auto">
          <a:xfrm>
            <a:off x="2438400" y="2852936"/>
            <a:ext cx="4267200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9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Adobe Caslon Pro" pitchFamily="18" charset="0"/>
              </a:rPr>
              <a:t>Physiologic tooth movement</a:t>
            </a:r>
            <a:endParaRPr lang="en-IN" b="1" dirty="0">
              <a:solidFill>
                <a:srgbClr val="002060"/>
              </a:solidFill>
              <a:latin typeface="Adobe Caslon Pro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916832"/>
            <a:ext cx="7772400" cy="45720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latin typeface="Adobe Caslon Pro" pitchFamily="18" charset="0"/>
              </a:rPr>
              <a:t>1. tooth eruption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dobe Caslon Pro" pitchFamily="18" charset="0"/>
              </a:rPr>
              <a:t>Blood pressure theory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dobe Caslon Pro" pitchFamily="18" charset="0"/>
              </a:rPr>
              <a:t>Root growth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dobe Caslon Pro" pitchFamily="18" charset="0"/>
              </a:rPr>
              <a:t>Hammock ligament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 dirty="0" smtClean="0">
                <a:latin typeface="Adobe Caslon Pro" pitchFamily="18" charset="0"/>
              </a:rPr>
              <a:t>Periodontal ligament traction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latin typeface="Adobe Caslon Pro" pitchFamily="18" charset="0"/>
              </a:rPr>
              <a:t>2. migration or drift of teeth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latin typeface="Adobe Caslon Pro" pitchFamily="18" charset="0"/>
              </a:rPr>
              <a:t>3. changes during mastication.</a:t>
            </a:r>
            <a:endParaRPr lang="kk-KZ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1101</Words>
  <Application>Microsoft Office PowerPoint</Application>
  <PresentationFormat>On-screen Show (4:3)</PresentationFormat>
  <Paragraphs>253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Pushpin</vt:lpstr>
      <vt:lpstr>Bitmap Image</vt:lpstr>
      <vt:lpstr>BIOLOGY OF  TOOTH MOVEMENT</vt:lpstr>
      <vt:lpstr>PowerPoint Presentation</vt:lpstr>
      <vt:lpstr>PowerPoint Presentation</vt:lpstr>
      <vt:lpstr>Tooth supporting structures</vt:lpstr>
      <vt:lpstr>CELLS IN THE PDL</vt:lpstr>
      <vt:lpstr>Functions of PDL </vt:lpstr>
      <vt:lpstr>PowerPoint Presentation</vt:lpstr>
      <vt:lpstr>PowerPoint Presentation</vt:lpstr>
      <vt:lpstr>Physiologic tooth movement</vt:lpstr>
      <vt:lpstr>PowerPoint Presentation</vt:lpstr>
      <vt:lpstr>Response to normal function…</vt:lpstr>
      <vt:lpstr>PowerPoint Presentation</vt:lpstr>
      <vt:lpstr>PowerPoint Presentation</vt:lpstr>
      <vt:lpstr>PowerPoint Presentation</vt:lpstr>
      <vt:lpstr>Bioelectric theory </vt:lpstr>
      <vt:lpstr>PowerPoint Presentation</vt:lpstr>
      <vt:lpstr>Fluid dynamic theory</vt:lpstr>
      <vt:lpstr>PowerPoint Presentation</vt:lpstr>
      <vt:lpstr>PowerPoint Presentation</vt:lpstr>
      <vt:lpstr>PowerPoint Presentation</vt:lpstr>
      <vt:lpstr>Pressure tension theory (Schwartz 1932)</vt:lpstr>
      <vt:lpstr>PowerPoint Presentation</vt:lpstr>
      <vt:lpstr>PowerPoint Presentation</vt:lpstr>
      <vt:lpstr>Response to orthodontic forces…</vt:lpstr>
      <vt:lpstr>Effects of force magnitude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Optimum orthodontic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OF  TOOTH MOVEMENT</dc:title>
  <dc:creator>Sunitha</dc:creator>
  <cp:lastModifiedBy>Sunitha</cp:lastModifiedBy>
  <cp:revision>5</cp:revision>
  <dcterms:created xsi:type="dcterms:W3CDTF">2018-03-26T12:42:39Z</dcterms:created>
  <dcterms:modified xsi:type="dcterms:W3CDTF">2018-03-26T14:23:57Z</dcterms:modified>
</cp:coreProperties>
</file>