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0" r:id="rId2"/>
    <p:sldId id="269" r:id="rId3"/>
    <p:sldId id="281" r:id="rId4"/>
    <p:sldId id="282" r:id="rId5"/>
    <p:sldId id="283" r:id="rId6"/>
    <p:sldId id="284" r:id="rId7"/>
    <p:sldId id="286" r:id="rId8"/>
    <p:sldId id="287" r:id="rId9"/>
    <p:sldId id="288" r:id="rId10"/>
    <p:sldId id="289" r:id="rId11"/>
    <p:sldId id="290" r:id="rId12"/>
    <p:sldId id="29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77769-16D6-4492-A362-9FE4D6DE4D63}" type="datetimeFigureOut">
              <a:rPr lang="en-US" smtClean="0"/>
              <a:pPr/>
              <a:t>11/23/2019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58710-0622-4449-8723-D959706D850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4416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58710-0622-4449-8723-D959706D850F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dirty="0" smtClean="0"/>
              <a:t>PUBLIC HEALTH   DENTISTRY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                                  Dr G M Naidu,</a:t>
            </a:r>
          </a:p>
          <a:p>
            <a:r>
              <a:rPr lang="en-US" dirty="0" smtClean="0"/>
              <a:t>                                            1 </a:t>
            </a:r>
            <a:r>
              <a:rPr lang="en-US" dirty="0" err="1" smtClean="0"/>
              <a:t>Mds</a:t>
            </a:r>
            <a:r>
              <a:rPr lang="en-US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2800" u="sng" dirty="0" smtClean="0"/>
              <a:t>DIFFERENCES BETWEEN PRIVATE DENTAL PRACTISE AND PUBLIC HEALTH DENTISTRY</a:t>
            </a:r>
            <a:endParaRPr lang="en-IN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3400" y="1295400"/>
            <a:ext cx="4040188" cy="761999"/>
          </a:xfrm>
        </p:spPr>
        <p:txBody>
          <a:bodyPr/>
          <a:lstStyle/>
          <a:p>
            <a:r>
              <a:rPr lang="en-US" u="sng" dirty="0" smtClean="0"/>
              <a:t>PRIVATE DENTAL PRACTICE</a:t>
            </a:r>
            <a:endParaRPr lang="en-IN" u="sng" dirty="0" smtClean="0"/>
          </a:p>
          <a:p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28600" y="1524000"/>
            <a:ext cx="4268788" cy="5105400"/>
          </a:xfrm>
        </p:spPr>
        <p:txBody>
          <a:bodyPr>
            <a:normAutofit lnSpcReduction="10000"/>
          </a:bodyPr>
          <a:lstStyle/>
          <a:p>
            <a:pPr marL="594360" indent="-457200">
              <a:buFont typeface="+mj-lt"/>
              <a:buAutoNum type="arabicPeriod"/>
            </a:pPr>
            <a:r>
              <a:rPr lang="en-US" dirty="0" smtClean="0"/>
              <a:t>Individual patient</a:t>
            </a:r>
          </a:p>
          <a:p>
            <a:pPr marL="594360" indent="-457200">
              <a:buFont typeface="+mj-lt"/>
              <a:buAutoNum type="arabicPeriod"/>
            </a:pPr>
            <a:r>
              <a:rPr lang="en-US" dirty="0" smtClean="0"/>
              <a:t>History taking and oral clinical examination</a:t>
            </a:r>
          </a:p>
          <a:p>
            <a:pPr marL="594360" indent="-457200">
              <a:buFont typeface="+mj-lt"/>
              <a:buAutoNum type="arabicPeriod"/>
            </a:pPr>
            <a:r>
              <a:rPr lang="en-US" dirty="0" smtClean="0"/>
              <a:t>Radiography, blood test, biopsies, </a:t>
            </a:r>
            <a:r>
              <a:rPr lang="en-US" dirty="0" err="1" smtClean="0"/>
              <a:t>exfoliative</a:t>
            </a:r>
            <a:r>
              <a:rPr lang="en-US" dirty="0" smtClean="0"/>
              <a:t> cytology.</a:t>
            </a:r>
          </a:p>
          <a:p>
            <a:pPr marL="594360" indent="-457200">
              <a:buFont typeface="+mj-lt"/>
              <a:buAutoNum type="arabicPeriod"/>
            </a:pPr>
            <a:r>
              <a:rPr lang="en-US" dirty="0" smtClean="0"/>
              <a:t>Diagnosis</a:t>
            </a:r>
          </a:p>
          <a:p>
            <a:pPr marL="594360" indent="-457200">
              <a:buFont typeface="+mj-lt"/>
              <a:buAutoNum type="arabicPeriod"/>
            </a:pPr>
            <a:endParaRPr lang="en-US" dirty="0" smtClean="0"/>
          </a:p>
          <a:p>
            <a:pPr marL="594360" indent="-457200">
              <a:buFont typeface="+mj-lt"/>
              <a:buAutoNum type="arabicPeriod"/>
            </a:pPr>
            <a:r>
              <a:rPr lang="en-US" dirty="0" smtClean="0"/>
              <a:t>Treatment plan based on diagnosis, patients attitudes and affordability.</a:t>
            </a:r>
          </a:p>
          <a:p>
            <a:pPr marL="594360" indent="-457200">
              <a:buFont typeface="+mj-lt"/>
              <a:buAutoNum type="arabicPeriod"/>
            </a:pPr>
            <a:r>
              <a:rPr lang="en-US" dirty="0" smtClean="0"/>
              <a:t>Curative and restorative care.                                      </a:t>
            </a:r>
            <a:endParaRPr lang="en-IN" dirty="0" smtClean="0"/>
          </a:p>
          <a:p>
            <a:endParaRPr lang="en-IN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761999"/>
          </a:xfrm>
        </p:spPr>
        <p:txBody>
          <a:bodyPr/>
          <a:lstStyle/>
          <a:p>
            <a:r>
              <a:rPr lang="en-US" u="sng" dirty="0" smtClean="0"/>
              <a:t>PUBLIC HEALTH DENTISTRY</a:t>
            </a:r>
            <a:endParaRPr lang="en-IN" u="sng" dirty="0" smtClean="0"/>
          </a:p>
          <a:p>
            <a:endParaRPr lang="en-IN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524000"/>
            <a:ext cx="4270375" cy="5181600"/>
          </a:xfrm>
        </p:spPr>
        <p:txBody>
          <a:bodyPr>
            <a:normAutofit lnSpcReduction="10000"/>
          </a:bodyPr>
          <a:lstStyle/>
          <a:p>
            <a:pPr marL="594360" indent="-457200">
              <a:buFont typeface="+mj-lt"/>
              <a:buAutoNum type="arabicPeriod"/>
            </a:pPr>
            <a:r>
              <a:rPr lang="en-US" dirty="0" smtClean="0"/>
              <a:t>Community or group</a:t>
            </a:r>
          </a:p>
          <a:p>
            <a:pPr marL="594360" indent="-457200">
              <a:buFont typeface="+mj-lt"/>
              <a:buAutoNum type="arabicPeriod"/>
            </a:pPr>
            <a:r>
              <a:rPr lang="en-US" dirty="0" smtClean="0"/>
              <a:t>Analysis of health and morbidity records.</a:t>
            </a:r>
          </a:p>
          <a:p>
            <a:pPr marL="594360" indent="-457200">
              <a:buFont typeface="+mj-lt"/>
              <a:buAutoNum type="arabicPeriod"/>
            </a:pPr>
            <a:r>
              <a:rPr lang="en-US" dirty="0" smtClean="0"/>
              <a:t>Epidemiological surveys</a:t>
            </a:r>
          </a:p>
          <a:p>
            <a:pPr marL="594360" indent="-457200">
              <a:buFont typeface="+mj-lt"/>
              <a:buAutoNum type="arabicPeriod"/>
            </a:pPr>
            <a:endParaRPr lang="en-US" dirty="0" smtClean="0"/>
          </a:p>
          <a:p>
            <a:pPr marL="594360" indent="-457200">
              <a:buFont typeface="+mj-lt"/>
              <a:buAutoNum type="arabicPeriod"/>
            </a:pPr>
            <a:r>
              <a:rPr lang="en-US" dirty="0" smtClean="0"/>
              <a:t>Situational analysis of oral health status and needs and utilization of services.</a:t>
            </a:r>
          </a:p>
          <a:p>
            <a:pPr marL="594360" indent="-457200">
              <a:buFont typeface="+mj-lt"/>
              <a:buAutoNum type="arabicPeriod"/>
            </a:pPr>
            <a:r>
              <a:rPr lang="en-US" dirty="0" smtClean="0"/>
              <a:t>Action plan based on demands, available resources and priorities.</a:t>
            </a:r>
          </a:p>
          <a:p>
            <a:pPr marL="594360" indent="-457200">
              <a:buFont typeface="+mj-lt"/>
              <a:buAutoNum type="arabicPeriod"/>
            </a:pPr>
            <a:r>
              <a:rPr lang="en-US" dirty="0" smtClean="0"/>
              <a:t>Promotive and preventive care.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2800" u="sng" dirty="0" smtClean="0"/>
              <a:t>DIFFERENCES BETWEEN PRIVATE DENTAL PRACTISE AND PUBLIC HEALTH DENTISTRY</a:t>
            </a:r>
            <a:endParaRPr lang="en-IN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 smtClean="0"/>
              <a:t>PRIVATE DENTAL PRACTICE</a:t>
            </a:r>
            <a:endParaRPr lang="en-IN" u="sng" dirty="0" smtClean="0"/>
          </a:p>
          <a:p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52400" y="1676400"/>
            <a:ext cx="4344988" cy="4953000"/>
          </a:xfrm>
        </p:spPr>
        <p:txBody>
          <a:bodyPr/>
          <a:lstStyle/>
          <a:p>
            <a:pPr marL="594360" indent="-457200">
              <a:buNone/>
            </a:pPr>
            <a:r>
              <a:rPr lang="en-US" dirty="0" smtClean="0"/>
              <a:t>7.Patient’s consent and cooperation.</a:t>
            </a:r>
          </a:p>
          <a:p>
            <a:pPr marL="594360" indent="-457200">
              <a:buNone/>
            </a:pPr>
            <a:r>
              <a:rPr lang="en-US" dirty="0" smtClean="0"/>
              <a:t>8.Dentist alone, sometimes with assistant.</a:t>
            </a:r>
          </a:p>
          <a:p>
            <a:pPr marL="594360" indent="-457200">
              <a:buNone/>
            </a:pPr>
            <a:r>
              <a:rPr lang="en-US" dirty="0" smtClean="0"/>
              <a:t>9.Appropriate dental procedure.</a:t>
            </a:r>
          </a:p>
          <a:p>
            <a:pPr marL="594360" indent="-457200">
              <a:buFont typeface="+mj-lt"/>
              <a:buAutoNum type="arabicPeriod"/>
            </a:pPr>
            <a:endParaRPr lang="en-US" dirty="0" smtClean="0"/>
          </a:p>
          <a:p>
            <a:pPr marL="594360" indent="-457200">
              <a:buNone/>
            </a:pPr>
            <a:r>
              <a:rPr lang="en-US" dirty="0" smtClean="0"/>
              <a:t>10.Psychology.</a:t>
            </a:r>
          </a:p>
          <a:p>
            <a:pPr marL="594360" indent="-457200">
              <a:buFont typeface="+mj-lt"/>
              <a:buAutoNum type="arabicPeriod"/>
            </a:pPr>
            <a:endParaRPr lang="en-US" dirty="0" smtClean="0"/>
          </a:p>
          <a:p>
            <a:pPr marL="594360" indent="-457200">
              <a:buFont typeface="+mj-lt"/>
              <a:buAutoNum type="arabicPeriod"/>
            </a:pPr>
            <a:endParaRPr lang="en-US" dirty="0" smtClean="0"/>
          </a:p>
          <a:p>
            <a:pPr marL="594360" indent="-457200">
              <a:buNone/>
            </a:pPr>
            <a:r>
              <a:rPr lang="en-US" dirty="0" smtClean="0"/>
              <a:t>11.Perspective – immediate</a:t>
            </a:r>
            <a:endParaRPr lang="en-IN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u="sng" dirty="0" smtClean="0"/>
              <a:t>PUBLIC HEALTH DENTISTRY</a:t>
            </a:r>
            <a:endParaRPr lang="en-IN" u="sng" dirty="0" smtClean="0"/>
          </a:p>
          <a:p>
            <a:endParaRPr lang="en-IN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270375" cy="5029200"/>
          </a:xfrm>
        </p:spPr>
        <p:txBody>
          <a:bodyPr/>
          <a:lstStyle/>
          <a:p>
            <a:pPr marL="594360" indent="-457200">
              <a:buNone/>
            </a:pPr>
            <a:r>
              <a:rPr lang="en-US" dirty="0" smtClean="0"/>
              <a:t>7.Community participation.</a:t>
            </a:r>
          </a:p>
          <a:p>
            <a:pPr marL="594360" indent="-457200">
              <a:buFont typeface="+mj-lt"/>
              <a:buAutoNum type="arabicPeriod"/>
            </a:pPr>
            <a:endParaRPr lang="en-US" dirty="0" smtClean="0"/>
          </a:p>
          <a:p>
            <a:pPr marL="594360" indent="-457200">
              <a:buNone/>
            </a:pPr>
            <a:r>
              <a:rPr lang="en-US" dirty="0" smtClean="0"/>
              <a:t>8.Health team professionals and Para professionals.</a:t>
            </a:r>
          </a:p>
          <a:p>
            <a:pPr marL="594360" indent="-457200">
              <a:buNone/>
            </a:pPr>
            <a:r>
              <a:rPr lang="en-US" dirty="0" smtClean="0"/>
              <a:t>9.Promotive and preventive measure at individual and community level.</a:t>
            </a:r>
          </a:p>
          <a:p>
            <a:pPr marL="594360" indent="-457200">
              <a:buNone/>
            </a:pPr>
            <a:r>
              <a:rPr lang="en-US" dirty="0" smtClean="0"/>
              <a:t>10.Sociology, social psychology, education, epidemiology.</a:t>
            </a:r>
          </a:p>
          <a:p>
            <a:pPr marL="594360" indent="-457200">
              <a:buNone/>
            </a:pPr>
            <a:r>
              <a:rPr lang="en-US" dirty="0" smtClean="0"/>
              <a:t>11.Perspective – long term.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                     PUBLIC HEALTH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u="sng" dirty="0" smtClean="0"/>
              <a:t>Winslow (1920) </a:t>
            </a:r>
            <a:r>
              <a:rPr lang="en-US" sz="2800" dirty="0" smtClean="0"/>
              <a:t>– defines public health as “the art and science of preventing disease, prolonging life and promoting physical and mental efficiency through organized community efforts”.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u="sng" dirty="0" smtClean="0"/>
              <a:t>Knutson- </a:t>
            </a:r>
            <a:r>
              <a:rPr lang="en-US" sz="2800" dirty="0" smtClean="0"/>
              <a:t>defines public health as ‘ public health is people’s health. It is concerned with aggregate health of a group, community, state or nation.</a:t>
            </a:r>
            <a:endParaRPr lang="en-IN" sz="2800" u="sng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PRINCIPLES IN DENTAL PUBLIC HEALTH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Public health work – </a:t>
            </a:r>
          </a:p>
          <a:p>
            <a:pPr>
              <a:buNone/>
            </a:pPr>
            <a:endParaRPr lang="en-US" dirty="0" smtClean="0"/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Done in areas of group responsibility.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Relies on team effort.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Prevention is main goal.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Deals with cause of disease.(Epidemiology).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Comparative analysis of population by biostatistics.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Deals with healthy and sick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Health education and communication of local population.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Payment made easy.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of dental health services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endParaRPr lang="en-US" sz="2800" u="sng" dirty="0" smtClean="0"/>
          </a:p>
          <a:p>
            <a:r>
              <a:rPr lang="en-US" sz="2800" u="sng" dirty="0" smtClean="0"/>
              <a:t>In Developed countries</a:t>
            </a:r>
          </a:p>
          <a:p>
            <a:r>
              <a:rPr lang="en-US" sz="2800" dirty="0" smtClean="0"/>
              <a:t>Services provided by</a:t>
            </a:r>
          </a:p>
          <a:p>
            <a:pPr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Dentists and auxiliaries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Non </a:t>
            </a:r>
            <a:r>
              <a:rPr lang="en-US" sz="2800" dirty="0" err="1" smtClean="0"/>
              <a:t>govt</a:t>
            </a:r>
            <a:r>
              <a:rPr lang="en-US" sz="2800" dirty="0" smtClean="0"/>
              <a:t> dentists and dental auxiliaries partly or entirely remunerated by govt.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Dentists and dental auxiliaries employed by govt.</a:t>
            </a:r>
          </a:p>
          <a:p>
            <a:endParaRPr lang="en-IN" u="sng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u="sng" dirty="0" smtClean="0"/>
              <a:t>In Underdeveloped countries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sz="2800" dirty="0" smtClean="0"/>
              <a:t>Services provided by</a:t>
            </a:r>
          </a:p>
          <a:p>
            <a:pPr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Govt</a:t>
            </a:r>
            <a:r>
              <a:rPr lang="en-US" sz="2800" dirty="0" smtClean="0"/>
              <a:t> institutions.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Private institutions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Private practitioners.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Professionals employed by govt.</a:t>
            </a:r>
            <a:endParaRPr lang="en-IN" sz="2800" u="sng" dirty="0" smtClean="0"/>
          </a:p>
          <a:p>
            <a:pPr marL="514350" indent="-514350">
              <a:buFont typeface="+mj-lt"/>
              <a:buAutoNum type="arabicPeriod"/>
            </a:pP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TOOLS OF DENTAL PUBLIC HEALTH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Epidemiology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Biostatistics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Social sciences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Principles of administration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Preventive dentistry</a:t>
            </a:r>
          </a:p>
          <a:p>
            <a:pPr marL="514350" indent="-514350">
              <a:buNone/>
            </a:pPr>
            <a:endParaRPr lang="en-US" dirty="0" smtClean="0"/>
          </a:p>
          <a:p>
            <a:pPr>
              <a:buNone/>
            </a:pPr>
            <a:r>
              <a:rPr lang="en-US" u="sng" dirty="0" smtClean="0"/>
              <a:t>Epidemiology :</a:t>
            </a:r>
            <a:r>
              <a:rPr lang="en-US" dirty="0" smtClean="0"/>
              <a:t> [</a:t>
            </a:r>
            <a:r>
              <a:rPr lang="en-US" dirty="0" err="1" smtClean="0"/>
              <a:t>epi</a:t>
            </a:r>
            <a:r>
              <a:rPr lang="en-US" dirty="0" smtClean="0"/>
              <a:t> - upon, demos – people, logos – science]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Parkin</a:t>
            </a:r>
            <a:r>
              <a:rPr lang="en-US" dirty="0" smtClean="0"/>
              <a:t> (1873)– the branch of medical science dealing with epidemics.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Aims – to minimize disease and its consequence.</a:t>
            </a:r>
          </a:p>
          <a:p>
            <a:pPr>
              <a:buNone/>
            </a:pPr>
            <a:r>
              <a:rPr lang="en-US" dirty="0" smtClean="0"/>
              <a:t>               - to minimize chance of its occurrence in future.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Objective –1. define the magnitude and occurrence of </a:t>
            </a:r>
            <a:r>
              <a:rPr lang="en-US" dirty="0" smtClean="0"/>
              <a:t>disease.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2.Identify the etiological factors.</a:t>
            </a:r>
          </a:p>
          <a:p>
            <a:pPr>
              <a:buNone/>
            </a:pPr>
            <a:r>
              <a:rPr lang="en-US" sz="2800" dirty="0" smtClean="0"/>
              <a:t>3.Provide data is necessary for </a:t>
            </a:r>
            <a:r>
              <a:rPr lang="en-US" sz="2800" dirty="0" err="1" smtClean="0"/>
              <a:t>planning,implementation</a:t>
            </a:r>
            <a:r>
              <a:rPr lang="en-US" sz="2800" dirty="0" smtClean="0"/>
              <a:t> and evaluation of programmes aimed at preventing ,controlling and treating diseases.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u="sng" dirty="0" smtClean="0"/>
              <a:t>Biostatistics</a:t>
            </a:r>
            <a:r>
              <a:rPr lang="en-US" sz="2800" dirty="0" smtClean="0"/>
              <a:t> –</a:t>
            </a:r>
          </a:p>
          <a:p>
            <a:pPr>
              <a:buNone/>
            </a:pPr>
            <a:r>
              <a:rPr lang="en-US" sz="2800" dirty="0" smtClean="0"/>
              <a:t>Def – Biostatistics is that branch of statistics concerned with mathematical facts and data relating to biologic events.</a:t>
            </a:r>
          </a:p>
          <a:p>
            <a:pPr>
              <a:buNone/>
            </a:pPr>
            <a:r>
              <a:rPr lang="en-US" sz="2800" dirty="0" smtClean="0"/>
              <a:t>Uses – define normalcy, study correlation between 2 attributes, to study efficacy of vaccines, to define morbidity and mortality.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/>
          </a:bodyPr>
          <a:lstStyle/>
          <a:p>
            <a:r>
              <a:rPr lang="en-US" sz="2800" u="sng" dirty="0" smtClean="0"/>
              <a:t>Social sciences </a:t>
            </a:r>
            <a:r>
              <a:rPr lang="en-US" sz="2800" dirty="0" smtClean="0"/>
              <a:t>–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Include sociology, cultural anthropology and psychology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Frequently includes economics, government and history.</a:t>
            </a:r>
          </a:p>
          <a:p>
            <a:pPr marL="514350" indent="-514350"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u="sng" dirty="0" smtClean="0"/>
              <a:t>Principles of administration </a:t>
            </a:r>
            <a:r>
              <a:rPr lang="en-US" sz="2800" dirty="0" smtClean="0"/>
              <a:t>–</a:t>
            </a:r>
            <a:endParaRPr lang="en-IN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2 main areas are – organization and management.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Organization – deals with structure of agency.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Management – handling of personnel and operation.</a:t>
            </a:r>
          </a:p>
          <a:p>
            <a:pPr>
              <a:buNone/>
            </a:pPr>
            <a:endParaRPr lang="en-IN" sz="2800" dirty="0" smtClean="0"/>
          </a:p>
          <a:p>
            <a:pPr>
              <a:buNone/>
            </a:pP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>
              <a:buNone/>
            </a:pPr>
            <a:r>
              <a:rPr lang="en-US" sz="2800" u="sng" dirty="0" smtClean="0"/>
              <a:t>Preventive dentistry </a:t>
            </a:r>
            <a:r>
              <a:rPr lang="en-US" sz="2800" dirty="0" smtClean="0"/>
              <a:t>–</a:t>
            </a:r>
          </a:p>
          <a:p>
            <a:pPr>
              <a:buNone/>
            </a:pPr>
            <a:r>
              <a:rPr lang="en-US" sz="2800" dirty="0" smtClean="0"/>
              <a:t>Levels of prevention –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Primary prevention – health promotion and specific protection.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Secondary prevention – early diagnosis and prompt treatment.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Tertiary prevention – disease control involving disability limitation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585</Words>
  <Application>Microsoft Office PowerPoint</Application>
  <PresentationFormat>On-screen Show (4:3)</PresentationFormat>
  <Paragraphs>112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PUBLIC HEALTH   DENTISTRY</vt:lpstr>
      <vt:lpstr>PowerPoint Presentation</vt:lpstr>
      <vt:lpstr>PRINCIPLES IN DENTAL PUBLIC HEALTH</vt:lpstr>
      <vt:lpstr>Forms of dental health services</vt:lpstr>
      <vt:lpstr>PowerPoint Presentation</vt:lpstr>
      <vt:lpstr>TOOLS OF DENTAL PUBLIC HEALTH</vt:lpstr>
      <vt:lpstr>PowerPoint Presentation</vt:lpstr>
      <vt:lpstr>PowerPoint Presentation</vt:lpstr>
      <vt:lpstr>PowerPoint Presentation</vt:lpstr>
      <vt:lpstr>DIFFERENCES BETWEEN PRIVATE DENTAL PRACTISE AND PUBLIC HEALTH DENTISTRY</vt:lpstr>
      <vt:lpstr>DIFFERENCES BETWEEN PRIVATE DENTAL PRACTISE AND PUBLIC HEALTH DENTISTRY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Tiru</dc:creator>
  <cp:lastModifiedBy>HP</cp:lastModifiedBy>
  <cp:revision>49</cp:revision>
  <dcterms:created xsi:type="dcterms:W3CDTF">2006-08-16T00:00:00Z</dcterms:created>
  <dcterms:modified xsi:type="dcterms:W3CDTF">2019-11-23T08:29:33Z</dcterms:modified>
</cp:coreProperties>
</file>