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5"/>
  </p:notesMasterIdLst>
  <p:sldIdLst>
    <p:sldId id="329" r:id="rId2"/>
    <p:sldId id="256" r:id="rId3"/>
    <p:sldId id="257" r:id="rId4"/>
    <p:sldId id="259" r:id="rId5"/>
    <p:sldId id="258" r:id="rId6"/>
    <p:sldId id="260" r:id="rId7"/>
    <p:sldId id="261" r:id="rId8"/>
    <p:sldId id="301" r:id="rId9"/>
    <p:sldId id="323" r:id="rId10"/>
    <p:sldId id="262" r:id="rId11"/>
    <p:sldId id="300" r:id="rId12"/>
    <p:sldId id="299" r:id="rId13"/>
    <p:sldId id="298" r:id="rId14"/>
    <p:sldId id="297" r:id="rId15"/>
    <p:sldId id="345" r:id="rId16"/>
    <p:sldId id="346" r:id="rId17"/>
    <p:sldId id="347" r:id="rId18"/>
    <p:sldId id="296" r:id="rId19"/>
    <p:sldId id="302" r:id="rId20"/>
    <p:sldId id="322" r:id="rId21"/>
    <p:sldId id="321" r:id="rId22"/>
    <p:sldId id="320" r:id="rId23"/>
    <p:sldId id="319" r:id="rId24"/>
    <p:sldId id="295" r:id="rId25"/>
    <p:sldId id="303" r:id="rId26"/>
    <p:sldId id="318" r:id="rId27"/>
    <p:sldId id="317" r:id="rId28"/>
    <p:sldId id="316" r:id="rId29"/>
    <p:sldId id="315" r:id="rId30"/>
    <p:sldId id="313" r:id="rId31"/>
    <p:sldId id="294" r:id="rId32"/>
    <p:sldId id="312" r:id="rId33"/>
    <p:sldId id="326" r:id="rId34"/>
    <p:sldId id="327" r:id="rId35"/>
    <p:sldId id="328" r:id="rId36"/>
    <p:sldId id="293" r:id="rId37"/>
    <p:sldId id="310" r:id="rId38"/>
    <p:sldId id="311" r:id="rId39"/>
    <p:sldId id="309" r:id="rId40"/>
    <p:sldId id="308" r:id="rId41"/>
    <p:sldId id="307" r:id="rId42"/>
    <p:sldId id="291" r:id="rId43"/>
    <p:sldId id="324" r:id="rId44"/>
    <p:sldId id="290" r:id="rId45"/>
    <p:sldId id="289" r:id="rId46"/>
    <p:sldId id="306" r:id="rId47"/>
    <p:sldId id="305" r:id="rId48"/>
    <p:sldId id="288" r:id="rId49"/>
    <p:sldId id="304" r:id="rId50"/>
    <p:sldId id="292" r:id="rId51"/>
    <p:sldId id="287" r:id="rId52"/>
    <p:sldId id="286" r:id="rId53"/>
    <p:sldId id="285" r:id="rId54"/>
    <p:sldId id="325" r:id="rId55"/>
    <p:sldId id="284" r:id="rId56"/>
    <p:sldId id="335" r:id="rId57"/>
    <p:sldId id="336" r:id="rId58"/>
    <p:sldId id="342" r:id="rId59"/>
    <p:sldId id="337" r:id="rId60"/>
    <p:sldId id="338" r:id="rId61"/>
    <p:sldId id="344" r:id="rId62"/>
    <p:sldId id="339" r:id="rId63"/>
    <p:sldId id="343" r:id="rId64"/>
    <p:sldId id="330" r:id="rId65"/>
    <p:sldId id="331" r:id="rId66"/>
    <p:sldId id="332" r:id="rId67"/>
    <p:sldId id="333" r:id="rId68"/>
    <p:sldId id="334" r:id="rId69"/>
    <p:sldId id="283" r:id="rId70"/>
    <p:sldId id="282" r:id="rId71"/>
    <p:sldId id="281" r:id="rId72"/>
    <p:sldId id="340" r:id="rId73"/>
    <p:sldId id="280"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9" autoAdjust="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90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jpe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104E25-EA4D-4589-B9B0-F172ABA1E128}" type="datetimeFigureOut">
              <a:rPr lang="en-US" smtClean="0"/>
              <a:pPr/>
              <a:t>7/8/2012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70E944-5A41-4122-8956-0E4157A68A1A}" type="slidenum">
              <a:rPr lang="en-US" smtClean="0"/>
              <a:pPr/>
              <a:t>‹#›</a:t>
            </a:fld>
            <a:endParaRPr lang="en-US"/>
          </a:p>
        </p:txBody>
      </p:sp>
    </p:spTree>
    <p:extLst>
      <p:ext uri="{BB962C8B-B14F-4D97-AF65-F5344CB8AC3E}">
        <p14:creationId xmlns:p14="http://schemas.microsoft.com/office/powerpoint/2010/main" val="3099134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E763FC-3E15-4D68-B47D-2B3F587CE8F4}" type="datetime1">
              <a:rPr lang="en-US" smtClean="0"/>
              <a:pPr/>
              <a:t>7/8/2012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BC25A3-4515-42C2-83A2-AE62587D7F91}" type="datetime1">
              <a:rPr lang="en-US" smtClean="0"/>
              <a:pPr/>
              <a:t>7/8/2012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5C5002-2DDF-4FF1-99AD-C6C0981F8395}" type="datetime1">
              <a:rPr lang="en-US" smtClean="0"/>
              <a:pPr/>
              <a:t>7/8/2012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D5A574-0F7C-4B57-81BA-D69774CF23AE}" type="datetime1">
              <a:rPr lang="en-US" smtClean="0"/>
              <a:pPr/>
              <a:t>7/8/2012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60E39B-A96C-4052-AE96-58A4FD6FFE68}" type="datetime1">
              <a:rPr lang="en-US" smtClean="0"/>
              <a:pPr/>
              <a:t>7/8/2012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63A379-405F-45B9-815A-CBDE7EA438CC}" type="datetime1">
              <a:rPr lang="en-US" smtClean="0"/>
              <a:pPr/>
              <a:t>7/8/2012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11EF23-7FAA-4D52-A459-6642DFBCE711}" type="datetime1">
              <a:rPr lang="en-US" smtClean="0"/>
              <a:pPr/>
              <a:t>7/8/2012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048996-8675-49BC-8D05-40B151BEBE01}" type="datetime1">
              <a:rPr lang="en-US" smtClean="0"/>
              <a:pPr/>
              <a:t>7/8/2012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891F9B-21FE-40B9-A066-7D4F105A466C}" type="datetime1">
              <a:rPr lang="en-US" smtClean="0"/>
              <a:pPr/>
              <a:t>7/8/2012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AEF4DF-1F76-4C6C-B33C-2BE00DE2C26A}" type="datetime1">
              <a:rPr lang="en-US" smtClean="0"/>
              <a:pPr/>
              <a:t>7/8/2012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E95EFA-74A5-4344-8709-9320879E4716}" type="datetime1">
              <a:rPr lang="en-US" smtClean="0"/>
              <a:pPr/>
              <a:t>7/8/2012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E2709F-045B-49F1-A85A-455DC67615AC}" type="datetime1">
              <a:rPr lang="en-US" smtClean="0"/>
              <a:pPr/>
              <a:t>7/8/2012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jpeg"/><Relationship Id="rId4" Type="http://schemas.openxmlformats.org/officeDocument/2006/relationships/image" Target="../media/image3.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www.insuranceloans.co.in/insurance-in-india/dental-insurance.html"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www.insuranceloans.co.in/insurance-in-india/dental-insurance.html"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articles.timesofindia.indiatimes.com/2002-10-10/india-business/27305053_1_category-head-severe-caries-and-periodontitis-pepsodent-dental-insurance%20on%2017-9-2011"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articles.timesofindia.indiatimes.com/2002-10-10/india-business/27305053_1_category-head-severe-caries-and-periodontitis-pepsodent-dental-insurance%20on%2017-9-2011" TargetMode="External"/><Relationship Id="rId2" Type="http://schemas.openxmlformats.org/officeDocument/2006/relationships/hyperlink" Target="http://www.insuranceloans.co.in/insurance-in-india/dental-insurance.html" TargetMode="Externa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GOOD MORNING</a:t>
            </a:r>
            <a:endParaRPr lang="en-US" b="1"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457200" y="1905000"/>
            <a:ext cx="8229600" cy="4525963"/>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lvl="0">
              <a:lnSpc>
                <a:spcPct val="150000"/>
              </a:lnSpc>
            </a:pPr>
            <a:r>
              <a:rPr lang="en-US" sz="2400" b="1" dirty="0" smtClean="0"/>
              <a:t>PRIVATE THIRD PARTY PREPAYMENT PLANS</a:t>
            </a:r>
            <a:endParaRPr lang="en-US" sz="2400" dirty="0" smtClean="0"/>
          </a:p>
          <a:p>
            <a:pPr>
              <a:lnSpc>
                <a:spcPct val="150000"/>
              </a:lnSpc>
            </a:pPr>
            <a:r>
              <a:rPr lang="en-US" sz="2400" dirty="0" smtClean="0"/>
              <a:t>"payment for services by some agency rather than directly by the beneficiary of those services". </a:t>
            </a:r>
          </a:p>
          <a:p>
            <a:pPr>
              <a:lnSpc>
                <a:spcPct val="150000"/>
              </a:lnSpc>
            </a:pPr>
            <a:r>
              <a:rPr lang="en-US" sz="2400" dirty="0" smtClean="0"/>
              <a:t>carrier, insurer, underwriter or administrative agent.</a:t>
            </a:r>
          </a:p>
          <a:p>
            <a:pPr>
              <a:lnSpc>
                <a:spcPct val="150000"/>
              </a:lnSpc>
            </a:pPr>
            <a:r>
              <a:rPr lang="en-US" sz="2400" dirty="0" smtClean="0"/>
              <a:t> Usually the term "third party" refers to a private carrier such as an insurance company.</a:t>
            </a:r>
          </a:p>
          <a:p>
            <a:pPr>
              <a:lnSpc>
                <a:spcPct val="150000"/>
              </a:lnSpc>
            </a:pPr>
            <a:endParaRPr lang="en-US" sz="2400" dirty="0" smtClean="0"/>
          </a:p>
        </p:txBody>
      </p:sp>
      <p:sp>
        <p:nvSpPr>
          <p:cNvPr id="4" name="Rectangle 3"/>
          <p:cNvSpPr/>
          <p:nvPr/>
        </p:nvSpPr>
        <p:spPr>
          <a:xfrm>
            <a:off x="0" y="5823871"/>
            <a:ext cx="8534400" cy="1034129"/>
          </a:xfrm>
          <a:prstGeom prst="rect">
            <a:avLst/>
          </a:prstGeom>
        </p:spPr>
        <p:txBody>
          <a:bodyPr wrap="square">
            <a:spAutoFit/>
          </a:bodyPr>
          <a:lstStyle/>
          <a:p>
            <a:pPr lvl="0">
              <a:lnSpc>
                <a:spcPct val="170000"/>
              </a:lnSpc>
            </a:pPr>
            <a:r>
              <a:rPr lang="en-IN" dirty="0" smtClean="0"/>
              <a:t>Brain </a:t>
            </a:r>
            <a:r>
              <a:rPr lang="en-IN" dirty="0" err="1" smtClean="0"/>
              <a:t>A.Burt</a:t>
            </a:r>
            <a:r>
              <a:rPr lang="en-IN" dirty="0" smtClean="0"/>
              <a:t> and Stephen A. </a:t>
            </a:r>
            <a:r>
              <a:rPr lang="en-IN" dirty="0" err="1" smtClean="0"/>
              <a:t>Eklund</a:t>
            </a:r>
            <a:r>
              <a:rPr lang="en-IN" dirty="0" smtClean="0"/>
              <a:t>, Financing of dental care, Text book of  Dentistry, dental practice and the community, 5</a:t>
            </a:r>
            <a:r>
              <a:rPr lang="en-IN" baseline="30000" dirty="0" smtClean="0"/>
              <a:t>th</a:t>
            </a:r>
            <a:r>
              <a:rPr lang="en-IN" dirty="0" smtClean="0"/>
              <a:t> edition, 81-107.</a:t>
            </a:r>
            <a:endParaRPr lang="en-US"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a:lnSpc>
                <a:spcPct val="150000"/>
              </a:lnSpc>
            </a:pPr>
            <a:r>
              <a:rPr lang="en-US" sz="2400" b="1" dirty="0" smtClean="0"/>
              <a:t>Health insurance: </a:t>
            </a:r>
            <a:r>
              <a:rPr lang="en-US" sz="2400" dirty="0" smtClean="0"/>
              <a:t>‘an individual or group purchasing health care coverage in advance by paying a fee called </a:t>
            </a:r>
            <a:r>
              <a:rPr lang="en-US" sz="2400" i="1" dirty="0" smtClean="0"/>
              <a:t>premiums.</a:t>
            </a:r>
            <a:r>
              <a:rPr lang="en-US" sz="2400" dirty="0" smtClean="0"/>
              <a:t> It would be any arrangement that helps to defer, delay, reduce or altogether avoid payment for health care incurred by individuals. </a:t>
            </a:r>
          </a:p>
          <a:p>
            <a:pPr>
              <a:lnSpc>
                <a:spcPct val="150000"/>
              </a:lnSpc>
            </a:pPr>
            <a:r>
              <a:rPr lang="en-US" sz="2400" dirty="0" smtClean="0"/>
              <a:t>Premiums can be collected based on assumption of the risk.</a:t>
            </a:r>
          </a:p>
          <a:p>
            <a:pPr>
              <a:lnSpc>
                <a:spcPct val="150000"/>
              </a:lnSpc>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91600" cy="5897563"/>
          </a:xfrm>
        </p:spPr>
        <p:txBody>
          <a:bodyPr>
            <a:normAutofit/>
          </a:bodyPr>
          <a:lstStyle/>
          <a:p>
            <a:pPr>
              <a:lnSpc>
                <a:spcPct val="150000"/>
              </a:lnSpc>
            </a:pPr>
            <a:r>
              <a:rPr lang="en-US" sz="2400" b="1" dirty="0" smtClean="0"/>
              <a:t>Insurance principles and dental care</a:t>
            </a:r>
            <a:endParaRPr lang="en-US" sz="2400" dirty="0" smtClean="0"/>
          </a:p>
          <a:p>
            <a:pPr>
              <a:lnSpc>
                <a:spcPct val="150000"/>
              </a:lnSpc>
              <a:buNone/>
            </a:pPr>
            <a:r>
              <a:rPr lang="en-US" sz="2400" dirty="0" smtClean="0"/>
              <a:t>To be insurable, a risk must.</a:t>
            </a:r>
          </a:p>
          <a:p>
            <a:pPr lvl="0">
              <a:lnSpc>
                <a:spcPct val="150000"/>
              </a:lnSpc>
            </a:pPr>
            <a:r>
              <a:rPr lang="en-IN" sz="2400" dirty="0" smtClean="0"/>
              <a:t>Be precisely definable</a:t>
            </a:r>
            <a:endParaRPr lang="en-US" sz="2400" dirty="0" smtClean="0"/>
          </a:p>
          <a:p>
            <a:pPr lvl="0">
              <a:lnSpc>
                <a:spcPct val="150000"/>
              </a:lnSpc>
            </a:pPr>
            <a:r>
              <a:rPr lang="en-IN" sz="2400" dirty="0" smtClean="0"/>
              <a:t>Be of sufficient magnitude that if it occurs, it constitutes a major loss</a:t>
            </a:r>
            <a:endParaRPr lang="en-US" sz="2400" dirty="0" smtClean="0"/>
          </a:p>
          <a:p>
            <a:pPr lvl="0">
              <a:lnSpc>
                <a:spcPct val="150000"/>
              </a:lnSpc>
            </a:pPr>
            <a:r>
              <a:rPr lang="en-IN" sz="2400" dirty="0" smtClean="0"/>
              <a:t>Be infrequent</a:t>
            </a:r>
            <a:endParaRPr lang="en-US" sz="2400" dirty="0" smtClean="0"/>
          </a:p>
          <a:p>
            <a:pPr lvl="0">
              <a:lnSpc>
                <a:spcPct val="150000"/>
              </a:lnSpc>
            </a:pPr>
            <a:r>
              <a:rPr lang="en-IN" sz="2400" dirty="0" smtClean="0"/>
              <a:t>Be of an unwanted nature</a:t>
            </a:r>
            <a:endParaRPr lang="en-US" sz="2400" dirty="0" smtClean="0"/>
          </a:p>
          <a:p>
            <a:pPr lvl="0">
              <a:lnSpc>
                <a:spcPct val="150000"/>
              </a:lnSpc>
            </a:pPr>
            <a:r>
              <a:rPr lang="en-IN" sz="2400" dirty="0" smtClean="0"/>
              <a:t>Be beyond the control of the individual</a:t>
            </a:r>
            <a:endParaRPr lang="en-US" sz="2400" dirty="0" smtClean="0"/>
          </a:p>
          <a:p>
            <a:pPr>
              <a:lnSpc>
                <a:spcPct val="150000"/>
              </a:lnSpc>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126163"/>
          </a:xfrm>
        </p:spPr>
        <p:txBody>
          <a:bodyPr>
            <a:normAutofit/>
          </a:bodyPr>
          <a:lstStyle/>
          <a:p>
            <a:pPr>
              <a:lnSpc>
                <a:spcPct val="150000"/>
              </a:lnSpc>
            </a:pPr>
            <a:r>
              <a:rPr lang="en-US" sz="2400" b="1" dirty="0" smtClean="0"/>
              <a:t>Insurance companies have found that dental insurance can be made more feasible by:</a:t>
            </a:r>
            <a:endParaRPr lang="en-US" sz="2400" dirty="0" smtClean="0"/>
          </a:p>
          <a:p>
            <a:pPr>
              <a:lnSpc>
                <a:spcPct val="150000"/>
              </a:lnSpc>
              <a:buNone/>
            </a:pPr>
            <a:r>
              <a:rPr lang="en-US" sz="2400" dirty="0" smtClean="0"/>
              <a:t> 1.	Have patient share the cost</a:t>
            </a:r>
          </a:p>
          <a:p>
            <a:pPr>
              <a:lnSpc>
                <a:spcPct val="150000"/>
              </a:lnSpc>
              <a:buNone/>
            </a:pPr>
            <a:r>
              <a:rPr lang="en-US" sz="2400" dirty="0" smtClean="0"/>
              <a:t>2.	Limit the range of services available</a:t>
            </a:r>
          </a:p>
          <a:p>
            <a:pPr>
              <a:lnSpc>
                <a:spcPct val="150000"/>
              </a:lnSpc>
              <a:buNone/>
            </a:pPr>
            <a:r>
              <a:rPr lang="en-US" sz="2400" dirty="0" smtClean="0"/>
              <a:t>3.	Offering services only to groups</a:t>
            </a:r>
          </a:p>
          <a:p>
            <a:pPr>
              <a:lnSpc>
                <a:spcPct val="150000"/>
              </a:lnSpc>
              <a:buNone/>
            </a:pPr>
            <a:r>
              <a:rPr lang="en-US" sz="2400" dirty="0" smtClean="0"/>
              <a:t>4.	Include "waiting period" after enrollment before benefits become payable</a:t>
            </a:r>
          </a:p>
          <a:p>
            <a:pPr>
              <a:lnSpc>
                <a:spcPct val="150000"/>
              </a:lnSpc>
              <a:buNone/>
            </a:pPr>
            <a:r>
              <a:rPr lang="en-US" sz="2400" i="1" dirty="0" smtClean="0"/>
              <a:t>5.</a:t>
            </a:r>
            <a:r>
              <a:rPr lang="en-US" sz="2400" dirty="0" smtClean="0"/>
              <a:t>	Use preauthorization and annual expenditure limits</a:t>
            </a:r>
          </a:p>
          <a:p>
            <a:pPr>
              <a:lnSpc>
                <a:spcPct val="150000"/>
              </a:lnSpc>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126163"/>
          </a:xfrm>
        </p:spPr>
        <p:txBody>
          <a:bodyPr>
            <a:normAutofit/>
          </a:bodyPr>
          <a:lstStyle/>
          <a:p>
            <a:pPr>
              <a:lnSpc>
                <a:spcPct val="150000"/>
              </a:lnSpc>
              <a:buNone/>
            </a:pPr>
            <a:r>
              <a:rPr lang="en-US" sz="2400" dirty="0" smtClean="0"/>
              <a:t>Different types of payments offered by the insurer are,</a:t>
            </a:r>
          </a:p>
          <a:p>
            <a:pPr marL="457200" lvl="0" indent="-457200">
              <a:lnSpc>
                <a:spcPct val="150000"/>
              </a:lnSpc>
              <a:buFont typeface="+mj-lt"/>
              <a:buAutoNum type="arabicPeriod"/>
            </a:pPr>
            <a:r>
              <a:rPr lang="en-IN" sz="2400" dirty="0" smtClean="0"/>
              <a:t>Deductible (</a:t>
            </a:r>
            <a:r>
              <a:rPr lang="en-US" sz="2400" dirty="0" smtClean="0"/>
              <a:t>front-end-payment)</a:t>
            </a:r>
          </a:p>
          <a:p>
            <a:pPr marL="457200" lvl="0" indent="-457200">
              <a:lnSpc>
                <a:spcPct val="150000"/>
              </a:lnSpc>
              <a:buFont typeface="+mj-lt"/>
              <a:buAutoNum type="arabicPeriod"/>
            </a:pPr>
            <a:r>
              <a:rPr lang="en-IN" sz="2400" dirty="0" smtClean="0"/>
              <a:t>Co – insurance</a:t>
            </a:r>
            <a:endParaRPr lang="en-US" sz="2400" dirty="0" smtClean="0"/>
          </a:p>
          <a:p>
            <a:pPr marL="457200" lvl="0" indent="-457200">
              <a:lnSpc>
                <a:spcPct val="150000"/>
              </a:lnSpc>
              <a:buFont typeface="+mj-lt"/>
              <a:buAutoNum type="arabicPeriod"/>
            </a:pPr>
            <a:r>
              <a:rPr lang="en-IN" sz="2400" dirty="0" smtClean="0"/>
              <a:t>Group insurance</a:t>
            </a:r>
            <a:endParaRPr lang="en-US" sz="2400" dirty="0" smtClean="0"/>
          </a:p>
          <a:p>
            <a:pPr>
              <a:lnSpc>
                <a:spcPct val="150000"/>
              </a:lnSpc>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b="1" dirty="0" smtClean="0"/>
              <a:t>Deductible:</a:t>
            </a:r>
            <a:endParaRPr lang="en-US" sz="2400" dirty="0" smtClean="0"/>
          </a:p>
          <a:p>
            <a:r>
              <a:rPr lang="en-US" sz="2400" dirty="0" smtClean="0"/>
              <a:t>It is a stipulated flat sum that the patient must pay toward the cost of treatment before the benefits of the program go into effect. </a:t>
            </a:r>
          </a:p>
          <a:p>
            <a:r>
              <a:rPr lang="en-US" sz="2400" dirty="0" smtClean="0"/>
              <a:t>It is sometime called "front-end-payment".</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229600" cy="4525963"/>
          </a:xfrm>
        </p:spPr>
        <p:txBody>
          <a:bodyPr>
            <a:normAutofit/>
          </a:bodyPr>
          <a:lstStyle/>
          <a:p>
            <a:pPr>
              <a:buNone/>
            </a:pPr>
            <a:r>
              <a:rPr lang="en-US" sz="2400" b="1" dirty="0" smtClean="0"/>
              <a:t>Co – Insurance:</a:t>
            </a:r>
            <a:endParaRPr lang="en-US" sz="2400" dirty="0" smtClean="0"/>
          </a:p>
          <a:p>
            <a:r>
              <a:rPr lang="en-US" sz="2400" dirty="0" smtClean="0"/>
              <a:t>It is also called as "co-payment".</a:t>
            </a:r>
          </a:p>
          <a:p>
            <a:r>
              <a:rPr lang="en-US" sz="2400" dirty="0" smtClean="0"/>
              <a:t> Co-insurance is defined as "an arrangement under which a carrier and the beneficiary are each liable for a share of the cost of the dental services provided"</a:t>
            </a:r>
          </a:p>
          <a:p>
            <a:r>
              <a:rPr lang="en-US" sz="2400" dirty="0" smtClean="0"/>
              <a:t>It means that the patient pays a percentage of the total cost of treatment. </a:t>
            </a:r>
            <a:r>
              <a:rPr lang="en-US" sz="2400" b="1" dirty="0" smtClean="0"/>
              <a:t>Co- insurance helps  to keep premiums down. </a:t>
            </a:r>
          </a:p>
          <a:p>
            <a:r>
              <a:rPr lang="en-US" sz="2400" dirty="0" smtClean="0"/>
              <a:t>E.g.: A patient has to pay 20% of the cost of hospital care, the remaining 80% will be paid by the insurance company.</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
        <p:nvSpPr>
          <p:cNvPr id="5" name="Rectangle 4"/>
          <p:cNvSpPr/>
          <p:nvPr/>
        </p:nvSpPr>
        <p:spPr>
          <a:xfrm>
            <a:off x="228600" y="5519172"/>
            <a:ext cx="8229600" cy="923330"/>
          </a:xfrm>
          <a:prstGeom prst="rect">
            <a:avLst/>
          </a:prstGeom>
        </p:spPr>
        <p:txBody>
          <a:bodyPr wrap="square">
            <a:spAutoFit/>
          </a:bodyPr>
          <a:lstStyle/>
          <a:p>
            <a:pPr lvl="0">
              <a:lnSpc>
                <a:spcPct val="150000"/>
              </a:lnSpc>
            </a:pPr>
            <a:r>
              <a:rPr lang="en-IN" dirty="0" err="1" smtClean="0"/>
              <a:t>Soben</a:t>
            </a:r>
            <a:r>
              <a:rPr lang="en-IN" dirty="0" smtClean="0"/>
              <a:t> peter, Dental payments, Essential of preventive and community dentistry,4</a:t>
            </a:r>
            <a:r>
              <a:rPr lang="en-IN" baseline="30000" dirty="0" smtClean="0"/>
              <a:t>th</a:t>
            </a:r>
            <a:r>
              <a:rPr lang="en-IN" dirty="0" smtClean="0"/>
              <a:t> edition, 225-229.</a:t>
            </a: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4525963"/>
          </a:xfrm>
        </p:spPr>
        <p:txBody>
          <a:bodyPr>
            <a:normAutofit/>
          </a:bodyPr>
          <a:lstStyle/>
          <a:p>
            <a:r>
              <a:rPr lang="en-US" sz="2400" b="1" dirty="0" smtClean="0"/>
              <a:t>Group Insurance:</a:t>
            </a:r>
            <a:endParaRPr lang="en-US" sz="2400" dirty="0" smtClean="0"/>
          </a:p>
          <a:p>
            <a:r>
              <a:rPr lang="en-US" sz="2400" dirty="0" smtClean="0"/>
              <a:t>This is health insurance offered only to groups. </a:t>
            </a:r>
          </a:p>
          <a:p>
            <a:r>
              <a:rPr lang="en-US" sz="2400" dirty="0" smtClean="0"/>
              <a:t>This is because illness experience is reasonably predictable in a group. </a:t>
            </a:r>
          </a:p>
          <a:p>
            <a:r>
              <a:rPr lang="en-US" sz="2400" dirty="0" smtClean="0"/>
              <a:t>The probability of adverse selection is also reduced by the use of waiting periods after enrollment before any benefits become available. </a:t>
            </a:r>
          </a:p>
          <a:p>
            <a:r>
              <a:rPr lang="en-US" sz="2400" dirty="0" smtClean="0"/>
              <a:t>The waiting period ensures persons with existing disease are not simply going to use the plan to have that disease treated and then drop out.</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r>
              <a:rPr lang="en-US" sz="2400" b="1" u="sng" dirty="0" smtClean="0"/>
              <a:t>Reimbursement of dentists in prepayment plans</a:t>
            </a:r>
            <a:endParaRPr lang="en-US" sz="2400" dirty="0" smtClean="0"/>
          </a:p>
          <a:p>
            <a:r>
              <a:rPr lang="en-US" sz="2400" dirty="0" smtClean="0"/>
              <a:t>UCR fee</a:t>
            </a:r>
          </a:p>
          <a:p>
            <a:r>
              <a:rPr lang="en-US" sz="2400" dirty="0" smtClean="0"/>
              <a:t>A table of allowances</a:t>
            </a:r>
          </a:p>
          <a:p>
            <a:r>
              <a:rPr lang="en-US" sz="2400" dirty="0" smtClean="0"/>
              <a:t>Fee schedule</a:t>
            </a:r>
          </a:p>
          <a:p>
            <a:r>
              <a:rPr lang="en-US" sz="2400" dirty="0" smtClean="0"/>
              <a:t>Discounted fee</a:t>
            </a:r>
          </a:p>
          <a:p>
            <a:r>
              <a:rPr lang="en-US" sz="2400" dirty="0" smtClean="0"/>
              <a:t>Capitation </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
        <p:nvSpPr>
          <p:cNvPr id="5" name="Rectangle 4"/>
          <p:cNvSpPr/>
          <p:nvPr/>
        </p:nvSpPr>
        <p:spPr>
          <a:xfrm>
            <a:off x="0" y="5562600"/>
            <a:ext cx="8686800" cy="1034129"/>
          </a:xfrm>
          <a:prstGeom prst="rect">
            <a:avLst/>
          </a:prstGeom>
        </p:spPr>
        <p:txBody>
          <a:bodyPr wrap="square">
            <a:spAutoFit/>
          </a:bodyPr>
          <a:lstStyle/>
          <a:p>
            <a:pPr lvl="0">
              <a:lnSpc>
                <a:spcPct val="170000"/>
              </a:lnSpc>
            </a:pPr>
            <a:r>
              <a:rPr lang="en-IN" dirty="0" smtClean="0"/>
              <a:t>Brain </a:t>
            </a:r>
            <a:r>
              <a:rPr lang="en-IN" dirty="0" err="1" smtClean="0"/>
              <a:t>A.Burt</a:t>
            </a:r>
            <a:r>
              <a:rPr lang="en-IN" dirty="0" smtClean="0"/>
              <a:t> and Stephen A. </a:t>
            </a:r>
            <a:r>
              <a:rPr lang="en-IN" dirty="0" err="1" smtClean="0"/>
              <a:t>Eklund</a:t>
            </a:r>
            <a:r>
              <a:rPr lang="en-IN" dirty="0" smtClean="0"/>
              <a:t>, Financing of dental care, Text book of  Dentistry, dental practice and the community, 5</a:t>
            </a:r>
            <a:r>
              <a:rPr lang="en-IN" baseline="30000" dirty="0" smtClean="0"/>
              <a:t>th</a:t>
            </a:r>
            <a:r>
              <a:rPr lang="en-IN" dirty="0" smtClean="0"/>
              <a:t> edition, 81-107.</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9144000" cy="5897563"/>
          </a:xfrm>
        </p:spPr>
        <p:txBody>
          <a:bodyPr>
            <a:normAutofit/>
          </a:bodyPr>
          <a:lstStyle/>
          <a:p>
            <a:r>
              <a:rPr lang="en-US" sz="2400" u="sng" dirty="0" smtClean="0"/>
              <a:t>UCR fee:</a:t>
            </a:r>
            <a:r>
              <a:rPr lang="en-US" sz="2400" dirty="0" smtClean="0"/>
              <a:t>(usual, customary and reasonable fee)</a:t>
            </a:r>
            <a:endParaRPr lang="en-US" sz="2400" b="1" dirty="0" smtClean="0"/>
          </a:p>
          <a:p>
            <a:pPr lvl="0"/>
            <a:r>
              <a:rPr lang="en-US" sz="2400" b="1" dirty="0" smtClean="0"/>
              <a:t>Usual fee:</a:t>
            </a:r>
            <a:r>
              <a:rPr lang="en-US" sz="2400" dirty="0" smtClean="0"/>
              <a:t> The fee usually charged for a given service by an individual dentist to private patients i.e., his or her usual fee.</a:t>
            </a:r>
          </a:p>
          <a:p>
            <a:pPr lvl="0"/>
            <a:endParaRPr lang="en-US" sz="2400" dirty="0" smtClean="0"/>
          </a:p>
          <a:p>
            <a:r>
              <a:rPr lang="en-US" sz="2400" b="1" dirty="0" smtClean="0"/>
              <a:t>Customary fee:  </a:t>
            </a:r>
            <a:r>
              <a:rPr lang="en-US" sz="2400" dirty="0" smtClean="0"/>
              <a:t>A fee is customary when it is in the range of the usual fee charged by dentists of similar training and experience for the same service within the specific and limited geographic area.</a:t>
            </a:r>
          </a:p>
          <a:p>
            <a:pPr lvl="0"/>
            <a:endParaRPr lang="en-US" sz="2400" dirty="0" smtClean="0"/>
          </a:p>
          <a:p>
            <a:pPr lvl="0"/>
            <a:r>
              <a:rPr lang="en-US" sz="2400" b="1" dirty="0" smtClean="0"/>
              <a:t>Reasonable fee: </a:t>
            </a:r>
            <a:r>
              <a:rPr lang="en-US" sz="2400" dirty="0" smtClean="0"/>
              <a:t>The fee charged by a dentist for a specific dental procedure that has been modified by the nature and severity of the condition being treated and by any medical or dental complications or unusual circumstances and that therefore may differ from the usual and customary fee.</a:t>
            </a:r>
          </a:p>
          <a:p>
            <a:endParaRPr lang="en-US" sz="2400" dirty="0"/>
          </a:p>
        </p:txBody>
      </p:sp>
      <p:sp>
        <p:nvSpPr>
          <p:cNvPr id="4" name="Rectangle 3"/>
          <p:cNvSpPr/>
          <p:nvPr/>
        </p:nvSpPr>
        <p:spPr>
          <a:xfrm>
            <a:off x="4038600" y="0"/>
            <a:ext cx="4724400" cy="369332"/>
          </a:xfrm>
          <a:prstGeom prst="rect">
            <a:avLst/>
          </a:prstGeom>
        </p:spPr>
        <p:txBody>
          <a:bodyPr wrap="square">
            <a:spAutoFit/>
          </a:bodyPr>
          <a:lstStyle/>
          <a:p>
            <a:r>
              <a:rPr lang="en-US" dirty="0" smtClean="0"/>
              <a:t>Reimbursement of dentists in prepayment plans..</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DENTAL PAYMENTS</a:t>
            </a:r>
            <a:endParaRPr lang="en-US" b="1" dirty="0"/>
          </a:p>
        </p:txBody>
      </p:sp>
      <p:sp>
        <p:nvSpPr>
          <p:cNvPr id="3" name="Subtitle 2"/>
          <p:cNvSpPr>
            <a:spLocks noGrp="1"/>
          </p:cNvSpPr>
          <p:nvPr>
            <p:ph type="subTitle" idx="1"/>
          </p:nvPr>
        </p:nvSpPr>
        <p:spPr>
          <a:xfrm>
            <a:off x="6629400" y="5638800"/>
            <a:ext cx="2286000" cy="1066800"/>
          </a:xfrm>
        </p:spPr>
        <p:txBody>
          <a:bodyPr>
            <a:normAutofit/>
          </a:bodyPr>
          <a:lstStyle/>
          <a:p>
            <a:pPr marL="514350" indent="-514350">
              <a:buAutoNum type="alphaUcPeriod"/>
            </a:pPr>
            <a:r>
              <a:rPr lang="en-US" sz="2400" dirty="0" err="1" smtClean="0">
                <a:solidFill>
                  <a:schemeClr val="tx1"/>
                </a:solidFill>
              </a:rPr>
              <a:t>Anitha</a:t>
            </a:r>
            <a:r>
              <a:rPr lang="en-US" sz="2400" dirty="0" smtClean="0">
                <a:solidFill>
                  <a:schemeClr val="tx1"/>
                </a:solidFill>
              </a:rPr>
              <a:t>,</a:t>
            </a:r>
          </a:p>
          <a:p>
            <a:pPr marL="514350" indent="-514350"/>
            <a:r>
              <a:rPr lang="en-US" sz="2400" dirty="0" smtClean="0">
                <a:solidFill>
                  <a:schemeClr val="tx1"/>
                </a:solidFill>
              </a:rPr>
              <a:t>3</a:t>
            </a:r>
            <a:r>
              <a:rPr lang="en-US" sz="2400" baseline="30000" dirty="0" smtClean="0">
                <a:solidFill>
                  <a:schemeClr val="tx1"/>
                </a:solidFill>
              </a:rPr>
              <a:t>rd</a:t>
            </a:r>
            <a:r>
              <a:rPr lang="en-US" sz="2400" dirty="0" smtClean="0">
                <a:solidFill>
                  <a:schemeClr val="tx1"/>
                </a:solidFill>
              </a:rPr>
              <a:t> Yr PG</a:t>
            </a:r>
            <a:endParaRPr lang="en-US" sz="2400" dirty="0">
              <a:solidFill>
                <a:schemeClr val="tx1"/>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9144000" cy="5973763"/>
          </a:xfrm>
        </p:spPr>
        <p:txBody>
          <a:bodyPr>
            <a:noAutofit/>
          </a:bodyPr>
          <a:lstStyle/>
          <a:p>
            <a:pPr>
              <a:buNone/>
            </a:pPr>
            <a:r>
              <a:rPr lang="en-US" sz="2400" b="1" dirty="0" smtClean="0"/>
              <a:t>A table of allowances:</a:t>
            </a:r>
          </a:p>
          <a:p>
            <a:pPr lvl="0"/>
            <a:r>
              <a:rPr lang="en-US" sz="2400" dirty="0" smtClean="0"/>
              <a:t>It is a list of covered services that assigns to each service a sum that represents the total obligation of the plan with respect to payment for such service but that does not necessarily represent a dentist's full fee for that service.</a:t>
            </a:r>
          </a:p>
          <a:p>
            <a:pPr lvl="0"/>
            <a:endParaRPr lang="en-US" sz="2400" dirty="0" smtClean="0"/>
          </a:p>
          <a:p>
            <a:pPr lvl="0"/>
            <a:r>
              <a:rPr lang="en-US" sz="2400" dirty="0" smtClean="0"/>
              <a:t> If the dentist's fee becomes more than that assigned to that service by the carrier, the remainder will be collected by the dentist from the patient. </a:t>
            </a:r>
          </a:p>
          <a:p>
            <a:pPr lvl="0"/>
            <a:endParaRPr lang="en-US" sz="2400" dirty="0" smtClean="0"/>
          </a:p>
          <a:p>
            <a:pPr lvl="0"/>
            <a:r>
              <a:rPr lang="en-US" sz="2400" dirty="0" smtClean="0">
                <a:solidFill>
                  <a:srgbClr val="FF0000"/>
                </a:solidFill>
              </a:rPr>
              <a:t>This method of reimbursement is not entirely satisfactory because the patients are often unaware that the plan may not cover them in full for dental care.</a:t>
            </a:r>
          </a:p>
          <a:p>
            <a:r>
              <a:rPr lang="en-IN" sz="2400" dirty="0" smtClean="0"/>
              <a:t> </a:t>
            </a:r>
            <a:endParaRPr lang="en-US" sz="2400" dirty="0" smtClean="0"/>
          </a:p>
          <a:p>
            <a:endParaRPr lang="en-US" sz="2400" b="1" dirty="0" smtClean="0"/>
          </a:p>
          <a:p>
            <a:endParaRPr lang="en-US" sz="2400" b="1" dirty="0"/>
          </a:p>
        </p:txBody>
      </p:sp>
      <p:sp>
        <p:nvSpPr>
          <p:cNvPr id="4" name="Rectangle 3"/>
          <p:cNvSpPr/>
          <p:nvPr/>
        </p:nvSpPr>
        <p:spPr>
          <a:xfrm>
            <a:off x="3962400" y="0"/>
            <a:ext cx="5181600" cy="369332"/>
          </a:xfrm>
          <a:prstGeom prst="rect">
            <a:avLst/>
          </a:prstGeom>
        </p:spPr>
        <p:txBody>
          <a:bodyPr wrap="square">
            <a:spAutoFit/>
          </a:bodyPr>
          <a:lstStyle/>
          <a:p>
            <a:r>
              <a:rPr lang="en-US" dirty="0" smtClean="0"/>
              <a:t>Reimbursement of dentists in prepayment plans..</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229600" cy="5897563"/>
          </a:xfrm>
        </p:spPr>
        <p:txBody>
          <a:bodyPr>
            <a:normAutofit/>
          </a:bodyPr>
          <a:lstStyle/>
          <a:p>
            <a:pPr>
              <a:lnSpc>
                <a:spcPct val="150000"/>
              </a:lnSpc>
              <a:buNone/>
            </a:pPr>
            <a:r>
              <a:rPr lang="en-US" sz="2400" b="1" dirty="0" smtClean="0"/>
              <a:t>Fee schedule</a:t>
            </a:r>
          </a:p>
          <a:p>
            <a:pPr>
              <a:lnSpc>
                <a:spcPct val="150000"/>
              </a:lnSpc>
            </a:pPr>
            <a:r>
              <a:rPr lang="en-US" sz="2400" dirty="0" smtClean="0"/>
              <a:t>It is a list of the charges established or agreed by a dentist for specific dental services.</a:t>
            </a:r>
          </a:p>
          <a:p>
            <a:pPr>
              <a:lnSpc>
                <a:spcPct val="150000"/>
              </a:lnSpc>
            </a:pPr>
            <a:r>
              <a:rPr lang="en-US" sz="2400" dirty="0" smtClean="0"/>
              <a:t> A fee schedule is usually taken to represent payment in full. </a:t>
            </a:r>
          </a:p>
          <a:p>
            <a:pPr>
              <a:lnSpc>
                <a:spcPct val="150000"/>
              </a:lnSpc>
            </a:pPr>
            <a:r>
              <a:rPr lang="en-US" sz="2400" dirty="0" smtClean="0"/>
              <a:t>With a fee schedule, the dentist must accept the listed amount as payment in full and not charge the patient at all.</a:t>
            </a:r>
            <a:endParaRPr lang="en-US" sz="2400" dirty="0"/>
          </a:p>
        </p:txBody>
      </p:sp>
      <p:sp>
        <p:nvSpPr>
          <p:cNvPr id="4" name="Rectangle 3"/>
          <p:cNvSpPr/>
          <p:nvPr/>
        </p:nvSpPr>
        <p:spPr>
          <a:xfrm>
            <a:off x="4114800" y="0"/>
            <a:ext cx="5029200" cy="369332"/>
          </a:xfrm>
          <a:prstGeom prst="rect">
            <a:avLst/>
          </a:prstGeom>
        </p:spPr>
        <p:txBody>
          <a:bodyPr wrap="square">
            <a:spAutoFit/>
          </a:bodyPr>
          <a:lstStyle/>
          <a:p>
            <a:r>
              <a:rPr lang="en-US" dirty="0" smtClean="0"/>
              <a:t>Reimbursement of dentists in prepayment plans..</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21</a:t>
            </a:fld>
            <a:endParaRPr lang="en-US"/>
          </a:p>
        </p:txBody>
      </p:sp>
      <p:sp>
        <p:nvSpPr>
          <p:cNvPr id="6" name="Rectangle 5"/>
          <p:cNvSpPr/>
          <p:nvPr/>
        </p:nvSpPr>
        <p:spPr>
          <a:xfrm>
            <a:off x="0" y="5562600"/>
            <a:ext cx="8305800" cy="1034129"/>
          </a:xfrm>
          <a:prstGeom prst="rect">
            <a:avLst/>
          </a:prstGeom>
        </p:spPr>
        <p:txBody>
          <a:bodyPr wrap="square">
            <a:spAutoFit/>
          </a:bodyPr>
          <a:lstStyle/>
          <a:p>
            <a:pPr lvl="0">
              <a:lnSpc>
                <a:spcPct val="170000"/>
              </a:lnSpc>
            </a:pPr>
            <a:r>
              <a:rPr lang="en-IN" dirty="0" smtClean="0"/>
              <a:t>Brain </a:t>
            </a:r>
            <a:r>
              <a:rPr lang="en-IN" dirty="0" err="1" smtClean="0"/>
              <a:t>A.Burt</a:t>
            </a:r>
            <a:r>
              <a:rPr lang="en-IN" dirty="0" smtClean="0"/>
              <a:t> and Stephen A. </a:t>
            </a:r>
            <a:r>
              <a:rPr lang="en-IN" dirty="0" err="1" smtClean="0"/>
              <a:t>Eklund</a:t>
            </a:r>
            <a:r>
              <a:rPr lang="en-IN" dirty="0" smtClean="0"/>
              <a:t>, Financing of dental care, Text book of  Dentistry, dental practice and the community, 5</a:t>
            </a:r>
            <a:r>
              <a:rPr lang="en-IN" baseline="30000" dirty="0" smtClean="0"/>
              <a:t>th</a:t>
            </a:r>
            <a:r>
              <a:rPr lang="en-IN" dirty="0" smtClean="0"/>
              <a:t> edition, 81-107.</a:t>
            </a: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229600" cy="5897563"/>
          </a:xfrm>
        </p:spPr>
        <p:txBody>
          <a:bodyPr>
            <a:normAutofit/>
          </a:bodyPr>
          <a:lstStyle/>
          <a:p>
            <a:pPr>
              <a:lnSpc>
                <a:spcPct val="150000"/>
              </a:lnSpc>
              <a:buNone/>
            </a:pPr>
            <a:r>
              <a:rPr lang="en-US" sz="2400" b="1" dirty="0" smtClean="0"/>
              <a:t>Discounted fee:</a:t>
            </a:r>
          </a:p>
          <a:p>
            <a:pPr>
              <a:lnSpc>
                <a:spcPct val="150000"/>
              </a:lnSpc>
            </a:pPr>
            <a:r>
              <a:rPr lang="en-US" sz="2400" dirty="0" smtClean="0"/>
              <a:t>Participating dentists have agreed to provide care for fees that are usually lower than the those charged by many dentists in their area.</a:t>
            </a:r>
          </a:p>
          <a:p>
            <a:pPr>
              <a:lnSpc>
                <a:spcPct val="150000"/>
              </a:lnSpc>
            </a:pPr>
            <a:r>
              <a:rPr lang="en-US" sz="2400" dirty="0" smtClean="0"/>
              <a:t>The patient is responsible for all of the difference between the dentist’s fee and the amount paid by the plan.</a:t>
            </a:r>
          </a:p>
          <a:p>
            <a:pPr>
              <a:lnSpc>
                <a:spcPct val="150000"/>
              </a:lnSpc>
            </a:pPr>
            <a:endParaRPr lang="en-US" sz="2400" dirty="0" smtClean="0"/>
          </a:p>
          <a:p>
            <a:pPr>
              <a:lnSpc>
                <a:spcPct val="150000"/>
              </a:lnSpc>
            </a:pPr>
            <a:endParaRPr lang="en-US" sz="2400" dirty="0"/>
          </a:p>
        </p:txBody>
      </p:sp>
      <p:sp>
        <p:nvSpPr>
          <p:cNvPr id="4" name="Rectangle 3"/>
          <p:cNvSpPr/>
          <p:nvPr/>
        </p:nvSpPr>
        <p:spPr>
          <a:xfrm>
            <a:off x="4267200" y="0"/>
            <a:ext cx="4876800" cy="369332"/>
          </a:xfrm>
          <a:prstGeom prst="rect">
            <a:avLst/>
          </a:prstGeom>
        </p:spPr>
        <p:txBody>
          <a:bodyPr wrap="square">
            <a:spAutoFit/>
          </a:bodyPr>
          <a:lstStyle/>
          <a:p>
            <a:r>
              <a:rPr lang="en-US" dirty="0" smtClean="0"/>
              <a:t>Reimbursement of dentists in prepayment plans..</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229600" cy="5897563"/>
          </a:xfrm>
        </p:spPr>
        <p:txBody>
          <a:bodyPr>
            <a:normAutofit/>
          </a:bodyPr>
          <a:lstStyle/>
          <a:p>
            <a:pPr>
              <a:buNone/>
            </a:pPr>
            <a:r>
              <a:rPr lang="en-US" sz="2400" b="1" dirty="0" smtClean="0"/>
              <a:t>Capitation: </a:t>
            </a:r>
          </a:p>
          <a:p>
            <a:r>
              <a:rPr lang="en-US" sz="2400" dirty="0" smtClean="0"/>
              <a:t>It became more common during 1980 and 1990s but plays a much smaller role in dentistry than in medicine.</a:t>
            </a:r>
          </a:p>
          <a:p>
            <a:endParaRPr lang="en-US" sz="2400" dirty="0" smtClean="0"/>
          </a:p>
          <a:p>
            <a:r>
              <a:rPr lang="en-US" sz="2400" dirty="0" smtClean="0"/>
              <a:t>ADA- a dental benefit programme in which a dentist contract with the carrier to provide all or most of the dental services covered under the programme to subscribers for a payment on </a:t>
            </a:r>
            <a:r>
              <a:rPr lang="en-US" sz="2400" b="1" dirty="0" smtClean="0"/>
              <a:t>per capita </a:t>
            </a:r>
            <a:r>
              <a:rPr lang="en-US" sz="2400" dirty="0" smtClean="0"/>
              <a:t>basis.</a:t>
            </a:r>
          </a:p>
          <a:p>
            <a:endParaRPr lang="en-US" sz="2400" dirty="0" smtClean="0"/>
          </a:p>
          <a:p>
            <a:r>
              <a:rPr lang="en-US" sz="2400" dirty="0" smtClean="0"/>
              <a:t>The dentist receives a fixed sum of money per enrolled person per month regardless of whether the patients utilize care or not during that particular month. </a:t>
            </a:r>
            <a:endParaRPr lang="en-US" sz="2400" dirty="0"/>
          </a:p>
        </p:txBody>
      </p:sp>
      <p:sp>
        <p:nvSpPr>
          <p:cNvPr id="4" name="Rectangle 3"/>
          <p:cNvSpPr/>
          <p:nvPr/>
        </p:nvSpPr>
        <p:spPr>
          <a:xfrm>
            <a:off x="4267200" y="0"/>
            <a:ext cx="4876800" cy="369332"/>
          </a:xfrm>
          <a:prstGeom prst="rect">
            <a:avLst/>
          </a:prstGeom>
        </p:spPr>
        <p:txBody>
          <a:bodyPr wrap="square">
            <a:spAutoFit/>
          </a:bodyPr>
          <a:lstStyle/>
          <a:p>
            <a:r>
              <a:rPr lang="en-US" dirty="0" smtClean="0"/>
              <a:t>Reimbursement of dentists in prepayment plans..</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pPr marL="342900" lvl="1" indent="-342900">
              <a:buFont typeface="Arial" pitchFamily="34" charset="0"/>
              <a:buChar char="•"/>
            </a:pPr>
            <a:r>
              <a:rPr lang="en-IN" b="1" u="sng" dirty="0" smtClean="0"/>
              <a:t>Non-profit health service corporation </a:t>
            </a:r>
            <a:endParaRPr lang="en-US" sz="2400" b="1" u="sng" dirty="0" smtClean="0"/>
          </a:p>
          <a:p>
            <a:endParaRPr lang="en-US" sz="2400" dirty="0" smtClean="0"/>
          </a:p>
          <a:p>
            <a:r>
              <a:rPr lang="en-US" sz="2400" dirty="0" smtClean="0"/>
              <a:t>Making profit is not the purpose of these plans, but rather improving access to services.</a:t>
            </a:r>
          </a:p>
          <a:p>
            <a:r>
              <a:rPr lang="en-US" sz="2400" dirty="0" smtClean="0"/>
              <a:t>1. Delta dental plans</a:t>
            </a:r>
          </a:p>
          <a:p>
            <a:r>
              <a:rPr lang="en-US" sz="2400" dirty="0" smtClean="0"/>
              <a:t>2. Blue cross and blue shield</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5897563"/>
          </a:xfrm>
        </p:spPr>
        <p:txBody>
          <a:bodyPr>
            <a:normAutofit/>
          </a:bodyPr>
          <a:lstStyle/>
          <a:p>
            <a:pPr>
              <a:lnSpc>
                <a:spcPct val="150000"/>
              </a:lnSpc>
            </a:pPr>
            <a:r>
              <a:rPr lang="en-IN" sz="2400" b="1" dirty="0" smtClean="0"/>
              <a:t>Delta dental plans: (</a:t>
            </a:r>
            <a:r>
              <a:rPr lang="en-US" sz="2400" dirty="0" smtClean="0"/>
              <a:t>Dental Service Corporation)</a:t>
            </a:r>
            <a:endParaRPr lang="en-IN" sz="2400" b="1" dirty="0" smtClean="0"/>
          </a:p>
          <a:p>
            <a:pPr>
              <a:lnSpc>
                <a:spcPct val="150000"/>
              </a:lnSpc>
            </a:pPr>
            <a:r>
              <a:rPr lang="en-US" sz="2400" dirty="0" smtClean="0"/>
              <a:t>The National Association of Dental Service Plans (NADSP) was formed in June 1 966 with the help from ADA. </a:t>
            </a:r>
          </a:p>
          <a:p>
            <a:pPr>
              <a:lnSpc>
                <a:spcPct val="150000"/>
              </a:lnSpc>
            </a:pPr>
            <a:r>
              <a:rPr lang="en-US" sz="2400" dirty="0" smtClean="0"/>
              <a:t>Delta Dental Plans Association (DDPA) was created in 1966 to bring together these local state service organizations and coordinate dental benefit programs for customers with employees in multiple states. </a:t>
            </a:r>
          </a:p>
          <a:p>
            <a:pPr>
              <a:lnSpc>
                <a:spcPct val="150000"/>
              </a:lnSpc>
            </a:pPr>
            <a:r>
              <a:rPr lang="en-US" sz="2400" dirty="0" smtClean="0"/>
              <a:t>The NADSP changed its name to Delta Dental Plans Association in April 1 969.</a:t>
            </a:r>
          </a:p>
          <a:p>
            <a:pPr>
              <a:lnSpc>
                <a:spcPct val="150000"/>
              </a:lnSpc>
            </a:pPr>
            <a:endParaRPr lang="en-IN" sz="2400" dirty="0" smtClean="0"/>
          </a:p>
          <a:p>
            <a:pPr>
              <a:lnSpc>
                <a:spcPct val="150000"/>
              </a:lnSpc>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
        <p:nvSpPr>
          <p:cNvPr id="5" name="Rectangle 4"/>
          <p:cNvSpPr/>
          <p:nvPr/>
        </p:nvSpPr>
        <p:spPr>
          <a:xfrm>
            <a:off x="0" y="5638800"/>
            <a:ext cx="8305800" cy="1034129"/>
          </a:xfrm>
          <a:prstGeom prst="rect">
            <a:avLst/>
          </a:prstGeom>
        </p:spPr>
        <p:txBody>
          <a:bodyPr wrap="square">
            <a:spAutoFit/>
          </a:bodyPr>
          <a:lstStyle/>
          <a:p>
            <a:pPr lvl="0">
              <a:lnSpc>
                <a:spcPct val="170000"/>
              </a:lnSpc>
            </a:pPr>
            <a:r>
              <a:rPr lang="en-IN" dirty="0" smtClean="0"/>
              <a:t>Brain </a:t>
            </a:r>
            <a:r>
              <a:rPr lang="en-IN" dirty="0" err="1" smtClean="0"/>
              <a:t>A.Burt</a:t>
            </a:r>
            <a:r>
              <a:rPr lang="en-IN" dirty="0" smtClean="0"/>
              <a:t> and Stephen A. </a:t>
            </a:r>
            <a:r>
              <a:rPr lang="en-IN" dirty="0" err="1" smtClean="0"/>
              <a:t>Eklund</a:t>
            </a:r>
            <a:r>
              <a:rPr lang="en-IN" dirty="0" smtClean="0"/>
              <a:t>, Financing of dental care, Text book of  Dentistry, dental practice and the community, 5</a:t>
            </a:r>
            <a:r>
              <a:rPr lang="en-IN" baseline="30000" dirty="0" smtClean="0"/>
              <a:t>th</a:t>
            </a:r>
            <a:r>
              <a:rPr lang="en-IN" dirty="0" smtClean="0"/>
              <a:t> edition, 81-107.</a:t>
            </a:r>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229600" cy="5897563"/>
          </a:xfrm>
        </p:spPr>
        <p:txBody>
          <a:bodyPr>
            <a:normAutofit/>
          </a:bodyPr>
          <a:lstStyle/>
          <a:p>
            <a:pPr>
              <a:lnSpc>
                <a:spcPct val="150000"/>
              </a:lnSpc>
            </a:pPr>
            <a:r>
              <a:rPr lang="en-US" sz="2400" dirty="0" smtClean="0"/>
              <a:t>It is legally constituted non-profit organization incorporated on a state-by-state basis and sponsored by a constituent dental society to negotiate and administer contracts for dental care.</a:t>
            </a:r>
          </a:p>
          <a:p>
            <a:pPr>
              <a:lnSpc>
                <a:spcPct val="150000"/>
              </a:lnSpc>
            </a:pPr>
            <a:r>
              <a:rPr lang="en-US" sz="2400" dirty="0" smtClean="0"/>
              <a:t>They are usually subject to the insurance laws of the state in which they are constituted.</a:t>
            </a:r>
          </a:p>
          <a:p>
            <a:endParaRPr lang="en-US" sz="2400" dirty="0"/>
          </a:p>
        </p:txBody>
      </p:sp>
      <p:sp>
        <p:nvSpPr>
          <p:cNvPr id="4" name="Rectangle 3"/>
          <p:cNvSpPr/>
          <p:nvPr/>
        </p:nvSpPr>
        <p:spPr>
          <a:xfrm>
            <a:off x="6858000" y="0"/>
            <a:ext cx="2198038" cy="369332"/>
          </a:xfrm>
          <a:prstGeom prst="rect">
            <a:avLst/>
          </a:prstGeom>
        </p:spPr>
        <p:txBody>
          <a:bodyPr wrap="none">
            <a:spAutoFit/>
          </a:bodyPr>
          <a:lstStyle/>
          <a:p>
            <a:r>
              <a:rPr lang="en-IN" b="1" dirty="0" smtClean="0"/>
              <a:t>Delta dental plans…</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229600" cy="5897563"/>
          </a:xfrm>
        </p:spPr>
        <p:txBody>
          <a:bodyPr>
            <a:normAutofit/>
          </a:bodyPr>
          <a:lstStyle/>
          <a:p>
            <a:r>
              <a:rPr lang="en-US" sz="2400" b="1" dirty="0" smtClean="0"/>
              <a:t>Reimbursement of dentists in Delta plans:</a:t>
            </a:r>
            <a:endParaRPr lang="en-US" sz="2400" dirty="0" smtClean="0"/>
          </a:p>
          <a:p>
            <a:pPr>
              <a:lnSpc>
                <a:spcPct val="150000"/>
              </a:lnSpc>
            </a:pPr>
            <a:r>
              <a:rPr lang="en-US" sz="2400" dirty="0" smtClean="0"/>
              <a:t>Delta dental plans almost exclusively use the UCR concept.</a:t>
            </a:r>
          </a:p>
          <a:p>
            <a:pPr>
              <a:lnSpc>
                <a:spcPct val="150000"/>
              </a:lnSpc>
            </a:pPr>
            <a:r>
              <a:rPr lang="en-US" sz="2400" dirty="0" smtClean="0"/>
              <a:t>The way in which a dentist is reimbursed depends on whether the dentist is </a:t>
            </a:r>
            <a:r>
              <a:rPr lang="en-US" sz="2400" b="1" dirty="0" smtClean="0"/>
              <a:t>participating or non-participating</a:t>
            </a:r>
            <a:r>
              <a:rPr lang="en-US" sz="2400" dirty="0" smtClean="0"/>
              <a:t> in the plan. </a:t>
            </a:r>
          </a:p>
          <a:p>
            <a:pPr>
              <a:lnSpc>
                <a:spcPct val="150000"/>
              </a:lnSpc>
            </a:pPr>
            <a:r>
              <a:rPr lang="en-US" sz="2400" dirty="0" smtClean="0"/>
              <a:t>A participating dentist is defined as any duly licensed dentist with whom a Delta plan has a contractual agreement to render care to covered subscribers.</a:t>
            </a:r>
          </a:p>
          <a:p>
            <a:endParaRPr lang="en-US" sz="2400" dirty="0"/>
          </a:p>
        </p:txBody>
      </p:sp>
      <p:sp>
        <p:nvSpPr>
          <p:cNvPr id="4" name="Rectangle 3"/>
          <p:cNvSpPr/>
          <p:nvPr/>
        </p:nvSpPr>
        <p:spPr>
          <a:xfrm>
            <a:off x="6781800" y="0"/>
            <a:ext cx="2198038" cy="369332"/>
          </a:xfrm>
          <a:prstGeom prst="rect">
            <a:avLst/>
          </a:prstGeom>
        </p:spPr>
        <p:txBody>
          <a:bodyPr wrap="none">
            <a:spAutoFit/>
          </a:bodyPr>
          <a:lstStyle/>
          <a:p>
            <a:r>
              <a:rPr lang="en-IN" b="1" dirty="0" smtClean="0"/>
              <a:t>Delta dental plans…</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5668963"/>
          </a:xfrm>
        </p:spPr>
        <p:txBody>
          <a:bodyPr>
            <a:normAutofit/>
          </a:bodyPr>
          <a:lstStyle/>
          <a:p>
            <a:r>
              <a:rPr lang="en-US" sz="2400" dirty="0" smtClean="0"/>
              <a:t>Dentists participating in the plan have to agree to the following conditions,</a:t>
            </a:r>
          </a:p>
          <a:p>
            <a:pPr marL="514350" lvl="0" indent="-514350">
              <a:buFont typeface="+mj-lt"/>
              <a:buAutoNum type="arabicPeriod"/>
            </a:pPr>
            <a:r>
              <a:rPr lang="en-US" sz="2400" dirty="0" smtClean="0"/>
              <a:t>Pre-filing of their usual and customary fees.</a:t>
            </a:r>
          </a:p>
          <a:p>
            <a:pPr marL="514350" lvl="0" indent="-514350">
              <a:buFont typeface="+mj-lt"/>
              <a:buAutoNum type="arabicPeriod"/>
            </a:pPr>
            <a:r>
              <a:rPr lang="en-US" sz="2400" dirty="0" smtClean="0"/>
              <a:t>90th percentile of fees as payment in full.</a:t>
            </a:r>
          </a:p>
          <a:p>
            <a:pPr marL="514350" lvl="0" indent="-514350">
              <a:buFont typeface="+mj-lt"/>
              <a:buAutoNum type="arabicPeriod"/>
            </a:pPr>
            <a:r>
              <a:rPr lang="en-US" sz="2400" dirty="0" smtClean="0"/>
              <a:t>Fee audits by auditors from Delta plan. </a:t>
            </a:r>
          </a:p>
          <a:p>
            <a:pPr marL="514350" lvl="0" indent="-514350">
              <a:buFont typeface="+mj-lt"/>
              <a:buAutoNum type="arabicPeriod"/>
            </a:pPr>
            <a:r>
              <a:rPr lang="en-US" sz="2400" dirty="0" smtClean="0"/>
              <a:t>Post-treatment inspection of randomly chosen patients to monitor the quality of care.</a:t>
            </a:r>
          </a:p>
          <a:p>
            <a:pPr marL="514350" lvl="0" indent="-514350">
              <a:buFont typeface="+mj-lt"/>
              <a:buAutoNum type="arabicPeriod"/>
            </a:pPr>
            <a:r>
              <a:rPr lang="en-US" sz="2400" dirty="0" smtClean="0"/>
              <a:t>The withholding of a small amount of each fee to go into the Delta capital reserve fund.</a:t>
            </a:r>
          </a:p>
          <a:p>
            <a:pPr marL="514350" indent="-514350">
              <a:buNone/>
            </a:pPr>
            <a:r>
              <a:rPr lang="en-US" sz="2400" dirty="0" smtClean="0"/>
              <a:t> </a:t>
            </a:r>
          </a:p>
          <a:p>
            <a:endParaRPr lang="en-US" sz="2400" dirty="0"/>
          </a:p>
        </p:txBody>
      </p:sp>
      <p:sp>
        <p:nvSpPr>
          <p:cNvPr id="4" name="Rectangle 3"/>
          <p:cNvSpPr/>
          <p:nvPr/>
        </p:nvSpPr>
        <p:spPr>
          <a:xfrm>
            <a:off x="6781800" y="0"/>
            <a:ext cx="2198038" cy="369332"/>
          </a:xfrm>
          <a:prstGeom prst="rect">
            <a:avLst/>
          </a:prstGeom>
        </p:spPr>
        <p:txBody>
          <a:bodyPr wrap="none">
            <a:spAutoFit/>
          </a:bodyPr>
          <a:lstStyle/>
          <a:p>
            <a:r>
              <a:rPr lang="en-IN" b="1" dirty="0" smtClean="0"/>
              <a:t>Delta dental plans…</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0"/>
            <a:ext cx="8229600" cy="4419600"/>
          </a:xfrm>
        </p:spPr>
        <p:txBody>
          <a:bodyPr>
            <a:normAutofit/>
          </a:bodyPr>
          <a:lstStyle/>
          <a:p>
            <a:pPr>
              <a:lnSpc>
                <a:spcPct val="150000"/>
              </a:lnSpc>
            </a:pPr>
            <a:r>
              <a:rPr lang="en-US" sz="2400" dirty="0" smtClean="0"/>
              <a:t>Non-participating dentists can also treat patients covered under Delta dental plan. </a:t>
            </a:r>
          </a:p>
          <a:p>
            <a:pPr>
              <a:lnSpc>
                <a:spcPct val="150000"/>
              </a:lnSpc>
            </a:pPr>
            <a:r>
              <a:rPr lang="en-US" sz="2400" dirty="0" smtClean="0"/>
              <a:t>They are paid at a considerably lower percentile than the 90th, often at the median or 50th percentile. </a:t>
            </a:r>
          </a:p>
          <a:p>
            <a:pPr>
              <a:lnSpc>
                <a:spcPct val="150000"/>
              </a:lnSpc>
            </a:pPr>
            <a:r>
              <a:rPr lang="en-US" sz="2400" dirty="0" smtClean="0"/>
              <a:t>They however do not need to </a:t>
            </a:r>
            <a:r>
              <a:rPr lang="en-US" sz="2400" dirty="0" err="1" smtClean="0"/>
              <a:t>prefile</a:t>
            </a:r>
            <a:r>
              <a:rPr lang="en-US" sz="2400" dirty="0" smtClean="0"/>
              <a:t> their fees and are not subject to fee audits.</a:t>
            </a:r>
          </a:p>
          <a:p>
            <a:pPr>
              <a:lnSpc>
                <a:spcPct val="150000"/>
              </a:lnSpc>
            </a:pPr>
            <a:endParaRPr lang="en-US" sz="2400" dirty="0"/>
          </a:p>
        </p:txBody>
      </p:sp>
      <p:sp>
        <p:nvSpPr>
          <p:cNvPr id="4" name="Rectangle 3"/>
          <p:cNvSpPr/>
          <p:nvPr/>
        </p:nvSpPr>
        <p:spPr>
          <a:xfrm>
            <a:off x="6553200" y="152400"/>
            <a:ext cx="2198038" cy="369332"/>
          </a:xfrm>
          <a:prstGeom prst="rect">
            <a:avLst/>
          </a:prstGeom>
        </p:spPr>
        <p:txBody>
          <a:bodyPr wrap="none">
            <a:spAutoFit/>
          </a:bodyPr>
          <a:lstStyle/>
          <a:p>
            <a:r>
              <a:rPr lang="en-IN" b="1" dirty="0" smtClean="0"/>
              <a:t>Delta dental plans…</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29</a:t>
            </a:fld>
            <a:endParaRPr lang="en-US"/>
          </a:p>
        </p:txBody>
      </p:sp>
      <p:sp>
        <p:nvSpPr>
          <p:cNvPr id="6" name="Rectangle 5"/>
          <p:cNvSpPr/>
          <p:nvPr/>
        </p:nvSpPr>
        <p:spPr>
          <a:xfrm>
            <a:off x="0" y="5823871"/>
            <a:ext cx="8153400" cy="1034129"/>
          </a:xfrm>
          <a:prstGeom prst="rect">
            <a:avLst/>
          </a:prstGeom>
        </p:spPr>
        <p:txBody>
          <a:bodyPr wrap="square">
            <a:spAutoFit/>
          </a:bodyPr>
          <a:lstStyle/>
          <a:p>
            <a:pPr lvl="0">
              <a:lnSpc>
                <a:spcPct val="170000"/>
              </a:lnSpc>
            </a:pPr>
            <a:r>
              <a:rPr lang="en-IN" dirty="0" smtClean="0"/>
              <a:t>Brain </a:t>
            </a:r>
            <a:r>
              <a:rPr lang="en-IN" dirty="0" err="1" smtClean="0"/>
              <a:t>A.Burt</a:t>
            </a:r>
            <a:r>
              <a:rPr lang="en-IN" dirty="0" smtClean="0"/>
              <a:t> and Stephen A. </a:t>
            </a:r>
            <a:r>
              <a:rPr lang="en-IN" dirty="0" err="1" smtClean="0"/>
              <a:t>Eklund</a:t>
            </a:r>
            <a:r>
              <a:rPr lang="en-IN" dirty="0" smtClean="0"/>
              <a:t>, Financing of dental care, Text book of  Dentistry, dental practice and the community, 5</a:t>
            </a:r>
            <a:r>
              <a:rPr lang="en-IN" baseline="30000" dirty="0" smtClean="0"/>
              <a:t>th</a:t>
            </a:r>
            <a:r>
              <a:rPr lang="en-IN" dirty="0" smtClean="0"/>
              <a:t> edition, 81-107.</a:t>
            </a: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981200" cy="487362"/>
          </a:xfrm>
        </p:spPr>
        <p:txBody>
          <a:bodyPr>
            <a:normAutofit fontScale="90000"/>
          </a:bodyPr>
          <a:lstStyle/>
          <a:p>
            <a:pPr algn="l"/>
            <a:r>
              <a:rPr lang="en-US" sz="3200" b="1" dirty="0" smtClean="0"/>
              <a:t>Contents </a:t>
            </a:r>
            <a:endParaRPr lang="en-US" sz="3200" b="1" dirty="0"/>
          </a:p>
        </p:txBody>
      </p:sp>
      <p:sp>
        <p:nvSpPr>
          <p:cNvPr id="3" name="Content Placeholder 2"/>
          <p:cNvSpPr>
            <a:spLocks noGrp="1"/>
          </p:cNvSpPr>
          <p:nvPr>
            <p:ph idx="1"/>
          </p:nvPr>
        </p:nvSpPr>
        <p:spPr>
          <a:xfrm>
            <a:off x="228600" y="914400"/>
            <a:ext cx="8915400" cy="4525963"/>
          </a:xfrm>
        </p:spPr>
        <p:txBody>
          <a:bodyPr>
            <a:noAutofit/>
          </a:bodyPr>
          <a:lstStyle/>
          <a:p>
            <a:pPr lvl="0"/>
            <a:r>
              <a:rPr lang="en-IN" sz="2800" dirty="0" smtClean="0"/>
              <a:t>Introduction</a:t>
            </a:r>
            <a:endParaRPr lang="en-US" sz="2800" dirty="0" smtClean="0"/>
          </a:p>
          <a:p>
            <a:pPr lvl="0"/>
            <a:r>
              <a:rPr lang="en-IN" sz="2800" dirty="0" smtClean="0"/>
              <a:t>Classification of payment plan</a:t>
            </a:r>
            <a:endParaRPr lang="en-US" sz="2800" dirty="0" smtClean="0"/>
          </a:p>
          <a:p>
            <a:pPr lvl="1">
              <a:buNone/>
            </a:pPr>
            <a:r>
              <a:rPr lang="en-IN" dirty="0" smtClean="0"/>
              <a:t>1.Private Fee for service</a:t>
            </a:r>
            <a:endParaRPr lang="en-US" dirty="0" smtClean="0"/>
          </a:p>
          <a:p>
            <a:pPr lvl="1">
              <a:buNone/>
            </a:pPr>
            <a:r>
              <a:rPr lang="en-IN" dirty="0" smtClean="0"/>
              <a:t>2.Post payment plan</a:t>
            </a:r>
            <a:endParaRPr lang="en-US" dirty="0" smtClean="0"/>
          </a:p>
          <a:p>
            <a:pPr lvl="1"/>
            <a:endParaRPr lang="en-US" dirty="0" smtClean="0"/>
          </a:p>
          <a:p>
            <a:pPr lvl="1">
              <a:buNone/>
            </a:pPr>
            <a:endParaRPr lang="en-US" dirty="0" smtClean="0"/>
          </a:p>
          <a:p>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39"/>
          <p:cNvGraphicFramePr>
            <a:graphicFrameLocks noGrp="1"/>
          </p:cNvGraphicFramePr>
          <p:nvPr/>
        </p:nvGraphicFramePr>
        <p:xfrm>
          <a:off x="609600" y="1508760"/>
          <a:ext cx="3505200" cy="4358640"/>
        </p:xfrm>
        <a:graphic>
          <a:graphicData uri="http://schemas.openxmlformats.org/drawingml/2006/table">
            <a:tbl>
              <a:tblPr/>
              <a:tblGrid>
                <a:gridCol w="1447800"/>
                <a:gridCol w="2057400"/>
              </a:tblGrid>
              <a:tr h="33020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000" b="1" i="0" u="none" strike="noStrike" cap="none" normalizeH="0" baseline="0" dirty="0" smtClean="0">
                          <a:ln>
                            <a:noFill/>
                          </a:ln>
                          <a:solidFill>
                            <a:srgbClr val="0070C0"/>
                          </a:solidFill>
                          <a:effectLst/>
                          <a:latin typeface="Arial" charset="0"/>
                        </a:rPr>
                        <a:t>Range of fees ($)</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000" b="1" i="0" u="none" strike="noStrike" cap="none" normalizeH="0" baseline="0" dirty="0" smtClean="0">
                          <a:ln>
                            <a:noFill/>
                          </a:ln>
                          <a:solidFill>
                            <a:srgbClr val="0070C0"/>
                          </a:solidFill>
                          <a:effectLst/>
                          <a:latin typeface="Arial" charset="0"/>
                        </a:rPr>
                        <a:t>frequency(in %)</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&lt; 10</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dirty="0" smtClean="0">
                          <a:ln>
                            <a:noFill/>
                          </a:ln>
                          <a:solidFill>
                            <a:srgbClr val="0070C0"/>
                          </a:solidFill>
                          <a:effectLst/>
                          <a:latin typeface="Arial" charset="0"/>
                        </a:rPr>
                        <a:t>1</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&lt; 20</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2</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&lt; 30</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5</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&lt; 40</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28</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&lt; 50</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80</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&lt; 60</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95</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&lt; 70</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99</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smtClean="0">
                          <a:ln>
                            <a:noFill/>
                          </a:ln>
                          <a:solidFill>
                            <a:srgbClr val="0070C0"/>
                          </a:solidFill>
                          <a:effectLst/>
                          <a:latin typeface="Arial" charset="0"/>
                        </a:rPr>
                        <a:t>&lt; 80</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400" b="1" i="0" u="none" strike="noStrike" cap="none" normalizeH="0" baseline="0" dirty="0" smtClean="0">
                          <a:ln>
                            <a:noFill/>
                          </a:ln>
                          <a:solidFill>
                            <a:srgbClr val="0070C0"/>
                          </a:solidFill>
                          <a:effectLst/>
                          <a:latin typeface="Arial" charset="0"/>
                        </a:rPr>
                        <a:t>100</a:t>
                      </a:r>
                    </a:p>
                  </a:txBody>
                  <a:tcPr horzOverflow="overflow">
                    <a:lnL w="28575" cap="flat" cmpd="sng" algn="ctr">
                      <a:solidFill>
                        <a:srgbClr val="66FF33"/>
                      </a:solidFill>
                      <a:prstDash val="solid"/>
                      <a:round/>
                      <a:headEnd type="none" w="sm" len="sm"/>
                      <a:tailEnd type="none" w="sm" len="sm"/>
                    </a:lnL>
                    <a:lnR w="28575" cap="flat" cmpd="sng" algn="ctr">
                      <a:solidFill>
                        <a:srgbClr val="66FF33"/>
                      </a:solidFill>
                      <a:prstDash val="solid"/>
                      <a:round/>
                      <a:headEnd type="none" w="sm" len="sm"/>
                      <a:tailEnd type="none" w="sm" len="sm"/>
                    </a:lnR>
                    <a:lnT w="12700" cap="flat" cmpd="sng" algn="ctr">
                      <a:solidFill>
                        <a:srgbClr val="66FF33"/>
                      </a:solidFill>
                      <a:prstDash val="solid"/>
                      <a:round/>
                      <a:headEnd type="none" w="sm" len="sm"/>
                      <a:tailEnd type="none" w="sm" len="sm"/>
                    </a:lnT>
                    <a:lnB w="12700" cap="flat" cmpd="sng" algn="ctr">
                      <a:solidFill>
                        <a:srgbClr val="66FF33"/>
                      </a:solidFill>
                      <a:prstDash val="solid"/>
                      <a:round/>
                      <a:headEnd type="none" w="sm" len="sm"/>
                      <a:tailEnd type="none" w="sm" len="sm"/>
                    </a:lnB>
                    <a:lnTlToBr>
                      <a:noFill/>
                    </a:lnTlToBr>
                    <a:lnBlToTr>
                      <a:noFill/>
                    </a:lnBlToTr>
                    <a:noFill/>
                  </a:tcPr>
                </a:tc>
              </a:tr>
            </a:tbl>
          </a:graphicData>
        </a:graphic>
      </p:graphicFrame>
      <p:graphicFrame>
        <p:nvGraphicFramePr>
          <p:cNvPr id="38947" name="Object 35" descr="Purple mesh"/>
          <p:cNvGraphicFramePr>
            <a:graphicFrameLocks noChangeAspect="1"/>
          </p:cNvGraphicFramePr>
          <p:nvPr/>
        </p:nvGraphicFramePr>
        <p:xfrm>
          <a:off x="4724400" y="1295400"/>
          <a:ext cx="4191000" cy="4191000"/>
        </p:xfrm>
        <a:graphic>
          <a:graphicData uri="http://schemas.openxmlformats.org/presentationml/2006/ole">
            <mc:AlternateContent xmlns:mc="http://schemas.openxmlformats.org/markup-compatibility/2006">
              <mc:Choice xmlns:v="urn:schemas-microsoft-com:vml" Requires="v">
                <p:oleObj spid="_x0000_s2051" name="Chart" r:id="rId3" imgW="6096000" imgH="4076700" progId="MSGraph.Chart.8">
                  <p:embed followColorScheme="full"/>
                </p:oleObj>
              </mc:Choice>
              <mc:Fallback>
                <p:oleObj name="Chart" r:id="rId3" imgW="6096000" imgH="4076700" progId="MSGraph.Chart.8">
                  <p:embed followColorScheme="full"/>
                  <p:pic>
                    <p:nvPicPr>
                      <p:cNvPr id="0" name="Object 35" descr="Purple mesh"/>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1295400"/>
                        <a:ext cx="4191000" cy="4191000"/>
                      </a:xfrm>
                      <a:prstGeom prst="rect">
                        <a:avLst/>
                      </a:prstGeom>
                      <a:blipFill dpi="0" rotWithShape="0">
                        <a:blip r:embed="rId5"/>
                        <a:srcRect/>
                        <a:tile tx="0" ty="0" sx="100000" sy="100000" flip="none" algn="tl"/>
                      </a:blipFill>
                    </p:spPr>
                  </p:pic>
                </p:oleObj>
              </mc:Fallback>
            </mc:AlternateContent>
          </a:graphicData>
        </a:graphic>
      </p:graphicFrame>
      <p:sp>
        <p:nvSpPr>
          <p:cNvPr id="5" name="TextBox 4"/>
          <p:cNvSpPr txBox="1"/>
          <p:nvPr/>
        </p:nvSpPr>
        <p:spPr>
          <a:xfrm>
            <a:off x="4876800" y="304800"/>
            <a:ext cx="2043380" cy="461665"/>
          </a:xfrm>
          <a:prstGeom prst="rect">
            <a:avLst/>
          </a:prstGeom>
          <a:noFill/>
        </p:spPr>
        <p:txBody>
          <a:bodyPr wrap="none" rtlCol="0">
            <a:spAutoFit/>
          </a:bodyPr>
          <a:lstStyle/>
          <a:p>
            <a:r>
              <a:rPr lang="en-US" sz="2400" b="1" dirty="0" smtClean="0"/>
              <a:t>90</a:t>
            </a:r>
            <a:r>
              <a:rPr lang="en-US" sz="2400" b="1" baseline="30000" dirty="0" smtClean="0"/>
              <a:t>th</a:t>
            </a:r>
            <a:r>
              <a:rPr lang="en-US" sz="2400" b="1" dirty="0" smtClean="0"/>
              <a:t> percentile</a:t>
            </a:r>
            <a:endParaRPr lang="en-US" sz="2400" b="1"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2" fill="hold" nodeType="afterEffect">
                                  <p:stCondLst>
                                    <p:cond delay="2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0" fill="hold"/>
                                        <p:tgtEl>
                                          <p:spTgt spid="4"/>
                                        </p:tgtEl>
                                        <p:attrNameLst>
                                          <p:attrName>ppt_x</p:attrName>
                                        </p:attrNameLst>
                                      </p:cBhvr>
                                      <p:tavLst>
                                        <p:tav tm="0">
                                          <p:val>
                                            <p:strVal val="1+#ppt_w/2"/>
                                          </p:val>
                                        </p:tav>
                                        <p:tav tm="100000">
                                          <p:val>
                                            <p:strVal val="#ppt_x"/>
                                          </p:val>
                                        </p:tav>
                                      </p:tavLst>
                                    </p:anim>
                                    <p:anim calcmode="lin" valueType="num">
                                      <p:cBhvr additive="base">
                                        <p:cTn id="8" dur="50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38947"/>
                                        </p:tgtEl>
                                        <p:attrNameLst>
                                          <p:attrName>style.visibility</p:attrName>
                                        </p:attrNameLst>
                                      </p:cBhvr>
                                      <p:to>
                                        <p:strVal val="visible"/>
                                      </p:to>
                                    </p:set>
                                    <p:animEffect transition="in" filter="barn(inHorizontal)">
                                      <p:cBhvr>
                                        <p:cTn id="13" dur="500"/>
                                        <p:tgtEl>
                                          <p:spTgt spid="38947"/>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grpId="0" nodeType="clickEffect">
                                  <p:stCondLst>
                                    <p:cond delay="0"/>
                                  </p:stCondLst>
                                  <p:childTnLst>
                                    <p:set>
                                      <p:cBhvr>
                                        <p:cTn id="17" dur="1" fill="hold">
                                          <p:stCondLst>
                                            <p:cond delay="0"/>
                                          </p:stCondLst>
                                        </p:cTn>
                                        <p:tgtEl>
                                          <p:spTgt spid="38947"/>
                                        </p:tgtEl>
                                        <p:attrNameLst>
                                          <p:attrName>style.visibility</p:attrName>
                                        </p:attrNameLst>
                                      </p:cBhvr>
                                      <p:to>
                                        <p:strVal val="visible"/>
                                      </p:to>
                                    </p:set>
                                    <p:animEffect transition="in" filter="barn(inHorizontal)">
                                      <p:cBhvr>
                                        <p:cTn id="18" dur="500"/>
                                        <p:tgtEl>
                                          <p:spTgt spid="38947"/>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6" fill="hold" grpId="0" nodeType="clickEffect">
                                  <p:stCondLst>
                                    <p:cond delay="0"/>
                                  </p:stCondLst>
                                  <p:childTnLst>
                                    <p:set>
                                      <p:cBhvr>
                                        <p:cTn id="22" dur="1" fill="hold">
                                          <p:stCondLst>
                                            <p:cond delay="0"/>
                                          </p:stCondLst>
                                        </p:cTn>
                                        <p:tgtEl>
                                          <p:spTgt spid="38947"/>
                                        </p:tgtEl>
                                        <p:attrNameLst>
                                          <p:attrName>style.visibility</p:attrName>
                                        </p:attrNameLst>
                                      </p:cBhvr>
                                      <p:to>
                                        <p:strVal val="visible"/>
                                      </p:to>
                                    </p:set>
                                    <p:animEffect transition="in" filter="barn(inHorizontal)">
                                      <p:cBhvr>
                                        <p:cTn id="23" dur="500"/>
                                        <p:tgtEl>
                                          <p:spTgt spid="38947"/>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grpId="0" nodeType="clickEffect">
                                  <p:stCondLst>
                                    <p:cond delay="0"/>
                                  </p:stCondLst>
                                  <p:childTnLst>
                                    <p:set>
                                      <p:cBhvr>
                                        <p:cTn id="27" dur="1" fill="hold">
                                          <p:stCondLst>
                                            <p:cond delay="0"/>
                                          </p:stCondLst>
                                        </p:cTn>
                                        <p:tgtEl>
                                          <p:spTgt spid="38947"/>
                                        </p:tgtEl>
                                        <p:attrNameLst>
                                          <p:attrName>style.visibility</p:attrName>
                                        </p:attrNameLst>
                                      </p:cBhvr>
                                      <p:to>
                                        <p:strVal val="visible"/>
                                      </p:to>
                                    </p:set>
                                    <p:animEffect transition="in" filter="barn(inHorizontal)">
                                      <p:cBhvr>
                                        <p:cTn id="28" dur="500"/>
                                        <p:tgtEl>
                                          <p:spTgt spid="38947"/>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6" fill="hold" grpId="0" nodeType="clickEffect">
                                  <p:stCondLst>
                                    <p:cond delay="0"/>
                                  </p:stCondLst>
                                  <p:childTnLst>
                                    <p:set>
                                      <p:cBhvr>
                                        <p:cTn id="32" dur="1" fill="hold">
                                          <p:stCondLst>
                                            <p:cond delay="0"/>
                                          </p:stCondLst>
                                        </p:cTn>
                                        <p:tgtEl>
                                          <p:spTgt spid="38947"/>
                                        </p:tgtEl>
                                        <p:attrNameLst>
                                          <p:attrName>style.visibility</p:attrName>
                                        </p:attrNameLst>
                                      </p:cBhvr>
                                      <p:to>
                                        <p:strVal val="visible"/>
                                      </p:to>
                                    </p:set>
                                    <p:animEffect transition="in" filter="barn(inHorizontal)">
                                      <p:cBhvr>
                                        <p:cTn id="33" dur="500"/>
                                        <p:tgtEl>
                                          <p:spTgt spid="38947"/>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6" fill="hold" grpId="0" nodeType="clickEffect">
                                  <p:stCondLst>
                                    <p:cond delay="0"/>
                                  </p:stCondLst>
                                  <p:childTnLst>
                                    <p:set>
                                      <p:cBhvr>
                                        <p:cTn id="37" dur="1" fill="hold">
                                          <p:stCondLst>
                                            <p:cond delay="0"/>
                                          </p:stCondLst>
                                        </p:cTn>
                                        <p:tgtEl>
                                          <p:spTgt spid="38947"/>
                                        </p:tgtEl>
                                        <p:attrNameLst>
                                          <p:attrName>style.visibility</p:attrName>
                                        </p:attrNameLst>
                                      </p:cBhvr>
                                      <p:to>
                                        <p:strVal val="visible"/>
                                      </p:to>
                                    </p:set>
                                    <p:animEffect transition="in" filter="barn(inHorizontal)">
                                      <p:cBhvr>
                                        <p:cTn id="38" dur="500"/>
                                        <p:tgtEl>
                                          <p:spTgt spid="38947"/>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6" fill="hold" grpId="0" nodeType="clickEffect">
                                  <p:stCondLst>
                                    <p:cond delay="0"/>
                                  </p:stCondLst>
                                  <p:childTnLst>
                                    <p:set>
                                      <p:cBhvr>
                                        <p:cTn id="42" dur="1" fill="hold">
                                          <p:stCondLst>
                                            <p:cond delay="0"/>
                                          </p:stCondLst>
                                        </p:cTn>
                                        <p:tgtEl>
                                          <p:spTgt spid="38947"/>
                                        </p:tgtEl>
                                        <p:attrNameLst>
                                          <p:attrName>style.visibility</p:attrName>
                                        </p:attrNameLst>
                                      </p:cBhvr>
                                      <p:to>
                                        <p:strVal val="visible"/>
                                      </p:to>
                                    </p:set>
                                    <p:animEffect transition="in" filter="barn(inHorizontal)">
                                      <p:cBhvr>
                                        <p:cTn id="43" dur="500"/>
                                        <p:tgtEl>
                                          <p:spTgt spid="38947"/>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6" fill="hold" grpId="0" nodeType="clickEffect">
                                  <p:stCondLst>
                                    <p:cond delay="0"/>
                                  </p:stCondLst>
                                  <p:childTnLst>
                                    <p:set>
                                      <p:cBhvr>
                                        <p:cTn id="47" dur="1" fill="hold">
                                          <p:stCondLst>
                                            <p:cond delay="0"/>
                                          </p:stCondLst>
                                        </p:cTn>
                                        <p:tgtEl>
                                          <p:spTgt spid="38947"/>
                                        </p:tgtEl>
                                        <p:attrNameLst>
                                          <p:attrName>style.visibility</p:attrName>
                                        </p:attrNameLst>
                                      </p:cBhvr>
                                      <p:to>
                                        <p:strVal val="visible"/>
                                      </p:to>
                                    </p:set>
                                    <p:animEffect transition="in" filter="barn(inHorizontal)">
                                      <p:cBhvr>
                                        <p:cTn id="48" dur="500"/>
                                        <p:tgtEl>
                                          <p:spTgt spid="38947"/>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6" fill="hold" grpId="0" nodeType="clickEffect">
                                  <p:stCondLst>
                                    <p:cond delay="0"/>
                                  </p:stCondLst>
                                  <p:childTnLst>
                                    <p:set>
                                      <p:cBhvr>
                                        <p:cTn id="52" dur="1" fill="hold">
                                          <p:stCondLst>
                                            <p:cond delay="0"/>
                                          </p:stCondLst>
                                        </p:cTn>
                                        <p:tgtEl>
                                          <p:spTgt spid="38947"/>
                                        </p:tgtEl>
                                        <p:attrNameLst>
                                          <p:attrName>style.visibility</p:attrName>
                                        </p:attrNameLst>
                                      </p:cBhvr>
                                      <p:to>
                                        <p:strVal val="visible"/>
                                      </p:to>
                                    </p:set>
                                    <p:animEffect transition="in" filter="barn(inHorizontal)">
                                      <p:cBhvr>
                                        <p:cTn id="53" dur="500"/>
                                        <p:tgtEl>
                                          <p:spTgt spid="389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38947" grpId="0" bld="category"/>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126163"/>
          </a:xfrm>
        </p:spPr>
        <p:txBody>
          <a:bodyPr>
            <a:normAutofit/>
          </a:bodyPr>
          <a:lstStyle/>
          <a:p>
            <a:pPr>
              <a:lnSpc>
                <a:spcPct val="150000"/>
              </a:lnSpc>
            </a:pPr>
            <a:r>
              <a:rPr lang="en-IN" sz="2400" b="1" dirty="0" smtClean="0"/>
              <a:t>Blue cross / Blue shield: </a:t>
            </a:r>
            <a:endParaRPr lang="en-US" sz="2400" b="1" u="sng" dirty="0" smtClean="0"/>
          </a:p>
          <a:p>
            <a:pPr>
              <a:lnSpc>
                <a:spcPct val="150000"/>
              </a:lnSpc>
            </a:pPr>
            <a:r>
              <a:rPr lang="en-US" sz="2400" dirty="0" smtClean="0"/>
              <a:t>These non profit health service corporations have for years offered limited dental coverage as a part of medical policies.</a:t>
            </a:r>
          </a:p>
          <a:p>
            <a:pPr>
              <a:lnSpc>
                <a:spcPct val="150000"/>
              </a:lnSpc>
            </a:pPr>
            <a:r>
              <a:rPr lang="en-US" sz="2400" dirty="0" smtClean="0"/>
              <a:t> Dental coverage was usually limited to services provided in a hospital.</a:t>
            </a:r>
          </a:p>
          <a:p>
            <a:pPr>
              <a:lnSpc>
                <a:spcPct val="150000"/>
              </a:lnSpc>
            </a:pPr>
            <a:r>
              <a:rPr lang="en-US" sz="2400" dirty="0" smtClean="0"/>
              <a:t> </a:t>
            </a:r>
          </a:p>
          <a:p>
            <a:pPr>
              <a:lnSpc>
                <a:spcPct val="150000"/>
              </a:lnSpc>
            </a:pPr>
            <a:endParaRPr lang="en-US" sz="24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a:lnSpc>
                <a:spcPct val="150000"/>
              </a:lnSpc>
            </a:pPr>
            <a:r>
              <a:rPr lang="en-US" sz="2400" dirty="0" smtClean="0"/>
              <a:t>Health service corporations showed no enthusiasm for going any further into dental prepayment on the grounds that it was a poor insurance risk, but their attitude changed once dental prepayment was shown to be feasible.</a:t>
            </a:r>
          </a:p>
          <a:p>
            <a:pPr>
              <a:lnSpc>
                <a:spcPct val="150000"/>
              </a:lnSpc>
            </a:pPr>
            <a:r>
              <a:rPr lang="en-US" sz="2400" dirty="0" smtClean="0"/>
              <a:t>Blue Cross / Blue Shield dental plans have adopted many of the cost control features pioneered by Delta plans.</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5181600"/>
          </a:xfrm>
        </p:spPr>
        <p:txBody>
          <a:bodyPr>
            <a:normAutofit/>
          </a:bodyPr>
          <a:lstStyle/>
          <a:p>
            <a:pPr lvl="0">
              <a:lnSpc>
                <a:spcPct val="150000"/>
              </a:lnSpc>
            </a:pPr>
            <a:r>
              <a:rPr lang="en-IN" sz="2400" b="1" u="sng" dirty="0" smtClean="0"/>
              <a:t>Prepaid group practice</a:t>
            </a:r>
            <a:endParaRPr lang="en-US" sz="2400" b="1" u="sng" dirty="0" smtClean="0"/>
          </a:p>
          <a:p>
            <a:pPr>
              <a:lnSpc>
                <a:spcPct val="150000"/>
              </a:lnSpc>
            </a:pPr>
            <a:r>
              <a:rPr lang="en-US" sz="2400" dirty="0" smtClean="0"/>
              <a:t>ADA – Group practice is that type of practice in which dentists, sometimes in association with the members of other health professions agree formally between themselves on certain central arrangements designed to provide efficient dental health service.</a:t>
            </a:r>
          </a:p>
          <a:p>
            <a:pPr>
              <a:lnSpc>
                <a:spcPct val="150000"/>
              </a:lnSpc>
            </a:pPr>
            <a:r>
              <a:rPr lang="en-US" sz="2400" dirty="0" smtClean="0"/>
              <a:t>US Public health service – A group dental practice is defined as a practice formally organized to provide dental care though the services of 3 or more dentists, using office space, equipment and personnel.</a:t>
            </a:r>
          </a:p>
          <a:p>
            <a:pPr>
              <a:lnSpc>
                <a:spcPct val="150000"/>
              </a:lnSpc>
            </a:pPr>
            <a:endParaRPr lang="en-US" sz="2400" u="sng"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
        <p:nvSpPr>
          <p:cNvPr id="5" name="Rectangle 4"/>
          <p:cNvSpPr/>
          <p:nvPr/>
        </p:nvSpPr>
        <p:spPr>
          <a:xfrm>
            <a:off x="228600" y="5715000"/>
            <a:ext cx="7696200" cy="923330"/>
          </a:xfrm>
          <a:prstGeom prst="rect">
            <a:avLst/>
          </a:prstGeom>
        </p:spPr>
        <p:txBody>
          <a:bodyPr wrap="square">
            <a:spAutoFit/>
          </a:bodyPr>
          <a:lstStyle/>
          <a:p>
            <a:pPr lvl="0">
              <a:lnSpc>
                <a:spcPct val="150000"/>
              </a:lnSpc>
            </a:pPr>
            <a:r>
              <a:rPr lang="en-IN" dirty="0" err="1" smtClean="0"/>
              <a:t>Soben</a:t>
            </a:r>
            <a:r>
              <a:rPr lang="en-IN" dirty="0" smtClean="0"/>
              <a:t> peter, Dental payments, Essential of preventive and community dentistry,4</a:t>
            </a:r>
            <a:r>
              <a:rPr lang="en-IN" baseline="30000" dirty="0" smtClean="0"/>
              <a:t>th</a:t>
            </a:r>
            <a:r>
              <a:rPr lang="en-IN" dirty="0" smtClean="0"/>
              <a:t> edition, 225-229.</a:t>
            </a:r>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4525963"/>
          </a:xfrm>
        </p:spPr>
        <p:txBody>
          <a:bodyPr>
            <a:normAutofit/>
          </a:bodyPr>
          <a:lstStyle/>
          <a:p>
            <a:pPr>
              <a:lnSpc>
                <a:spcPct val="150000"/>
              </a:lnSpc>
            </a:pPr>
            <a:r>
              <a:rPr lang="en-US" sz="2400" b="1" dirty="0" smtClean="0"/>
              <a:t>Types of group practice:</a:t>
            </a:r>
          </a:p>
          <a:p>
            <a:pPr lvl="0">
              <a:lnSpc>
                <a:spcPct val="150000"/>
              </a:lnSpc>
            </a:pPr>
            <a:r>
              <a:rPr lang="en-US" sz="2400" dirty="0" smtClean="0"/>
              <a:t>General practice groups</a:t>
            </a:r>
          </a:p>
          <a:p>
            <a:pPr lvl="0">
              <a:lnSpc>
                <a:spcPct val="150000"/>
              </a:lnSpc>
            </a:pPr>
            <a:r>
              <a:rPr lang="en-US" sz="2400" dirty="0" smtClean="0"/>
              <a:t>Single specialty groups</a:t>
            </a:r>
          </a:p>
          <a:p>
            <a:pPr lvl="0">
              <a:lnSpc>
                <a:spcPct val="150000"/>
              </a:lnSpc>
            </a:pPr>
            <a:r>
              <a:rPr lang="en-US" sz="2400" dirty="0" smtClean="0"/>
              <a:t>Multi- specialty groups</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057400"/>
            <a:ext cx="8686800" cy="4525963"/>
          </a:xfrm>
        </p:spPr>
        <p:txBody>
          <a:bodyPr>
            <a:normAutofit/>
          </a:bodyPr>
          <a:lstStyle/>
          <a:p>
            <a:r>
              <a:rPr lang="en-US" sz="2400" b="1" dirty="0" smtClean="0"/>
              <a:t>Advantages</a:t>
            </a:r>
          </a:p>
          <a:p>
            <a:r>
              <a:rPr lang="en-US" sz="2400" dirty="0" smtClean="0"/>
              <a:t>One can have the better way of organizing the life.</a:t>
            </a:r>
          </a:p>
          <a:p>
            <a:endParaRPr lang="en-US" sz="2400" dirty="0" smtClean="0"/>
          </a:p>
          <a:p>
            <a:r>
              <a:rPr lang="en-US" sz="2400" dirty="0" smtClean="0"/>
              <a:t>Less disruption in the practice due to illness.</a:t>
            </a:r>
          </a:p>
          <a:p>
            <a:endParaRPr lang="en-US" sz="2400" dirty="0" smtClean="0"/>
          </a:p>
          <a:p>
            <a:r>
              <a:rPr lang="en-US" sz="2400" dirty="0" smtClean="0"/>
              <a:t>Quality of care will be improved.</a:t>
            </a:r>
          </a:p>
          <a:p>
            <a:endParaRPr lang="en-US" sz="2400" dirty="0" smtClean="0"/>
          </a:p>
          <a:p>
            <a:r>
              <a:rPr lang="en-US" sz="2400" dirty="0" smtClean="0"/>
              <a:t>Financial benefits will be more. </a:t>
            </a:r>
          </a:p>
          <a:p>
            <a:pPr>
              <a:buNone/>
            </a:pPr>
            <a:r>
              <a:rPr lang="en-US" sz="2400" dirty="0" smtClean="0"/>
              <a:t>  </a:t>
            </a:r>
            <a:endParaRPr lang="en-US" sz="2400" dirty="0"/>
          </a:p>
        </p:txBody>
      </p:sp>
      <p:sp>
        <p:nvSpPr>
          <p:cNvPr id="4" name="Rectangle 3"/>
          <p:cNvSpPr/>
          <p:nvPr/>
        </p:nvSpPr>
        <p:spPr>
          <a:xfrm>
            <a:off x="5715000" y="0"/>
            <a:ext cx="2563522" cy="507831"/>
          </a:xfrm>
          <a:prstGeom prst="rect">
            <a:avLst/>
          </a:prstGeom>
        </p:spPr>
        <p:txBody>
          <a:bodyPr wrap="none">
            <a:spAutoFit/>
          </a:bodyPr>
          <a:lstStyle/>
          <a:p>
            <a:pPr lvl="0">
              <a:lnSpc>
                <a:spcPct val="150000"/>
              </a:lnSpc>
            </a:pPr>
            <a:r>
              <a:rPr lang="en-IN" dirty="0" smtClean="0"/>
              <a:t>Prepaid group practice….</a:t>
            </a:r>
            <a:endParaRPr lang="en-US"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5897563"/>
          </a:xfrm>
        </p:spPr>
        <p:txBody>
          <a:bodyPr/>
          <a:lstStyle/>
          <a:p>
            <a:pPr lvl="1">
              <a:buNone/>
            </a:pPr>
            <a:r>
              <a:rPr lang="en-IN" b="1" u="sng" dirty="0" smtClean="0"/>
              <a:t>Managed care </a:t>
            </a:r>
            <a:endParaRPr lang="en-US" b="1" dirty="0" smtClean="0"/>
          </a:p>
          <a:p>
            <a:pPr>
              <a:lnSpc>
                <a:spcPct val="150000"/>
              </a:lnSpc>
            </a:pPr>
            <a:r>
              <a:rPr lang="en-US" sz="2400" dirty="0" smtClean="0"/>
              <a:t>Managed care is an arrangement through which people receive all or most of their health care from providers who are formally linked to an organization.</a:t>
            </a:r>
          </a:p>
          <a:p>
            <a:pPr>
              <a:lnSpc>
                <a:spcPct val="150000"/>
              </a:lnSpc>
            </a:pPr>
            <a:r>
              <a:rPr lang="en-US" sz="2400" dirty="0" smtClean="0"/>
              <a:t>The key elements of managed care are:</a:t>
            </a:r>
          </a:p>
          <a:p>
            <a:pPr marL="457200" indent="-457200">
              <a:lnSpc>
                <a:spcPct val="150000"/>
              </a:lnSpc>
              <a:buFont typeface="+mj-lt"/>
              <a:buAutoNum type="arabicPeriod"/>
            </a:pPr>
            <a:r>
              <a:rPr lang="en-US" sz="2400" dirty="0" smtClean="0"/>
              <a:t>A comprehensive set of health care services</a:t>
            </a:r>
          </a:p>
          <a:p>
            <a:pPr marL="457200" indent="-457200">
              <a:lnSpc>
                <a:spcPct val="150000"/>
              </a:lnSpc>
              <a:buFont typeface="+mj-lt"/>
              <a:buAutoNum type="arabicPeriod"/>
            </a:pPr>
            <a:r>
              <a:rPr lang="en-US" sz="2400" dirty="0" smtClean="0"/>
              <a:t>Selected providers</a:t>
            </a:r>
          </a:p>
          <a:p>
            <a:pPr marL="457200" indent="-457200">
              <a:lnSpc>
                <a:spcPct val="150000"/>
              </a:lnSpc>
              <a:buFont typeface="+mj-lt"/>
              <a:buAutoNum type="arabicPeriod"/>
            </a:pPr>
            <a:r>
              <a:rPr lang="en-US" sz="2400" dirty="0" smtClean="0"/>
              <a:t>Financial incentives to use the selected providers</a:t>
            </a:r>
          </a:p>
          <a:p>
            <a:pPr marL="457200" indent="-457200">
              <a:lnSpc>
                <a:spcPct val="150000"/>
              </a:lnSpc>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5897563"/>
          </a:xfrm>
        </p:spPr>
        <p:txBody>
          <a:bodyPr>
            <a:normAutofit/>
          </a:bodyPr>
          <a:lstStyle/>
          <a:p>
            <a:pPr>
              <a:buNone/>
            </a:pPr>
            <a:r>
              <a:rPr lang="en-US" sz="2400" b="1" dirty="0" smtClean="0"/>
              <a:t>HMOs</a:t>
            </a:r>
          </a:p>
          <a:p>
            <a:pPr>
              <a:lnSpc>
                <a:spcPct val="150000"/>
              </a:lnSpc>
            </a:pPr>
            <a:r>
              <a:rPr lang="en-US" sz="2400" dirty="0" smtClean="0"/>
              <a:t>HMOs implementation was formally promoted with the passage of the HMO act of 1973. </a:t>
            </a:r>
          </a:p>
          <a:p>
            <a:pPr>
              <a:lnSpc>
                <a:spcPct val="150000"/>
              </a:lnSpc>
            </a:pPr>
            <a:r>
              <a:rPr lang="en-US" sz="2400" dirty="0" smtClean="0"/>
              <a:t>HMO is defined as " a legal entity which provides a prescribed range of health services to each individual who has enrolled in the organization, in return for a prepaid, fixed and uniform payment.</a:t>
            </a:r>
          </a:p>
          <a:p>
            <a:pPr>
              <a:lnSpc>
                <a:spcPct val="150000"/>
              </a:lnSpc>
            </a:pPr>
            <a:endParaRPr lang="en-US" sz="2400" dirty="0" smtClean="0"/>
          </a:p>
          <a:p>
            <a:pPr>
              <a:lnSpc>
                <a:spcPct val="150000"/>
              </a:lnSpc>
            </a:pPr>
            <a:endParaRPr lang="en-US" sz="2400" dirty="0" smtClean="0"/>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a:lnSpc>
                <a:spcPct val="150000"/>
              </a:lnSpc>
            </a:pPr>
            <a:r>
              <a:rPr lang="en-US" sz="2400" dirty="0" smtClean="0"/>
              <a:t>The four principles that characterize an HMO are,</a:t>
            </a:r>
          </a:p>
          <a:p>
            <a:pPr>
              <a:lnSpc>
                <a:spcPct val="150000"/>
              </a:lnSpc>
              <a:buNone/>
            </a:pPr>
            <a:r>
              <a:rPr lang="en-US" sz="2400" dirty="0" smtClean="0"/>
              <a:t>(1) An organized system of health care that accepts the responsibility to provide or otherwise assure the delivery of </a:t>
            </a:r>
          </a:p>
          <a:p>
            <a:pPr>
              <a:lnSpc>
                <a:spcPct val="150000"/>
              </a:lnSpc>
              <a:buNone/>
            </a:pPr>
            <a:r>
              <a:rPr lang="en-US" sz="2400" dirty="0" smtClean="0"/>
              <a:t>(2) an agreed-upon set of comprehensive health maintenance and treatment services for</a:t>
            </a:r>
          </a:p>
          <a:p>
            <a:pPr>
              <a:lnSpc>
                <a:spcPct val="150000"/>
              </a:lnSpc>
              <a:buNone/>
            </a:pPr>
            <a:r>
              <a:rPr lang="en-US" sz="2400" dirty="0" smtClean="0"/>
              <a:t> (3) a voluntarily enrolled group of people in a geographical area and</a:t>
            </a:r>
          </a:p>
          <a:p>
            <a:pPr>
              <a:lnSpc>
                <a:spcPct val="150000"/>
              </a:lnSpc>
              <a:buNone/>
            </a:pPr>
            <a:r>
              <a:rPr lang="en-US" sz="2400" dirty="0" smtClean="0"/>
              <a:t> (4) is reimbursed through a pre-negotiated and fixed periodic payment made by or on behalf of each person or family enrolled in the plan.</a:t>
            </a:r>
          </a:p>
          <a:p>
            <a:pPr>
              <a:lnSpc>
                <a:spcPct val="150000"/>
              </a:lnSpc>
              <a:buNone/>
            </a:pPr>
            <a:endParaRPr lang="en-US" sz="2400" dirty="0" smtClean="0"/>
          </a:p>
          <a:p>
            <a:pPr>
              <a:lnSpc>
                <a:spcPct val="150000"/>
              </a:lnSpc>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60437"/>
            <a:ext cx="8229600" cy="5897563"/>
          </a:xfrm>
        </p:spPr>
        <p:txBody>
          <a:bodyPr>
            <a:normAutofit/>
          </a:bodyPr>
          <a:lstStyle/>
          <a:p>
            <a:pPr>
              <a:lnSpc>
                <a:spcPct val="150000"/>
              </a:lnSpc>
            </a:pPr>
            <a:r>
              <a:rPr lang="en-US" sz="2400" b="1" dirty="0" smtClean="0"/>
              <a:t>An enrolled group :</a:t>
            </a:r>
            <a:endParaRPr lang="en-US" sz="2400" dirty="0" smtClean="0"/>
          </a:p>
          <a:p>
            <a:pPr>
              <a:lnSpc>
                <a:spcPct val="150000"/>
              </a:lnSpc>
            </a:pPr>
            <a:r>
              <a:rPr lang="en-US" sz="2400" dirty="0" smtClean="0"/>
              <a:t>Members of the HMO are those people who voluntarily join the HMO through a contract arrangement in which the enrolled agrees to pay the fixed monthly or other periodic payment to the HMO. Enrollees agree to use the HMO as their principal source of health care if they become ill or need care.</a:t>
            </a:r>
          </a:p>
          <a:p>
            <a:pPr>
              <a:lnSpc>
                <a:spcPct val="150000"/>
              </a:lnSpc>
            </a:pPr>
            <a:endParaRPr lang="en-US" sz="2400" dirty="0"/>
          </a:p>
        </p:txBody>
      </p:sp>
      <p:sp>
        <p:nvSpPr>
          <p:cNvPr id="4" name="Rectangle 3"/>
          <p:cNvSpPr/>
          <p:nvPr/>
        </p:nvSpPr>
        <p:spPr>
          <a:xfrm>
            <a:off x="7696200" y="0"/>
            <a:ext cx="1043876" cy="369332"/>
          </a:xfrm>
          <a:prstGeom prst="rect">
            <a:avLst/>
          </a:prstGeom>
        </p:spPr>
        <p:txBody>
          <a:bodyPr wrap="none">
            <a:spAutoFit/>
          </a:bodyPr>
          <a:lstStyle/>
          <a:p>
            <a:r>
              <a:rPr lang="en-US" dirty="0" smtClean="0"/>
              <a:t>HMOs…</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229600" cy="4525963"/>
          </a:xfrm>
        </p:spPr>
        <p:txBody>
          <a:bodyPr>
            <a:noAutofit/>
          </a:bodyPr>
          <a:lstStyle/>
          <a:p>
            <a:pPr lvl="1">
              <a:buNone/>
            </a:pPr>
            <a:r>
              <a:rPr lang="en-IN" dirty="0" smtClean="0"/>
              <a:t>3.Private third party payment plans</a:t>
            </a:r>
          </a:p>
          <a:p>
            <a:pPr lvl="1">
              <a:buFont typeface="Arial" pitchFamily="34" charset="0"/>
              <a:buChar char="•"/>
            </a:pPr>
            <a:r>
              <a:rPr lang="en-IN" dirty="0" smtClean="0"/>
              <a:t> For-Profit health service corporation</a:t>
            </a:r>
          </a:p>
          <a:p>
            <a:pPr lvl="1">
              <a:buFont typeface="Wingdings" pitchFamily="2" charset="2"/>
              <a:buChar char="Ø"/>
            </a:pPr>
            <a:r>
              <a:rPr lang="en-IN" dirty="0" smtClean="0"/>
              <a:t>Insurance companies</a:t>
            </a:r>
            <a:endParaRPr lang="en-US" dirty="0" smtClean="0"/>
          </a:p>
          <a:p>
            <a:pPr lvl="1">
              <a:buFont typeface="Arial" pitchFamily="34" charset="0"/>
              <a:buChar char="•"/>
            </a:pPr>
            <a:r>
              <a:rPr lang="en-IN" dirty="0" smtClean="0"/>
              <a:t>Non-profit health service corporation</a:t>
            </a:r>
            <a:endParaRPr lang="en-US" dirty="0" smtClean="0"/>
          </a:p>
          <a:p>
            <a:pPr lvl="1">
              <a:buFont typeface="Wingdings" pitchFamily="2" charset="2"/>
              <a:buChar char="Ø"/>
            </a:pPr>
            <a:r>
              <a:rPr lang="en-IN" dirty="0" smtClean="0"/>
              <a:t>Delta dental plans</a:t>
            </a:r>
            <a:endParaRPr lang="en-US" dirty="0" smtClean="0"/>
          </a:p>
          <a:p>
            <a:pPr lvl="1">
              <a:buFont typeface="Wingdings" pitchFamily="2" charset="2"/>
              <a:buChar char="Ø"/>
            </a:pPr>
            <a:r>
              <a:rPr lang="en-IN" dirty="0" smtClean="0"/>
              <a:t>Blue cross and blue shields plans</a:t>
            </a:r>
          </a:p>
          <a:p>
            <a:pPr lvl="1">
              <a:buFont typeface="Arial" pitchFamily="34" charset="0"/>
              <a:buChar char="•"/>
            </a:pPr>
            <a:r>
              <a:rPr lang="en-IN" dirty="0" smtClean="0"/>
              <a:t>Prepaid group practice</a:t>
            </a:r>
            <a:endParaRPr lang="en-US" dirty="0" smtClean="0"/>
          </a:p>
          <a:p>
            <a:pPr lvl="1">
              <a:buFont typeface="Arial" pitchFamily="34" charset="0"/>
              <a:buChar char="•"/>
            </a:pPr>
            <a:r>
              <a:rPr lang="en-IN" dirty="0" smtClean="0"/>
              <a:t>Managed care</a:t>
            </a:r>
          </a:p>
          <a:p>
            <a:pPr lvl="1">
              <a:buFont typeface="Wingdings" pitchFamily="2" charset="2"/>
              <a:buChar char="Ø"/>
            </a:pPr>
            <a:r>
              <a:rPr lang="en-IN" dirty="0" smtClean="0"/>
              <a:t> HMOs</a:t>
            </a:r>
          </a:p>
          <a:p>
            <a:pPr lvl="1">
              <a:buFont typeface="Wingdings" pitchFamily="2" charset="2"/>
              <a:buChar char="Ø"/>
            </a:pPr>
            <a:r>
              <a:rPr lang="en-IN" dirty="0" smtClean="0"/>
              <a:t>PPOs</a:t>
            </a:r>
            <a:endParaRPr lang="en-US" dirty="0" smtClean="0"/>
          </a:p>
          <a:p>
            <a:pPr lvl="1">
              <a:buFont typeface="Arial" pitchFamily="34" charset="0"/>
              <a:buChar char="•"/>
            </a:pPr>
            <a:r>
              <a:rPr lang="en-US" dirty="0" smtClean="0"/>
              <a:t>Direct reimbursement</a:t>
            </a:r>
          </a:p>
          <a:p>
            <a:pPr lvl="1">
              <a:buFont typeface="Arial" pitchFamily="34" charset="0"/>
              <a:buChar char="•"/>
            </a:pPr>
            <a:r>
              <a:rPr lang="en-US" dirty="0" smtClean="0"/>
              <a:t>Discount dental plans</a:t>
            </a:r>
          </a:p>
          <a:p>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8229600" cy="5897563"/>
          </a:xfrm>
        </p:spPr>
        <p:txBody>
          <a:bodyPr>
            <a:normAutofit/>
          </a:bodyPr>
          <a:lstStyle/>
          <a:p>
            <a:pPr>
              <a:lnSpc>
                <a:spcPct val="150000"/>
              </a:lnSpc>
            </a:pPr>
            <a:r>
              <a:rPr lang="en-US" sz="2400" b="1" dirty="0" smtClean="0"/>
              <a:t>Dental Personnel in HMO's </a:t>
            </a:r>
            <a:r>
              <a:rPr lang="en-US" sz="2400" dirty="0" smtClean="0"/>
              <a:t>:</a:t>
            </a:r>
          </a:p>
          <a:p>
            <a:pPr lvl="0">
              <a:lnSpc>
                <a:spcPct val="150000"/>
              </a:lnSpc>
            </a:pPr>
            <a:r>
              <a:rPr lang="en-US" sz="2400" dirty="0" smtClean="0"/>
              <a:t>The staff model.</a:t>
            </a:r>
          </a:p>
          <a:p>
            <a:pPr lvl="0">
              <a:lnSpc>
                <a:spcPct val="150000"/>
              </a:lnSpc>
            </a:pPr>
            <a:r>
              <a:rPr lang="en-US" sz="2400" dirty="0" smtClean="0"/>
              <a:t>The group model.</a:t>
            </a:r>
          </a:p>
          <a:p>
            <a:pPr lvl="0">
              <a:lnSpc>
                <a:spcPct val="150000"/>
              </a:lnSpc>
            </a:pPr>
            <a:r>
              <a:rPr lang="en-US" sz="2400" dirty="0" smtClean="0"/>
              <a:t>The independent practice association (IPA).</a:t>
            </a:r>
          </a:p>
          <a:p>
            <a:pPr lvl="0">
              <a:lnSpc>
                <a:spcPct val="150000"/>
              </a:lnSpc>
            </a:pPr>
            <a:r>
              <a:rPr lang="en-US" sz="2400" dirty="0" err="1" smtClean="0"/>
              <a:t>Capitated</a:t>
            </a:r>
            <a:r>
              <a:rPr lang="en-US" sz="2400" dirty="0" smtClean="0"/>
              <a:t> network or direct contract model.</a:t>
            </a:r>
          </a:p>
          <a:p>
            <a:pPr>
              <a:lnSpc>
                <a:spcPct val="150000"/>
              </a:lnSpc>
            </a:pPr>
            <a:endParaRPr lang="en-US" sz="2400" dirty="0"/>
          </a:p>
        </p:txBody>
      </p:sp>
      <p:sp>
        <p:nvSpPr>
          <p:cNvPr id="4" name="Rectangle 3"/>
          <p:cNvSpPr/>
          <p:nvPr/>
        </p:nvSpPr>
        <p:spPr>
          <a:xfrm>
            <a:off x="7086600" y="685800"/>
            <a:ext cx="1043876" cy="369332"/>
          </a:xfrm>
          <a:prstGeom prst="rect">
            <a:avLst/>
          </a:prstGeom>
        </p:spPr>
        <p:txBody>
          <a:bodyPr wrap="none">
            <a:spAutoFit/>
          </a:bodyPr>
          <a:lstStyle/>
          <a:p>
            <a:r>
              <a:rPr lang="en-US" dirty="0" smtClean="0"/>
              <a:t>HMOs…</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91600" cy="5897563"/>
          </a:xfrm>
        </p:spPr>
        <p:txBody>
          <a:bodyPr>
            <a:normAutofit lnSpcReduction="10000"/>
          </a:bodyPr>
          <a:lstStyle/>
          <a:p>
            <a:pPr>
              <a:lnSpc>
                <a:spcPct val="150000"/>
              </a:lnSpc>
            </a:pPr>
            <a:r>
              <a:rPr lang="en-US" sz="2400" b="1" dirty="0" smtClean="0"/>
              <a:t>PPO s: ( preferred provider organizations)</a:t>
            </a:r>
          </a:p>
          <a:p>
            <a:pPr>
              <a:lnSpc>
                <a:spcPct val="150000"/>
              </a:lnSpc>
            </a:pPr>
            <a:r>
              <a:rPr lang="en-US" sz="2400" dirty="0" smtClean="0"/>
              <a:t>PPOs along with HMOs are one of the main  managed care arrangements.</a:t>
            </a:r>
          </a:p>
          <a:p>
            <a:pPr>
              <a:lnSpc>
                <a:spcPct val="150000"/>
              </a:lnSpc>
            </a:pPr>
            <a:r>
              <a:rPr lang="en-US" sz="2400" dirty="0" smtClean="0"/>
              <a:t>PPOs typically involve contracts between insurers and a number of practitioners who agree to provide specific services for fees that are lower than the average for the area.</a:t>
            </a:r>
          </a:p>
          <a:p>
            <a:pPr>
              <a:lnSpc>
                <a:spcPct val="150000"/>
              </a:lnSpc>
            </a:pPr>
            <a:r>
              <a:rPr lang="en-US" sz="2400" dirty="0" smtClean="0"/>
              <a:t>The contracting dentists usually agree to participate at the lower than usual fees to attract additional patients to their practices.</a:t>
            </a:r>
          </a:p>
          <a:p>
            <a:pPr>
              <a:lnSpc>
                <a:spcPct val="150000"/>
              </a:lnSpc>
            </a:pPr>
            <a:r>
              <a:rPr lang="en-US" sz="2400" dirty="0" smtClean="0"/>
              <a:t>Competition for patients is the driving force. </a:t>
            </a:r>
          </a:p>
          <a:p>
            <a:pPr>
              <a:lnSpc>
                <a:spcPct val="150000"/>
              </a:lnSpc>
            </a:pPr>
            <a:r>
              <a:rPr lang="en-US" sz="2400" dirty="0" smtClean="0"/>
              <a:t>Fee-for-service plans</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5973763"/>
          </a:xfrm>
        </p:spPr>
        <p:txBody>
          <a:bodyPr/>
          <a:lstStyle/>
          <a:p>
            <a:pPr lvl="1">
              <a:lnSpc>
                <a:spcPct val="150000"/>
              </a:lnSpc>
              <a:buFont typeface="Arial" pitchFamily="34" charset="0"/>
              <a:buChar char="•"/>
            </a:pPr>
            <a:r>
              <a:rPr lang="en-US" sz="2400" b="1" u="sng" dirty="0" smtClean="0"/>
              <a:t>Direct reimbursement</a:t>
            </a:r>
          </a:p>
          <a:p>
            <a:pPr lvl="1">
              <a:lnSpc>
                <a:spcPct val="150000"/>
              </a:lnSpc>
              <a:buFont typeface="Arial" pitchFamily="34" charset="0"/>
              <a:buChar char="•"/>
            </a:pPr>
            <a:r>
              <a:rPr lang="en-US" sz="2400" dirty="0" smtClean="0"/>
              <a:t>It is a form of payment for dental care that has existed informally for a long time.</a:t>
            </a:r>
          </a:p>
          <a:p>
            <a:pPr lvl="1">
              <a:lnSpc>
                <a:spcPct val="150000"/>
              </a:lnSpc>
              <a:buFont typeface="Arial" pitchFamily="34" charset="0"/>
              <a:buChar char="•"/>
            </a:pPr>
            <a:r>
              <a:rPr lang="en-US" sz="2400" dirty="0" smtClean="0"/>
              <a:t>It is promoted by the ADA as an alternative to more common forms of dental insurance.</a:t>
            </a:r>
          </a:p>
          <a:p>
            <a:pPr lvl="1">
              <a:lnSpc>
                <a:spcPct val="150000"/>
              </a:lnSpc>
              <a:buFont typeface="Arial" pitchFamily="34" charset="0"/>
              <a:buChar char="•"/>
            </a:pPr>
            <a:r>
              <a:rPr lang="en-US" sz="2400" dirty="0" smtClean="0"/>
              <a:t>Direct reimbursement involves an agreement between an employer and its employees for some part their expenses for dental care.</a:t>
            </a:r>
          </a:p>
          <a:p>
            <a:pPr lvl="1">
              <a:lnSpc>
                <a:spcPct val="150000"/>
              </a:lnSpc>
              <a:buFont typeface="Arial" pitchFamily="34" charset="0"/>
              <a:buChar char="•"/>
            </a:pPr>
            <a:r>
              <a:rPr lang="en-US" sz="2400" dirty="0" smtClean="0"/>
              <a:t>The premium payments are usually deducted automatically from the pay itself. </a:t>
            </a:r>
          </a:p>
          <a:p>
            <a:pPr lvl="1">
              <a:lnSpc>
                <a:spcPct val="150000"/>
              </a:lnSpc>
              <a:buFont typeface="Arial" pitchFamily="34" charset="0"/>
              <a:buChar char="•"/>
            </a:pPr>
            <a:endParaRPr lang="en-US" sz="24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a:p>
        </p:txBody>
      </p:sp>
      <p:sp>
        <p:nvSpPr>
          <p:cNvPr id="5" name="Rectangle 4"/>
          <p:cNvSpPr/>
          <p:nvPr/>
        </p:nvSpPr>
        <p:spPr>
          <a:xfrm>
            <a:off x="0" y="5823871"/>
            <a:ext cx="8610600" cy="1034129"/>
          </a:xfrm>
          <a:prstGeom prst="rect">
            <a:avLst/>
          </a:prstGeom>
        </p:spPr>
        <p:txBody>
          <a:bodyPr wrap="square">
            <a:spAutoFit/>
          </a:bodyPr>
          <a:lstStyle/>
          <a:p>
            <a:pPr lvl="0">
              <a:lnSpc>
                <a:spcPct val="170000"/>
              </a:lnSpc>
            </a:pPr>
            <a:r>
              <a:rPr lang="en-IN" dirty="0" smtClean="0"/>
              <a:t>Brain </a:t>
            </a:r>
            <a:r>
              <a:rPr lang="en-IN" dirty="0" err="1" smtClean="0"/>
              <a:t>A.Burt</a:t>
            </a:r>
            <a:r>
              <a:rPr lang="en-IN" dirty="0" smtClean="0"/>
              <a:t> and Stephen A. </a:t>
            </a:r>
            <a:r>
              <a:rPr lang="en-IN" dirty="0" err="1" smtClean="0"/>
              <a:t>Eklund</a:t>
            </a:r>
            <a:r>
              <a:rPr lang="en-IN" dirty="0" smtClean="0"/>
              <a:t>, Financing of dental care, Text book of  Dentistry, dental practice and the community, 5</a:t>
            </a:r>
            <a:r>
              <a:rPr lang="en-IN" baseline="30000" dirty="0" smtClean="0"/>
              <a:t>th</a:t>
            </a:r>
            <a:r>
              <a:rPr lang="en-IN" dirty="0" smtClean="0"/>
              <a:t> edition, 81-107.</a:t>
            </a:r>
            <a:endParaRPr lang="en-US"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19200"/>
            <a:ext cx="8610600" cy="4525963"/>
          </a:xfrm>
        </p:spPr>
        <p:txBody>
          <a:bodyPr/>
          <a:lstStyle/>
          <a:p>
            <a:pPr marL="342900" lvl="1" indent="-342900">
              <a:buFont typeface="Arial" pitchFamily="34" charset="0"/>
              <a:buChar char="•"/>
            </a:pPr>
            <a:r>
              <a:rPr lang="en-US" sz="2400" dirty="0" smtClean="0"/>
              <a:t>All treatment decisions are made by the patient and the dentist in a traditional two party manner.</a:t>
            </a:r>
          </a:p>
          <a:p>
            <a:pPr marL="342900" lvl="1" indent="-342900">
              <a:buFont typeface="Arial" pitchFamily="34" charset="0"/>
              <a:buChar char="•"/>
            </a:pPr>
            <a:r>
              <a:rPr lang="en-US" sz="2400" dirty="0" smtClean="0"/>
              <a:t>Reimbursement is usually on a percentage basis and on annual limits  </a:t>
            </a:r>
          </a:p>
          <a:p>
            <a:r>
              <a:rPr lang="en-US" sz="2400" dirty="0" smtClean="0"/>
              <a:t>Direct reimbursement also minimizes the administrative costs.</a:t>
            </a:r>
          </a:p>
          <a:p>
            <a:r>
              <a:rPr lang="en-US" sz="2400" dirty="0" smtClean="0"/>
              <a:t>Patients also face fewer out of pocket expenses.</a:t>
            </a:r>
            <a:endParaRPr lang="en-US" sz="2400" dirty="0"/>
          </a:p>
        </p:txBody>
      </p:sp>
      <p:sp>
        <p:nvSpPr>
          <p:cNvPr id="4" name="Rectangle 3"/>
          <p:cNvSpPr/>
          <p:nvPr/>
        </p:nvSpPr>
        <p:spPr>
          <a:xfrm>
            <a:off x="6400800" y="304800"/>
            <a:ext cx="2492990" cy="369332"/>
          </a:xfrm>
          <a:prstGeom prst="rect">
            <a:avLst/>
          </a:prstGeom>
        </p:spPr>
        <p:txBody>
          <a:bodyPr wrap="none">
            <a:spAutoFit/>
          </a:bodyPr>
          <a:lstStyle/>
          <a:p>
            <a:r>
              <a:rPr lang="en-US" dirty="0" smtClean="0"/>
              <a:t>Direct reimbursement…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pPr lvl="1">
              <a:buNone/>
            </a:pPr>
            <a:r>
              <a:rPr lang="en-US" b="1" u="sng" dirty="0" smtClean="0"/>
              <a:t>Discount dental plans</a:t>
            </a:r>
          </a:p>
          <a:p>
            <a:pPr lvl="1">
              <a:buFont typeface="Arial" pitchFamily="34" charset="0"/>
              <a:buChar char="•"/>
            </a:pPr>
            <a:r>
              <a:rPr lang="en-US" sz="2400" dirty="0" smtClean="0"/>
              <a:t>These discount plans arise when carriers develop panels of dentists who agree to lower than average or discount fees, similar to PPOs.</a:t>
            </a:r>
          </a:p>
          <a:p>
            <a:pPr lvl="1">
              <a:buFont typeface="Arial" pitchFamily="34" charset="0"/>
              <a:buChar char="•"/>
            </a:pPr>
            <a:r>
              <a:rPr lang="en-US" sz="2400" dirty="0" smtClean="0"/>
              <a:t>The difference from other forms of coverage is that the patient is responsible for 100% of the discounted fee. </a:t>
            </a:r>
          </a:p>
          <a:p>
            <a:pPr>
              <a:buNone/>
            </a:pPr>
            <a:endParaRPr lang="en-US" b="1" u="sng" dirty="0" smtClean="0"/>
          </a:p>
          <a:p>
            <a:pPr>
              <a:buNone/>
            </a:pPr>
            <a:endParaRPr lang="en-US" b="1" u="sng"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15400" cy="5897563"/>
          </a:xfrm>
        </p:spPr>
        <p:txBody>
          <a:bodyPr>
            <a:normAutofit/>
          </a:bodyPr>
          <a:lstStyle/>
          <a:p>
            <a:pPr>
              <a:lnSpc>
                <a:spcPct val="150000"/>
              </a:lnSpc>
            </a:pPr>
            <a:r>
              <a:rPr lang="en-IN" sz="2400" b="1" u="sng" dirty="0" smtClean="0"/>
              <a:t>Public financing of health care programmes</a:t>
            </a:r>
            <a:r>
              <a:rPr lang="en-IN" sz="2400" b="1" dirty="0" smtClean="0"/>
              <a:t> </a:t>
            </a:r>
            <a:endParaRPr lang="en-US" sz="2400" b="1" dirty="0" smtClean="0"/>
          </a:p>
          <a:p>
            <a:pPr lvl="0">
              <a:lnSpc>
                <a:spcPct val="150000"/>
              </a:lnSpc>
            </a:pPr>
            <a:r>
              <a:rPr lang="en-IN" sz="2400" b="1" dirty="0" smtClean="0"/>
              <a:t>Medicare </a:t>
            </a:r>
            <a:endParaRPr lang="en-US" sz="2400" b="1" dirty="0" smtClean="0"/>
          </a:p>
          <a:p>
            <a:pPr>
              <a:lnSpc>
                <a:spcPct val="150000"/>
              </a:lnSpc>
            </a:pPr>
            <a:r>
              <a:rPr lang="en-US" sz="2400" dirty="0" smtClean="0"/>
              <a:t>In the USA, title XVIII of the Social Security Amendments of 1 965 is the program known as "Medicare". </a:t>
            </a:r>
          </a:p>
          <a:p>
            <a:pPr>
              <a:lnSpc>
                <a:spcPct val="150000"/>
              </a:lnSpc>
            </a:pPr>
            <a:r>
              <a:rPr lang="en-US" sz="2400" dirty="0" smtClean="0"/>
              <a:t>This program removed all financial barriers for hospital and physician services for all persons aged 65 and over, regardless of their financial means. By the mid-1970's, Medicare had two parts, </a:t>
            </a:r>
          </a:p>
          <a:p>
            <a:pPr>
              <a:lnSpc>
                <a:spcPct val="150000"/>
              </a:lnSpc>
            </a:pPr>
            <a:r>
              <a:rPr lang="en-US" sz="2400" dirty="0" smtClean="0"/>
              <a:t>Part A: Hospital Insurance.</a:t>
            </a:r>
          </a:p>
          <a:p>
            <a:pPr>
              <a:lnSpc>
                <a:spcPct val="150000"/>
              </a:lnSpc>
            </a:pPr>
            <a:r>
              <a:rPr lang="en-US" sz="2400" dirty="0" smtClean="0"/>
              <a:t>Part B: Supplemental Medical Insurance.</a:t>
            </a:r>
          </a:p>
          <a:p>
            <a:endParaRPr lang="en-US"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84237"/>
            <a:ext cx="8534400" cy="5973763"/>
          </a:xfrm>
        </p:spPr>
        <p:txBody>
          <a:bodyPr>
            <a:normAutofit/>
          </a:bodyPr>
          <a:lstStyle/>
          <a:p>
            <a:pPr>
              <a:lnSpc>
                <a:spcPct val="150000"/>
              </a:lnSpc>
            </a:pPr>
            <a:r>
              <a:rPr lang="en-US" sz="2400" dirty="0" smtClean="0"/>
              <a:t>Both parts contain a highly complex series of service benefits available and both parts also require some payment by the patient.</a:t>
            </a:r>
          </a:p>
          <a:p>
            <a:pPr>
              <a:lnSpc>
                <a:spcPct val="150000"/>
              </a:lnSpc>
            </a:pPr>
            <a:r>
              <a:rPr lang="en-US" sz="2400" dirty="0" smtClean="0"/>
              <a:t>Medicare was brought into being because the voluntary health insurance system was unable to provide adequately for persons over age 65. </a:t>
            </a:r>
          </a:p>
          <a:p>
            <a:endParaRPr lang="en-US" dirty="0"/>
          </a:p>
        </p:txBody>
      </p:sp>
      <p:sp>
        <p:nvSpPr>
          <p:cNvPr id="4" name="Rectangle 3"/>
          <p:cNvSpPr/>
          <p:nvPr/>
        </p:nvSpPr>
        <p:spPr>
          <a:xfrm>
            <a:off x="6629400" y="0"/>
            <a:ext cx="1345240" cy="458074"/>
          </a:xfrm>
          <a:prstGeom prst="rect">
            <a:avLst/>
          </a:prstGeom>
        </p:spPr>
        <p:txBody>
          <a:bodyPr wrap="none">
            <a:spAutoFit/>
          </a:bodyPr>
          <a:lstStyle/>
          <a:p>
            <a:pPr lvl="0">
              <a:lnSpc>
                <a:spcPct val="150000"/>
              </a:lnSpc>
            </a:pPr>
            <a:r>
              <a:rPr lang="en-IN" dirty="0" smtClean="0"/>
              <a:t>Medicare… </a:t>
            </a:r>
            <a:endParaRPr lang="en-US"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19200"/>
            <a:ext cx="8915400" cy="5973763"/>
          </a:xfrm>
        </p:spPr>
        <p:txBody>
          <a:bodyPr>
            <a:normAutofit/>
          </a:bodyPr>
          <a:lstStyle/>
          <a:p>
            <a:pPr>
              <a:lnSpc>
                <a:spcPct val="150000"/>
              </a:lnSpc>
            </a:pPr>
            <a:r>
              <a:rPr lang="en-US" sz="2400" dirty="0" smtClean="0"/>
              <a:t>The health insurance industry primarily operates for profit and those over 65 are a high-risk group in terms of general health care needs. </a:t>
            </a:r>
          </a:p>
          <a:p>
            <a:pPr>
              <a:lnSpc>
                <a:spcPct val="150000"/>
              </a:lnSpc>
            </a:pPr>
            <a:r>
              <a:rPr lang="en-US" sz="2400" dirty="0" smtClean="0"/>
              <a:t>Because the income of persons aged 65 and older is considerably less, they have limited funds to spend on health care.</a:t>
            </a:r>
          </a:p>
          <a:p>
            <a:pPr>
              <a:lnSpc>
                <a:spcPct val="150000"/>
              </a:lnSpc>
            </a:pPr>
            <a:r>
              <a:rPr lang="en-US" sz="2400" dirty="0" smtClean="0"/>
              <a:t>The dental segment of Medicare is limited to those services requiring hospitalization for treatment, usually surgical treatment for fractures and cancer and hence constitutes a negligible proportion of the program.</a:t>
            </a:r>
          </a:p>
          <a:p>
            <a:pPr>
              <a:lnSpc>
                <a:spcPct val="150000"/>
              </a:lnSpc>
            </a:pPr>
            <a:endParaRPr lang="en-US" sz="2400" dirty="0"/>
          </a:p>
        </p:txBody>
      </p:sp>
      <p:sp>
        <p:nvSpPr>
          <p:cNvPr id="5" name="Rectangle 4"/>
          <p:cNvSpPr/>
          <p:nvPr/>
        </p:nvSpPr>
        <p:spPr>
          <a:xfrm>
            <a:off x="7162800" y="228600"/>
            <a:ext cx="1345240" cy="507831"/>
          </a:xfrm>
          <a:prstGeom prst="rect">
            <a:avLst/>
          </a:prstGeom>
        </p:spPr>
        <p:txBody>
          <a:bodyPr wrap="none">
            <a:spAutoFit/>
          </a:bodyPr>
          <a:lstStyle/>
          <a:p>
            <a:pPr lvl="0">
              <a:lnSpc>
                <a:spcPct val="150000"/>
              </a:lnSpc>
            </a:pPr>
            <a:r>
              <a:rPr lang="en-IN" dirty="0" smtClean="0"/>
              <a:t>Medicare… </a:t>
            </a: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lvl="0">
              <a:lnSpc>
                <a:spcPct val="150000"/>
              </a:lnSpc>
            </a:pPr>
            <a:r>
              <a:rPr lang="en-IN" sz="2400" b="1" dirty="0" smtClean="0"/>
              <a:t>Medicaid</a:t>
            </a:r>
          </a:p>
          <a:p>
            <a:pPr>
              <a:lnSpc>
                <a:spcPct val="150000"/>
              </a:lnSpc>
            </a:pPr>
            <a:r>
              <a:rPr lang="en-US" sz="2400" dirty="0" smtClean="0"/>
              <a:t>It is the name given to title XIX of the United States Social Security Amendments of 1965. The original intent of the program was to provide funds to meet the health care needs of all indigent and medically indigent persons.</a:t>
            </a:r>
          </a:p>
          <a:p>
            <a:pPr lvl="0">
              <a:lnSpc>
                <a:spcPct val="150000"/>
              </a:lnSpc>
            </a:pPr>
            <a:endParaRPr lang="en-US" sz="2400" b="1" dirty="0" smtClean="0"/>
          </a:p>
          <a:p>
            <a:endParaRPr lang="en-US"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84237"/>
            <a:ext cx="8991600" cy="5973763"/>
          </a:xfrm>
        </p:spPr>
        <p:txBody>
          <a:bodyPr>
            <a:normAutofit fontScale="92500" lnSpcReduction="10000"/>
          </a:bodyPr>
          <a:lstStyle/>
          <a:p>
            <a:pPr>
              <a:lnSpc>
                <a:spcPct val="150000"/>
              </a:lnSpc>
              <a:buNone/>
            </a:pPr>
            <a:r>
              <a:rPr lang="en-US" sz="2600" dirty="0" smtClean="0"/>
              <a:t>Medicaid is covering the basic services,</a:t>
            </a:r>
          </a:p>
          <a:p>
            <a:pPr lvl="0">
              <a:lnSpc>
                <a:spcPct val="150000"/>
              </a:lnSpc>
            </a:pPr>
            <a:r>
              <a:rPr lang="en-IN" sz="2600" dirty="0" smtClean="0"/>
              <a:t>Inpatient hospital care</a:t>
            </a:r>
            <a:endParaRPr lang="en-US" sz="2600" dirty="0" smtClean="0"/>
          </a:p>
          <a:p>
            <a:pPr lvl="0">
              <a:lnSpc>
                <a:spcPct val="150000"/>
              </a:lnSpc>
            </a:pPr>
            <a:r>
              <a:rPr lang="en-IN" sz="2600" dirty="0" smtClean="0"/>
              <a:t>Outpatient hospital care</a:t>
            </a:r>
            <a:endParaRPr lang="en-US" sz="2600" dirty="0" smtClean="0"/>
          </a:p>
          <a:p>
            <a:pPr lvl="0">
              <a:lnSpc>
                <a:spcPct val="150000"/>
              </a:lnSpc>
            </a:pPr>
            <a:r>
              <a:rPr lang="en-IN" sz="2600" dirty="0" smtClean="0"/>
              <a:t>Laboratory and X-ray services</a:t>
            </a:r>
            <a:endParaRPr lang="en-US" sz="2600" dirty="0" smtClean="0"/>
          </a:p>
          <a:p>
            <a:pPr lvl="0">
              <a:lnSpc>
                <a:spcPct val="150000"/>
              </a:lnSpc>
            </a:pPr>
            <a:r>
              <a:rPr lang="en-IN" sz="2600" dirty="0" smtClean="0"/>
              <a:t>Skilled nursing facility services</a:t>
            </a:r>
            <a:endParaRPr lang="en-US" sz="2600" dirty="0" smtClean="0"/>
          </a:p>
          <a:p>
            <a:pPr lvl="0">
              <a:lnSpc>
                <a:spcPct val="150000"/>
              </a:lnSpc>
            </a:pPr>
            <a:r>
              <a:rPr lang="en-IN" sz="2600" dirty="0" smtClean="0"/>
              <a:t>Home health services for individuals aged 21 years and older</a:t>
            </a:r>
            <a:endParaRPr lang="en-US" sz="2600" dirty="0" smtClean="0"/>
          </a:p>
          <a:p>
            <a:pPr lvl="0">
              <a:lnSpc>
                <a:spcPct val="150000"/>
              </a:lnSpc>
            </a:pPr>
            <a:r>
              <a:rPr lang="en-IN" sz="2600" dirty="0" smtClean="0"/>
              <a:t>Early and periodic screening, diagnosis and treatment (EPSDT) program for individuals under21 years</a:t>
            </a:r>
            <a:endParaRPr lang="en-US" sz="2600" dirty="0" smtClean="0"/>
          </a:p>
          <a:p>
            <a:pPr lvl="0">
              <a:lnSpc>
                <a:spcPct val="150000"/>
              </a:lnSpc>
            </a:pPr>
            <a:r>
              <a:rPr lang="en-IN" sz="2600" dirty="0" smtClean="0"/>
              <a:t>Family planning services</a:t>
            </a:r>
            <a:endParaRPr lang="en-US" sz="2600" dirty="0" smtClean="0"/>
          </a:p>
          <a:p>
            <a:pPr lvl="0">
              <a:lnSpc>
                <a:spcPct val="150000"/>
              </a:lnSpc>
            </a:pPr>
            <a:r>
              <a:rPr lang="en-IN" sz="2600" dirty="0" smtClean="0"/>
              <a:t>Physician services</a:t>
            </a:r>
            <a:endParaRPr lang="en-US" sz="2600" dirty="0" smtClean="0"/>
          </a:p>
          <a:p>
            <a:endParaRPr lang="en-US" dirty="0"/>
          </a:p>
        </p:txBody>
      </p:sp>
      <p:sp>
        <p:nvSpPr>
          <p:cNvPr id="4" name="Rectangle 3"/>
          <p:cNvSpPr/>
          <p:nvPr/>
        </p:nvSpPr>
        <p:spPr>
          <a:xfrm>
            <a:off x="7772400" y="0"/>
            <a:ext cx="1287532" cy="458074"/>
          </a:xfrm>
          <a:prstGeom prst="rect">
            <a:avLst/>
          </a:prstGeom>
        </p:spPr>
        <p:txBody>
          <a:bodyPr wrap="none">
            <a:spAutoFit/>
          </a:bodyPr>
          <a:lstStyle/>
          <a:p>
            <a:pPr lvl="0">
              <a:lnSpc>
                <a:spcPct val="150000"/>
              </a:lnSpc>
            </a:pPr>
            <a:r>
              <a:rPr lang="en-IN" dirty="0" smtClean="0"/>
              <a:t>Medicaid…</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229600" cy="4525963"/>
          </a:xfrm>
        </p:spPr>
        <p:txBody>
          <a:bodyPr>
            <a:noAutofit/>
          </a:bodyPr>
          <a:lstStyle/>
          <a:p>
            <a:pPr lvl="1">
              <a:buNone/>
            </a:pPr>
            <a:r>
              <a:rPr lang="en-IN" dirty="0" smtClean="0"/>
              <a:t>4.Public financing of health care programmes</a:t>
            </a:r>
            <a:endParaRPr lang="en-US" dirty="0" smtClean="0"/>
          </a:p>
          <a:p>
            <a:pPr lvl="1"/>
            <a:r>
              <a:rPr lang="en-IN" dirty="0" smtClean="0"/>
              <a:t>Medicare</a:t>
            </a:r>
            <a:endParaRPr lang="en-US" dirty="0" smtClean="0"/>
          </a:p>
          <a:p>
            <a:pPr lvl="1"/>
            <a:r>
              <a:rPr lang="en-IN" dirty="0" smtClean="0"/>
              <a:t>Medicaid</a:t>
            </a:r>
          </a:p>
          <a:p>
            <a:pPr lvl="1"/>
            <a:r>
              <a:rPr lang="en-IN" dirty="0" smtClean="0"/>
              <a:t>SCHIP</a:t>
            </a:r>
          </a:p>
          <a:p>
            <a:pPr lvl="1"/>
            <a:r>
              <a:rPr lang="en-IN" dirty="0" smtClean="0"/>
              <a:t>National health insurance</a:t>
            </a:r>
          </a:p>
          <a:p>
            <a:pPr lvl="1"/>
            <a:r>
              <a:rPr lang="en-IN" dirty="0" smtClean="0"/>
              <a:t>Other programmes</a:t>
            </a:r>
          </a:p>
          <a:p>
            <a:pPr lvl="0"/>
            <a:r>
              <a:rPr lang="en-IN" sz="2800" dirty="0" smtClean="0"/>
              <a:t>Health insurance in Indian scenario</a:t>
            </a:r>
          </a:p>
          <a:p>
            <a:pPr lvl="0"/>
            <a:r>
              <a:rPr lang="en-IN" sz="2800" dirty="0" smtClean="0"/>
              <a:t>Conclusion </a:t>
            </a:r>
          </a:p>
          <a:p>
            <a:pPr lvl="0"/>
            <a:r>
              <a:rPr lang="en-IN" sz="2800" dirty="0" smtClean="0"/>
              <a:t>References </a:t>
            </a:r>
            <a:endParaRPr lang="en-US" sz="2800" dirty="0" smtClean="0"/>
          </a:p>
          <a:p>
            <a:pPr>
              <a:buNone/>
            </a:pPr>
            <a:r>
              <a:rPr lang="en-US" sz="2800" dirty="0" smtClean="0"/>
              <a:t> </a:t>
            </a:r>
          </a:p>
          <a:p>
            <a:pPr>
              <a:buNone/>
            </a:pPr>
            <a:r>
              <a:rPr lang="en-US" sz="2800" dirty="0" smtClean="0"/>
              <a:t> </a:t>
            </a:r>
          </a:p>
          <a:p>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60437"/>
            <a:ext cx="8229600" cy="5897563"/>
          </a:xfrm>
        </p:spPr>
        <p:txBody>
          <a:bodyPr>
            <a:normAutofit/>
          </a:bodyPr>
          <a:lstStyle/>
          <a:p>
            <a:pPr>
              <a:lnSpc>
                <a:spcPct val="150000"/>
              </a:lnSpc>
            </a:pPr>
            <a:r>
              <a:rPr lang="en-US" sz="2400" dirty="0" smtClean="0"/>
              <a:t>The ADA supported the EPSDT program, enacted into law in 1968, because for the first time a federal program mandated dental care for indigent children. </a:t>
            </a:r>
          </a:p>
          <a:p>
            <a:pPr>
              <a:lnSpc>
                <a:spcPct val="150000"/>
              </a:lnSpc>
            </a:pPr>
            <a:r>
              <a:rPr lang="en-US" sz="2400" dirty="0" smtClean="0"/>
              <a:t>EPSDT therefore had the potential for bringing into the dental care system, millions of indigent children and youth.</a:t>
            </a:r>
          </a:p>
          <a:p>
            <a:pPr>
              <a:lnSpc>
                <a:spcPct val="150000"/>
              </a:lnSpc>
            </a:pPr>
            <a:r>
              <a:rPr lang="en-US" sz="2400" dirty="0" smtClean="0"/>
              <a:t>Medicaid is an extremely complex program.</a:t>
            </a:r>
            <a:endParaRPr lang="en-US" sz="2400" b="1" dirty="0"/>
          </a:p>
        </p:txBody>
      </p:sp>
      <p:sp>
        <p:nvSpPr>
          <p:cNvPr id="4" name="Rectangle 3"/>
          <p:cNvSpPr/>
          <p:nvPr/>
        </p:nvSpPr>
        <p:spPr>
          <a:xfrm>
            <a:off x="7620000" y="0"/>
            <a:ext cx="1287532" cy="507831"/>
          </a:xfrm>
          <a:prstGeom prst="rect">
            <a:avLst/>
          </a:prstGeom>
        </p:spPr>
        <p:txBody>
          <a:bodyPr wrap="none">
            <a:spAutoFit/>
          </a:bodyPr>
          <a:lstStyle/>
          <a:p>
            <a:pPr lvl="0">
              <a:lnSpc>
                <a:spcPct val="150000"/>
              </a:lnSpc>
            </a:pPr>
            <a:r>
              <a:rPr lang="en-IN" dirty="0" smtClean="0"/>
              <a:t>Medicaid…</a:t>
            </a:r>
          </a:p>
        </p:txBody>
      </p:sp>
      <p:sp>
        <p:nvSpPr>
          <p:cNvPr id="5" name="Slide Number Placeholder 4"/>
          <p:cNvSpPr>
            <a:spLocks noGrp="1"/>
          </p:cNvSpPr>
          <p:nvPr>
            <p:ph type="sldNum" sz="quarter" idx="12"/>
          </p:nvPr>
        </p:nvSpPr>
        <p:spPr/>
        <p:txBody>
          <a:bodyPr/>
          <a:lstStyle/>
          <a:p>
            <a:fld id="{B6F15528-21DE-4FAA-801E-634DDDAF4B2B}" type="slidenum">
              <a:rPr lang="en-US" smtClean="0"/>
              <a:pPr/>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91600" cy="5897563"/>
          </a:xfrm>
        </p:spPr>
        <p:txBody>
          <a:bodyPr>
            <a:normAutofit/>
          </a:bodyPr>
          <a:lstStyle/>
          <a:p>
            <a:pPr lvl="0"/>
            <a:r>
              <a:rPr lang="en-IN" sz="2400" b="1" dirty="0" smtClean="0"/>
              <a:t>SCHIP(state children health insurance programme)</a:t>
            </a:r>
          </a:p>
          <a:p>
            <a:pPr lvl="0">
              <a:lnSpc>
                <a:spcPct val="150000"/>
              </a:lnSpc>
            </a:pPr>
            <a:r>
              <a:rPr lang="en-IN" sz="2400" dirty="0" smtClean="0"/>
              <a:t>SCHIP enacted in 1997 under title XXI of the Social Security Act.</a:t>
            </a:r>
          </a:p>
          <a:p>
            <a:pPr lvl="0">
              <a:lnSpc>
                <a:spcPct val="150000"/>
              </a:lnSpc>
            </a:pPr>
            <a:r>
              <a:rPr lang="en-IN" sz="2400" dirty="0" smtClean="0"/>
              <a:t>It is intended to encourage states to provide health coverage to many of the more 10 million in US.</a:t>
            </a:r>
          </a:p>
          <a:p>
            <a:pPr lvl="0">
              <a:lnSpc>
                <a:spcPct val="150000"/>
              </a:lnSpc>
            </a:pPr>
            <a:r>
              <a:rPr lang="en-IN" sz="2400" dirty="0" smtClean="0"/>
              <a:t>SCHIP requires patient copayments, monthly premiums and annual payment limits.  </a:t>
            </a:r>
          </a:p>
          <a:p>
            <a:pPr lvl="0">
              <a:lnSpc>
                <a:spcPct val="150000"/>
              </a:lnSpc>
            </a:pPr>
            <a:r>
              <a:rPr lang="en-IN" sz="2400" dirty="0" smtClean="0"/>
              <a:t>SCHIP is in tended for children whose families have incomes that are above those for Medicaid but are too low to enable them to afford them to conventional health insurance.</a:t>
            </a:r>
          </a:p>
          <a:p>
            <a:pPr lvl="0">
              <a:lnSpc>
                <a:spcPct val="150000"/>
              </a:lnSpc>
            </a:pPr>
            <a:endParaRPr lang="en-US" sz="2400" b="1"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51</a:t>
            </a:fld>
            <a:endParaRPr lang="en-US"/>
          </a:p>
        </p:txBody>
      </p:sp>
      <p:sp>
        <p:nvSpPr>
          <p:cNvPr id="5" name="Rectangle 4"/>
          <p:cNvSpPr/>
          <p:nvPr/>
        </p:nvSpPr>
        <p:spPr>
          <a:xfrm>
            <a:off x="0" y="5823871"/>
            <a:ext cx="8686800" cy="970522"/>
          </a:xfrm>
          <a:prstGeom prst="rect">
            <a:avLst/>
          </a:prstGeom>
        </p:spPr>
        <p:txBody>
          <a:bodyPr wrap="square">
            <a:spAutoFit/>
          </a:bodyPr>
          <a:lstStyle/>
          <a:p>
            <a:pPr lvl="0">
              <a:lnSpc>
                <a:spcPct val="170000"/>
              </a:lnSpc>
            </a:pPr>
            <a:r>
              <a:rPr lang="en-IN" dirty="0" err="1" smtClean="0"/>
              <a:t>Jong</a:t>
            </a:r>
            <a:r>
              <a:rPr lang="en-IN" dirty="0" smtClean="0"/>
              <a:t>, Medicaid and State Children health insurance programme. Text book of community dental health,5</a:t>
            </a:r>
            <a:r>
              <a:rPr lang="en-IN" baseline="30000" dirty="0" smtClean="0"/>
              <a:t>th</a:t>
            </a:r>
            <a:r>
              <a:rPr lang="en-IN" dirty="0" smtClean="0"/>
              <a:t> edition,  , 73-91.</a:t>
            </a:r>
            <a:endParaRPr lang="en-US"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5897563"/>
          </a:xfrm>
        </p:spPr>
        <p:txBody>
          <a:bodyPr>
            <a:normAutofit/>
          </a:bodyPr>
          <a:lstStyle/>
          <a:p>
            <a:pPr lvl="0">
              <a:lnSpc>
                <a:spcPct val="150000"/>
              </a:lnSpc>
            </a:pPr>
            <a:r>
              <a:rPr lang="en-IN" sz="2400" b="1" dirty="0" smtClean="0"/>
              <a:t>National health insurance</a:t>
            </a:r>
            <a:endParaRPr lang="en-US" sz="2400" b="1" dirty="0" smtClean="0"/>
          </a:p>
          <a:p>
            <a:pPr>
              <a:lnSpc>
                <a:spcPct val="150000"/>
              </a:lnSpc>
            </a:pPr>
            <a:r>
              <a:rPr lang="en-US" sz="2400" dirty="0" smtClean="0"/>
              <a:t>The National Health Insurance was introduced by Bismarck in Germany in the 1880's and in Britain by Lloyd George in 1910. </a:t>
            </a:r>
          </a:p>
          <a:p>
            <a:pPr>
              <a:lnSpc>
                <a:spcPct val="150000"/>
              </a:lnSpc>
            </a:pPr>
            <a:r>
              <a:rPr lang="en-US" sz="2400" dirty="0" smtClean="0"/>
              <a:t>While humanitarianism was a factor in their development, a more powerful stimulus was probably the awareness that a healthy and secure society led to political stability and greater economical and industrial strength.</a:t>
            </a:r>
          </a:p>
          <a:p>
            <a:pPr>
              <a:lnSpc>
                <a:spcPct val="150000"/>
              </a:lnSpc>
            </a:pPr>
            <a:r>
              <a:rPr lang="en-US" sz="2400" dirty="0" smtClean="0"/>
              <a:t>The NHI is primarily a financing mechanism by which health care services are paid for from a publicly organized fund.</a:t>
            </a:r>
          </a:p>
          <a:p>
            <a:pPr>
              <a:lnSpc>
                <a:spcPct val="150000"/>
              </a:lnSpc>
            </a:pPr>
            <a:endParaRPr lang="en-US" sz="2400" b="1" dirty="0" smtClean="0"/>
          </a:p>
          <a:p>
            <a:endParaRPr lang="en-US" sz="24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lvl="0">
              <a:lnSpc>
                <a:spcPct val="150000"/>
              </a:lnSpc>
            </a:pPr>
            <a:r>
              <a:rPr lang="en-IN" sz="2400" b="1" u="sng" dirty="0" smtClean="0"/>
              <a:t>Other programmes of public financing for dental care:</a:t>
            </a:r>
            <a:endParaRPr lang="en-US" sz="2400" b="1" u="sng" dirty="0" smtClean="0"/>
          </a:p>
          <a:p>
            <a:pPr lvl="0">
              <a:lnSpc>
                <a:spcPct val="150000"/>
              </a:lnSpc>
            </a:pPr>
            <a:r>
              <a:rPr lang="en-US" sz="2400" b="1" dirty="0" smtClean="0"/>
              <a:t>Indian health service </a:t>
            </a:r>
            <a:r>
              <a:rPr lang="en-US" sz="2400" dirty="0" smtClean="0"/>
              <a:t>– for medical and dental care for American Indians, Alaska Natives who are members of federally recognized tribes.</a:t>
            </a:r>
          </a:p>
          <a:p>
            <a:pPr lvl="0">
              <a:lnSpc>
                <a:spcPct val="150000"/>
              </a:lnSpc>
            </a:pPr>
            <a:r>
              <a:rPr lang="en-US" sz="2400" b="1" dirty="0" smtClean="0"/>
              <a:t>A part of federal maternal and child health services</a:t>
            </a:r>
          </a:p>
          <a:p>
            <a:pPr lvl="0">
              <a:lnSpc>
                <a:spcPct val="150000"/>
              </a:lnSpc>
            </a:pPr>
            <a:r>
              <a:rPr lang="en-US" sz="2400" b="1" dirty="0" smtClean="0"/>
              <a:t>Health care for Homeless programme</a:t>
            </a:r>
          </a:p>
          <a:p>
            <a:pPr lvl="0">
              <a:lnSpc>
                <a:spcPct val="150000"/>
              </a:lnSpc>
            </a:pPr>
            <a:r>
              <a:rPr lang="en-US" sz="2400" b="1" dirty="0" smtClean="0"/>
              <a:t>National Hemophilia programme</a:t>
            </a:r>
          </a:p>
          <a:p>
            <a:pPr lvl="0">
              <a:lnSpc>
                <a:spcPct val="150000"/>
              </a:lnSpc>
            </a:pPr>
            <a:endParaRPr lang="en-US" sz="2400" b="1" dirty="0" smtClean="0"/>
          </a:p>
          <a:p>
            <a:pPr>
              <a:lnSpc>
                <a:spcPct val="150000"/>
              </a:lnSpc>
            </a:pPr>
            <a:endParaRPr lang="en-US" sz="24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53</a:t>
            </a:fld>
            <a:endParaRPr lang="en-US"/>
          </a:p>
        </p:txBody>
      </p:sp>
      <p:sp>
        <p:nvSpPr>
          <p:cNvPr id="5" name="Rectangle 4"/>
          <p:cNvSpPr/>
          <p:nvPr/>
        </p:nvSpPr>
        <p:spPr>
          <a:xfrm>
            <a:off x="0" y="5638800"/>
            <a:ext cx="8686800" cy="1034129"/>
          </a:xfrm>
          <a:prstGeom prst="rect">
            <a:avLst/>
          </a:prstGeom>
        </p:spPr>
        <p:txBody>
          <a:bodyPr wrap="square">
            <a:spAutoFit/>
          </a:bodyPr>
          <a:lstStyle/>
          <a:p>
            <a:pPr lvl="0">
              <a:lnSpc>
                <a:spcPct val="170000"/>
              </a:lnSpc>
            </a:pPr>
            <a:r>
              <a:rPr lang="en-IN" dirty="0" smtClean="0"/>
              <a:t>Brain </a:t>
            </a:r>
            <a:r>
              <a:rPr lang="en-IN" dirty="0" err="1" smtClean="0"/>
              <a:t>A.Burt</a:t>
            </a:r>
            <a:r>
              <a:rPr lang="en-IN" dirty="0" smtClean="0"/>
              <a:t> and Stephen A. </a:t>
            </a:r>
            <a:r>
              <a:rPr lang="en-IN" dirty="0" err="1" smtClean="0"/>
              <a:t>Eklund</a:t>
            </a:r>
            <a:r>
              <a:rPr lang="en-IN" dirty="0" smtClean="0"/>
              <a:t>, Financing of dental care, Text book of  Dentistry, dental practice and the community, 5</a:t>
            </a:r>
            <a:r>
              <a:rPr lang="en-IN" baseline="30000" dirty="0" smtClean="0"/>
              <a:t>th</a:t>
            </a:r>
            <a:r>
              <a:rPr lang="en-IN" dirty="0" smtClean="0"/>
              <a:t> edition, 81-107.</a:t>
            </a:r>
            <a:endParaRPr lang="en-US"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4525963"/>
          </a:xfrm>
        </p:spPr>
        <p:txBody>
          <a:bodyPr>
            <a:normAutofit/>
          </a:bodyPr>
          <a:lstStyle/>
          <a:p>
            <a:pPr lvl="0">
              <a:lnSpc>
                <a:spcPct val="150000"/>
              </a:lnSpc>
            </a:pPr>
            <a:r>
              <a:rPr lang="en-US" sz="2400" b="1" dirty="0" smtClean="0"/>
              <a:t>Federal Ryan White CARE Act: </a:t>
            </a:r>
            <a:r>
              <a:rPr lang="en-US" sz="2400" dirty="0" smtClean="0"/>
              <a:t>for HIV</a:t>
            </a:r>
            <a:endParaRPr lang="en-US" sz="2400" b="1" dirty="0" smtClean="0"/>
          </a:p>
          <a:p>
            <a:pPr>
              <a:lnSpc>
                <a:spcPct val="150000"/>
              </a:lnSpc>
            </a:pPr>
            <a:r>
              <a:rPr lang="en-US" sz="2400" b="1" dirty="0" smtClean="0"/>
              <a:t>The programme of the department of Veterans affairs: </a:t>
            </a:r>
          </a:p>
          <a:p>
            <a:pPr>
              <a:lnSpc>
                <a:spcPct val="150000"/>
              </a:lnSpc>
            </a:pPr>
            <a:r>
              <a:rPr lang="en-US" sz="2400" dirty="0" smtClean="0"/>
              <a:t>It provides dental care to eligible veterans its inpatient and outpatient facilities nationwide.</a:t>
            </a:r>
          </a:p>
          <a:p>
            <a:pPr>
              <a:lnSpc>
                <a:spcPct val="150000"/>
              </a:lnSpc>
            </a:pPr>
            <a:r>
              <a:rPr lang="en-US" sz="2400" b="1" dirty="0" smtClean="0"/>
              <a:t>TRICARE: </a:t>
            </a:r>
            <a:r>
              <a:rPr lang="en-US" sz="2400" dirty="0" smtClean="0"/>
              <a:t>provide dental care for military persons.</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54</a:t>
            </a:fld>
            <a:endParaRPr lang="en-US"/>
          </a:p>
        </p:txBody>
      </p:sp>
      <p:sp>
        <p:nvSpPr>
          <p:cNvPr id="5" name="Rectangle 4"/>
          <p:cNvSpPr/>
          <p:nvPr/>
        </p:nvSpPr>
        <p:spPr>
          <a:xfrm>
            <a:off x="0" y="5562600"/>
            <a:ext cx="8305800" cy="1034129"/>
          </a:xfrm>
          <a:prstGeom prst="rect">
            <a:avLst/>
          </a:prstGeom>
        </p:spPr>
        <p:txBody>
          <a:bodyPr wrap="square">
            <a:spAutoFit/>
          </a:bodyPr>
          <a:lstStyle/>
          <a:p>
            <a:pPr lvl="0">
              <a:lnSpc>
                <a:spcPct val="170000"/>
              </a:lnSpc>
            </a:pPr>
            <a:r>
              <a:rPr lang="en-IN" dirty="0" smtClean="0"/>
              <a:t>Brain </a:t>
            </a:r>
            <a:r>
              <a:rPr lang="en-IN" dirty="0" err="1" smtClean="0"/>
              <a:t>A.Burt</a:t>
            </a:r>
            <a:r>
              <a:rPr lang="en-IN" dirty="0" smtClean="0"/>
              <a:t> and Stephen A. </a:t>
            </a:r>
            <a:r>
              <a:rPr lang="en-IN" dirty="0" err="1" smtClean="0"/>
              <a:t>Eklund</a:t>
            </a:r>
            <a:r>
              <a:rPr lang="en-IN" dirty="0" smtClean="0"/>
              <a:t>, Financing of dental care, Text book of  Dentistry, dental practice and the community, 5</a:t>
            </a:r>
            <a:r>
              <a:rPr lang="en-IN" baseline="30000" dirty="0" smtClean="0"/>
              <a:t>th</a:t>
            </a:r>
            <a:r>
              <a:rPr lang="en-IN" dirty="0" smtClean="0"/>
              <a:t> edition, 81-107.</a:t>
            </a:r>
            <a:endParaRPr lang="en-US"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lvl="0"/>
            <a:r>
              <a:rPr lang="en-IN" sz="2400" b="1" dirty="0" smtClean="0"/>
              <a:t>Health insurance in Indian scenario</a:t>
            </a:r>
          </a:p>
          <a:p>
            <a:r>
              <a:rPr lang="en-US" sz="2400" dirty="0" smtClean="0"/>
              <a:t>Fee-for service</a:t>
            </a:r>
          </a:p>
          <a:p>
            <a:r>
              <a:rPr lang="en-US" sz="2400" dirty="0" smtClean="0"/>
              <a:t>Dental Insurance</a:t>
            </a:r>
          </a:p>
          <a:p>
            <a:pPr lvl="0"/>
            <a:r>
              <a:rPr lang="en-US" sz="2400" dirty="0" smtClean="0"/>
              <a:t>Government schemes </a:t>
            </a:r>
          </a:p>
          <a:p>
            <a:pPr lvl="0">
              <a:buNone/>
            </a:pPr>
            <a:endParaRPr lang="en-US" sz="2400" dirty="0" smtClean="0"/>
          </a:p>
          <a:p>
            <a:pPr lvl="0">
              <a:buNone/>
            </a:pPr>
            <a:endParaRPr lang="en-US" sz="24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4525963"/>
          </a:xfrm>
        </p:spPr>
        <p:txBody>
          <a:bodyPr>
            <a:noAutofit/>
          </a:bodyPr>
          <a:lstStyle/>
          <a:p>
            <a:pPr>
              <a:buNone/>
            </a:pPr>
            <a:r>
              <a:rPr lang="en-US" sz="2400" dirty="0" smtClean="0"/>
              <a:t>Dental insurance:</a:t>
            </a:r>
          </a:p>
          <a:p>
            <a:r>
              <a:rPr lang="en-US" sz="2400" b="1" dirty="0" smtClean="0"/>
              <a:t>In India two types of dental insurance plans:</a:t>
            </a:r>
            <a:endParaRPr lang="en-US" sz="2400" dirty="0" smtClean="0"/>
          </a:p>
          <a:p>
            <a:pPr marL="457200" lvl="0" indent="-457200">
              <a:buAutoNum type="arabicPeriod"/>
            </a:pPr>
            <a:r>
              <a:rPr lang="en-IN" sz="2400" dirty="0" smtClean="0"/>
              <a:t>Specific Dental Insurance Plans: </a:t>
            </a:r>
            <a:br>
              <a:rPr lang="en-IN" sz="2400" dirty="0" smtClean="0"/>
            </a:br>
            <a:r>
              <a:rPr lang="en-IN" sz="2400" dirty="0" smtClean="0"/>
              <a:t>Specific Dental Insurance plans covers all the expenses related to dental problems such as endodontic surgery, </a:t>
            </a:r>
            <a:r>
              <a:rPr lang="en-IN" sz="2400" dirty="0" err="1" smtClean="0"/>
              <a:t>prosthodontics</a:t>
            </a:r>
            <a:r>
              <a:rPr lang="en-IN" sz="2400" dirty="0" smtClean="0"/>
              <a:t> surgery , and orthodontic surgery. </a:t>
            </a:r>
          </a:p>
          <a:p>
            <a:pPr marL="457200" indent="-457200"/>
            <a:r>
              <a:rPr lang="en-IN" sz="2400" dirty="0" smtClean="0"/>
              <a:t>One requires these types of surgeries in case of </a:t>
            </a:r>
            <a:r>
              <a:rPr lang="en-IN" sz="2400" dirty="0" err="1" smtClean="0"/>
              <a:t>periodonititis</a:t>
            </a:r>
            <a:r>
              <a:rPr lang="en-IN" sz="2400" dirty="0" smtClean="0"/>
              <a:t> and extraction of teeth due to ailments. </a:t>
            </a:r>
          </a:p>
          <a:p>
            <a:pPr marL="457200" indent="-457200"/>
            <a:r>
              <a:rPr lang="en-IN" sz="2400" dirty="0" smtClean="0"/>
              <a:t>In this plan the amount of charges to be claimed is fixed as well as the duration of this plan is also fixed.</a:t>
            </a:r>
            <a:br>
              <a:rPr lang="en-IN" sz="2400" dirty="0" smtClean="0"/>
            </a:br>
            <a:r>
              <a:rPr lang="en-IN" sz="2400" dirty="0" smtClean="0"/>
              <a:t/>
            </a:r>
            <a:br>
              <a:rPr lang="en-IN" sz="2400" dirty="0" smtClean="0"/>
            </a:b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56</a:t>
            </a:fld>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8991600" cy="4525963"/>
          </a:xfrm>
        </p:spPr>
        <p:txBody>
          <a:bodyPr>
            <a:noAutofit/>
          </a:bodyPr>
          <a:lstStyle/>
          <a:p>
            <a:pPr>
              <a:buNone/>
            </a:pPr>
            <a:r>
              <a:rPr lang="en-IN" sz="2400" dirty="0" smtClean="0"/>
              <a:t>2) Dental Insurance plan within Health Insurance plan: </a:t>
            </a:r>
          </a:p>
          <a:p>
            <a:r>
              <a:rPr lang="en-IN" sz="2400" dirty="0" smtClean="0"/>
              <a:t>This type of plan is provided by various health insurance companies in India and is quite famous among Indians as compared to specific dental insurance plans. </a:t>
            </a:r>
          </a:p>
          <a:p>
            <a:r>
              <a:rPr lang="en-IN" sz="2400" dirty="0" smtClean="0"/>
              <a:t>Under this plan, insurance policy holder can claim for dental expenses along with other kinds of expenses. </a:t>
            </a:r>
          </a:p>
          <a:p>
            <a:r>
              <a:rPr lang="en-IN" sz="2400" dirty="0" smtClean="0"/>
              <a:t>This plan also offers tax benefits up to a certain fixed amount.</a:t>
            </a:r>
          </a:p>
          <a:p>
            <a:r>
              <a:rPr lang="en-IN" sz="2400" dirty="0" smtClean="0"/>
              <a:t> One has to take care all the terms and conditions as mentioned above before going for dental insurance plans in India. </a:t>
            </a:r>
          </a:p>
          <a:p>
            <a:r>
              <a:rPr lang="en-IN" sz="2400" dirty="0" smtClean="0"/>
              <a:t>Some major insurance companies in India are </a:t>
            </a:r>
            <a:r>
              <a:rPr lang="en-IN" sz="2400" b="1" dirty="0" err="1" smtClean="0"/>
              <a:t>Mediclaim</a:t>
            </a:r>
            <a:r>
              <a:rPr lang="en-IN" sz="2400" b="1" dirty="0" smtClean="0"/>
              <a:t>, ICICI Lombard, Star health </a:t>
            </a:r>
            <a:r>
              <a:rPr lang="en-IN" sz="2400" b="1" dirty="0" err="1" smtClean="0"/>
              <a:t>insurence</a:t>
            </a:r>
            <a:r>
              <a:rPr lang="en-IN" sz="2400" b="1" dirty="0" smtClean="0"/>
              <a:t> plan</a:t>
            </a:r>
            <a:r>
              <a:rPr lang="en-IN" sz="2400" dirty="0" smtClean="0"/>
              <a:t> etc. </a:t>
            </a:r>
            <a:endParaRPr lang="en-US" sz="2400" dirty="0"/>
          </a:p>
        </p:txBody>
      </p:sp>
      <p:sp>
        <p:nvSpPr>
          <p:cNvPr id="44033" name="Rectangle 1"/>
          <p:cNvSpPr>
            <a:spLocks noChangeArrowheads="1"/>
          </p:cNvSpPr>
          <p:nvPr/>
        </p:nvSpPr>
        <p:spPr bwMode="auto">
          <a:xfrm>
            <a:off x="152400" y="5562600"/>
            <a:ext cx="80010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sng" strike="noStrike" cap="none" normalizeH="0" baseline="0" dirty="0" smtClean="0">
                <a:ln>
                  <a:noFill/>
                </a:ln>
                <a:effectLst/>
                <a:latin typeface="Times New Roman" pitchFamily="18" charset="0"/>
                <a:ea typeface="Times New Roman" pitchFamily="18" charset="0"/>
                <a:cs typeface="Times New Roman" pitchFamily="18" charset="0"/>
                <a:hlinkClick r:id="rId2"/>
              </a:rPr>
              <a:t>Dental insurance in India.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hlinkClick r:id="rId2"/>
              </a:rPr>
              <a:t> http://www.insuranceloans.co.in/insurance-in-india/dental-insurance.html</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on 11-10-2011</a:t>
            </a:r>
            <a:endParaRPr kumimoji="0" lang="en-US" b="0" i="0" u="none" strike="noStrike" cap="none" normalizeH="0" baseline="0" dirty="0" smtClean="0">
              <a:ln>
                <a:noFill/>
              </a:ln>
              <a:solidFill>
                <a:schemeClr val="tx1"/>
              </a:solidFill>
              <a:effectLst/>
              <a:latin typeface="Arial" pitchFamily="34" charset="0"/>
            </a:endParaRPr>
          </a:p>
        </p:txBody>
      </p:sp>
      <p:sp>
        <p:nvSpPr>
          <p:cNvPr id="5" name="Rectangle 4"/>
          <p:cNvSpPr/>
          <p:nvPr/>
        </p:nvSpPr>
        <p:spPr>
          <a:xfrm>
            <a:off x="6324600" y="0"/>
            <a:ext cx="2743059" cy="369332"/>
          </a:xfrm>
          <a:prstGeom prst="rect">
            <a:avLst/>
          </a:prstGeom>
        </p:spPr>
        <p:txBody>
          <a:bodyPr wrap="none">
            <a:spAutoFit/>
          </a:bodyPr>
          <a:lstStyle/>
          <a:p>
            <a:r>
              <a:rPr lang="en-US" dirty="0" smtClean="0"/>
              <a:t>Dental insurance in India…</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57</a:t>
            </a:fld>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4525963"/>
          </a:xfrm>
        </p:spPr>
        <p:txBody>
          <a:bodyPr>
            <a:normAutofit/>
          </a:bodyPr>
          <a:lstStyle/>
          <a:p>
            <a:r>
              <a:rPr lang="en-IN" sz="2400" b="1" dirty="0" err="1" smtClean="0"/>
              <a:t>Mediclaim</a:t>
            </a:r>
            <a:r>
              <a:rPr lang="en-IN" sz="2400" b="1" dirty="0" smtClean="0"/>
              <a:t>:</a:t>
            </a:r>
          </a:p>
          <a:p>
            <a:r>
              <a:rPr lang="en-US" sz="2400" dirty="0" smtClean="0"/>
              <a:t>The General Insurance Corporation offers </a:t>
            </a:r>
            <a:r>
              <a:rPr lang="en-IN" sz="2400" b="1" dirty="0" err="1" smtClean="0"/>
              <a:t>Mediclaim</a:t>
            </a:r>
            <a:r>
              <a:rPr lang="en-IN" sz="2400" b="1" dirty="0" smtClean="0"/>
              <a:t> policy.</a:t>
            </a:r>
          </a:p>
          <a:p>
            <a:r>
              <a:rPr lang="en-US" sz="2400" dirty="0" err="1" smtClean="0"/>
              <a:t>Mediclaim</a:t>
            </a:r>
            <a:r>
              <a:rPr lang="en-US" sz="2400" dirty="0" smtClean="0"/>
              <a:t> was introduced in November 1986 and it covers individuals and groups with persons aged 5 – 80 yrs. Children (3 months – 5 yrs) are covered with their parents. </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58</a:t>
            </a:fld>
            <a:endParaRPr lang="en-US"/>
          </a:p>
        </p:txBody>
      </p:sp>
      <p:sp>
        <p:nvSpPr>
          <p:cNvPr id="5" name="Rectangle 4"/>
          <p:cNvSpPr/>
          <p:nvPr/>
        </p:nvSpPr>
        <p:spPr>
          <a:xfrm>
            <a:off x="0" y="5519172"/>
            <a:ext cx="8001000" cy="923330"/>
          </a:xfrm>
          <a:prstGeom prst="rect">
            <a:avLst/>
          </a:prstGeom>
        </p:spPr>
        <p:txBody>
          <a:bodyPr wrap="square">
            <a:spAutoFit/>
          </a:bodyPr>
          <a:lstStyle/>
          <a:p>
            <a:pPr lvl="0">
              <a:lnSpc>
                <a:spcPct val="150000"/>
              </a:lnSpc>
            </a:pPr>
            <a:r>
              <a:rPr lang="en-IN" dirty="0" smtClean="0"/>
              <a:t>Raju H.G, oral health insurance in India, Annals and Essences of dentistry, 2(4), 2010, 208-210.</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47800"/>
            <a:ext cx="8915400" cy="4525963"/>
          </a:xfrm>
        </p:spPr>
        <p:txBody>
          <a:bodyPr>
            <a:noAutofit/>
          </a:bodyPr>
          <a:lstStyle/>
          <a:p>
            <a:r>
              <a:rPr lang="en-US" sz="2400" b="1" dirty="0" smtClean="0"/>
              <a:t>ICICI Lombard Dental Insurance </a:t>
            </a:r>
            <a:r>
              <a:rPr lang="en-US" sz="2400" dirty="0" smtClean="0"/>
              <a:t>is a plan included in the health advantage plus policy and student medical insurance policy of general health insurance by ICICI Lombard. </a:t>
            </a:r>
          </a:p>
          <a:p>
            <a:r>
              <a:rPr lang="en-US" sz="2400" dirty="0" smtClean="0"/>
              <a:t>Under this scheme, along with other reimbursements of costs of medicines, hospitalization, and other charges dental expenses are also reimbursed. </a:t>
            </a:r>
          </a:p>
          <a:p>
            <a:r>
              <a:rPr lang="en-US" sz="2400" dirty="0" smtClean="0"/>
              <a:t>The plan also offers tax benefits of </a:t>
            </a:r>
            <a:r>
              <a:rPr lang="en-US" sz="2400" dirty="0" err="1" smtClean="0"/>
              <a:t>upto</a:t>
            </a:r>
            <a:r>
              <a:rPr lang="en-US" sz="2400" dirty="0" smtClean="0"/>
              <a:t> Rs 5099 under the income tax act.</a:t>
            </a:r>
          </a:p>
          <a:p>
            <a:endParaRPr lang="en-US" sz="2400" dirty="0"/>
          </a:p>
        </p:txBody>
      </p:sp>
      <p:sp>
        <p:nvSpPr>
          <p:cNvPr id="4" name="Rectangle 3"/>
          <p:cNvSpPr/>
          <p:nvPr/>
        </p:nvSpPr>
        <p:spPr>
          <a:xfrm>
            <a:off x="6019800" y="228600"/>
            <a:ext cx="2743059" cy="369332"/>
          </a:xfrm>
          <a:prstGeom prst="rect">
            <a:avLst/>
          </a:prstGeom>
        </p:spPr>
        <p:txBody>
          <a:bodyPr wrap="none">
            <a:spAutoFit/>
          </a:bodyPr>
          <a:lstStyle/>
          <a:p>
            <a:r>
              <a:rPr lang="en-US" dirty="0" smtClean="0"/>
              <a:t>Dental insurance in India…</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59</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4525963"/>
          </a:xfrm>
        </p:spPr>
        <p:txBody>
          <a:bodyPr/>
          <a:lstStyle/>
          <a:p>
            <a:pPr lvl="0"/>
            <a:r>
              <a:rPr lang="en-IN" u="sng" dirty="0" smtClean="0"/>
              <a:t>Introduction</a:t>
            </a:r>
          </a:p>
          <a:p>
            <a:pPr lvl="0"/>
            <a:r>
              <a:rPr lang="en-US" sz="2800" dirty="0" smtClean="0"/>
              <a:t>Fee-for-service </a:t>
            </a:r>
          </a:p>
          <a:p>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8686800" cy="4525963"/>
          </a:xfrm>
        </p:spPr>
        <p:txBody>
          <a:bodyPr>
            <a:normAutofit lnSpcReduction="10000"/>
          </a:bodyPr>
          <a:lstStyle/>
          <a:p>
            <a:pPr>
              <a:lnSpc>
                <a:spcPct val="150000"/>
              </a:lnSpc>
            </a:pPr>
            <a:r>
              <a:rPr lang="en-US" sz="2400" dirty="0" smtClean="0"/>
              <a:t>Previously a mandatory health check up for applicants above 45 years of age was applied by ICICI Lombard Health Advantage Plus Policy and Dental Insurance that has now been extended to 55 years and a new special offers gives you free health check up after that age. </a:t>
            </a:r>
          </a:p>
          <a:p>
            <a:pPr>
              <a:lnSpc>
                <a:spcPct val="150000"/>
              </a:lnSpc>
            </a:pPr>
            <a:r>
              <a:rPr lang="en-US" sz="2400" dirty="0" smtClean="0"/>
              <a:t>For student medical insurance gold plan includes expenses of dental treatment while on trip covered under the policy at around 1/3rd the university premiums in most countries.</a:t>
            </a:r>
          </a:p>
          <a:p>
            <a:pPr>
              <a:lnSpc>
                <a:spcPct val="150000"/>
              </a:lnSpc>
            </a:pPr>
            <a:endParaRPr lang="en-US" sz="2400" dirty="0"/>
          </a:p>
        </p:txBody>
      </p:sp>
      <p:sp>
        <p:nvSpPr>
          <p:cNvPr id="4" name="Rectangle 3"/>
          <p:cNvSpPr/>
          <p:nvPr/>
        </p:nvSpPr>
        <p:spPr>
          <a:xfrm>
            <a:off x="6172200" y="228600"/>
            <a:ext cx="2743059" cy="369332"/>
          </a:xfrm>
          <a:prstGeom prst="rect">
            <a:avLst/>
          </a:prstGeom>
        </p:spPr>
        <p:txBody>
          <a:bodyPr wrap="none">
            <a:spAutoFit/>
          </a:bodyPr>
          <a:lstStyle/>
          <a:p>
            <a:r>
              <a:rPr lang="en-US" dirty="0" smtClean="0"/>
              <a:t>Dental insurance in India…</a:t>
            </a:r>
            <a:endParaRPr lang="en-US" dirty="0"/>
          </a:p>
        </p:txBody>
      </p:sp>
      <p:sp>
        <p:nvSpPr>
          <p:cNvPr id="5" name="Rectangle 4"/>
          <p:cNvSpPr/>
          <p:nvPr/>
        </p:nvSpPr>
        <p:spPr>
          <a:xfrm>
            <a:off x="152400" y="5934670"/>
            <a:ext cx="7315200" cy="923330"/>
          </a:xfrm>
          <a:prstGeom prst="rect">
            <a:avLst/>
          </a:prstGeom>
        </p:spPr>
        <p:txBody>
          <a:bodyPr wrap="square">
            <a:spAutoFit/>
          </a:bodyPr>
          <a:lstStyle/>
          <a:p>
            <a:pPr lvl="0" fontAlgn="base">
              <a:spcBef>
                <a:spcPct val="0"/>
              </a:spcBef>
              <a:spcAft>
                <a:spcPct val="0"/>
              </a:spcAft>
            </a:pPr>
            <a:r>
              <a:rPr lang="en-US" u="sng" dirty="0" smtClean="0">
                <a:latin typeface="Times New Roman" pitchFamily="18" charset="0"/>
                <a:ea typeface="Times New Roman" pitchFamily="18" charset="0"/>
                <a:cs typeface="Times New Roman" pitchFamily="18" charset="0"/>
                <a:hlinkClick r:id="rId2"/>
              </a:rPr>
              <a:t>Dental insurance in India. </a:t>
            </a:r>
          </a:p>
          <a:p>
            <a:pPr lvl="0" fontAlgn="base">
              <a:spcBef>
                <a:spcPct val="0"/>
              </a:spcBef>
              <a:spcAft>
                <a:spcPct val="0"/>
              </a:spcAft>
            </a:pPr>
            <a:r>
              <a:rPr lang="en-US" dirty="0" smtClean="0">
                <a:latin typeface="Times New Roman" pitchFamily="18" charset="0"/>
                <a:ea typeface="Times New Roman" pitchFamily="18" charset="0"/>
                <a:cs typeface="Times New Roman" pitchFamily="18" charset="0"/>
                <a:hlinkClick r:id="rId2"/>
              </a:rPr>
              <a:t> http://www.insuranceloans.co.in/insurance-in-india/dental-insurance.html</a:t>
            </a:r>
            <a:r>
              <a:rPr lang="en-US" dirty="0" smtClean="0">
                <a:latin typeface="Times New Roman" pitchFamily="18" charset="0"/>
                <a:ea typeface="Times New Roman" pitchFamily="18" charset="0"/>
                <a:cs typeface="Times New Roman" pitchFamily="18" charset="0"/>
              </a:rPr>
              <a:t>   on 11-10-2011</a:t>
            </a:r>
            <a:endParaRPr lang="en-US" dirty="0" smtClean="0">
              <a:latin typeface="Arial" pitchFamily="34"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60</a:t>
            </a:fld>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Apollo DKV Health Insurance in its Easy Health Premium plan does cover dental treatment on outpatient cover basis up to maximum of Rs.5000/- but with a waiting period of 3 years.</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61</a:t>
            </a:fld>
            <a:endParaRPr lang="en-US"/>
          </a:p>
        </p:txBody>
      </p:sp>
      <p:sp>
        <p:nvSpPr>
          <p:cNvPr id="5" name="Rectangle 4"/>
          <p:cNvSpPr/>
          <p:nvPr/>
        </p:nvSpPr>
        <p:spPr>
          <a:xfrm>
            <a:off x="0" y="5519172"/>
            <a:ext cx="8458200" cy="923330"/>
          </a:xfrm>
          <a:prstGeom prst="rect">
            <a:avLst/>
          </a:prstGeom>
        </p:spPr>
        <p:txBody>
          <a:bodyPr wrap="square">
            <a:spAutoFit/>
          </a:bodyPr>
          <a:lstStyle/>
          <a:p>
            <a:pPr lvl="0">
              <a:lnSpc>
                <a:spcPct val="150000"/>
              </a:lnSpc>
            </a:pPr>
            <a:r>
              <a:rPr lang="en-IN" dirty="0" smtClean="0"/>
              <a:t>Raju H.G, oral health insurance in India, Annals and Essences of dentistry, 2(4), 2010, 208-210.</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9144000" cy="4525963"/>
          </a:xfrm>
        </p:spPr>
        <p:txBody>
          <a:bodyPr>
            <a:normAutofit/>
          </a:bodyPr>
          <a:lstStyle/>
          <a:p>
            <a:r>
              <a:rPr lang="en-US" sz="2400" dirty="0" smtClean="0"/>
              <a:t>Hindustan Lever in 2002 announced in New Delhi about the launch of </a:t>
            </a:r>
            <a:r>
              <a:rPr lang="en-US" sz="2400" dirty="0" err="1" smtClean="0"/>
              <a:t>Pepsodent</a:t>
            </a:r>
            <a:r>
              <a:rPr lang="en-US" sz="2400" dirty="0" smtClean="0"/>
              <a:t> Dental Insurance, in partnership with New India Assurance, wherein every purchase of a </a:t>
            </a:r>
            <a:r>
              <a:rPr lang="en-US" sz="2400" dirty="0" err="1" smtClean="0"/>
              <a:t>Pepsodent</a:t>
            </a:r>
            <a:r>
              <a:rPr lang="en-US" sz="2400" dirty="0" smtClean="0"/>
              <a:t> toothpaste will enable the customer to get Rs 1,000 worth of free dental insurance.</a:t>
            </a:r>
          </a:p>
          <a:p>
            <a:r>
              <a:rPr lang="en-US" sz="2400" dirty="0" smtClean="0"/>
              <a:t>Under this initiative, </a:t>
            </a:r>
            <a:r>
              <a:rPr lang="en-US" sz="2400" dirty="0" err="1" smtClean="0"/>
              <a:t>Pepsodent</a:t>
            </a:r>
            <a:r>
              <a:rPr lang="en-US" sz="2400" dirty="0" smtClean="0"/>
              <a:t> offered consumers insurance cover expenses for the extraction of a permanent tooth due to severe caries and periodontitis, including cost of medication.</a:t>
            </a:r>
          </a:p>
          <a:p>
            <a:endParaRPr lang="en-US" sz="2400" b="1" dirty="0"/>
          </a:p>
        </p:txBody>
      </p:sp>
      <p:sp>
        <p:nvSpPr>
          <p:cNvPr id="80897" name="Rectangle 1"/>
          <p:cNvSpPr>
            <a:spLocks noChangeArrowheads="1"/>
          </p:cNvSpPr>
          <p:nvPr/>
        </p:nvSpPr>
        <p:spPr bwMode="auto">
          <a:xfrm>
            <a:off x="0" y="685800"/>
            <a:ext cx="5811847"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ea typeface="Times New Roman" pitchFamily="18" charset="0"/>
                <a:cs typeface="Times New Roman" pitchFamily="18" charset="0"/>
              </a:rPr>
              <a:t>HLL launches </a:t>
            </a:r>
            <a:r>
              <a:rPr kumimoji="0" lang="en-US" sz="2400" b="1" i="0" u="none" strike="noStrike" cap="none" normalizeH="0" baseline="0" dirty="0" err="1" smtClean="0">
                <a:ln>
                  <a:noFill/>
                </a:ln>
                <a:solidFill>
                  <a:schemeClr val="tx1"/>
                </a:solidFill>
                <a:effectLst/>
                <a:ea typeface="Times New Roman" pitchFamily="18" charset="0"/>
                <a:cs typeface="Times New Roman" pitchFamily="18" charset="0"/>
              </a:rPr>
              <a:t>Pepsodent</a:t>
            </a:r>
            <a:r>
              <a:rPr kumimoji="0" lang="en-US" sz="2400" b="1" i="0" u="none" strike="noStrike" cap="none" normalizeH="0" baseline="0" dirty="0" smtClean="0">
                <a:ln>
                  <a:noFill/>
                </a:ln>
                <a:solidFill>
                  <a:schemeClr val="tx1"/>
                </a:solidFill>
                <a:effectLst/>
                <a:ea typeface="Times New Roman" pitchFamily="18" charset="0"/>
                <a:cs typeface="Times New Roman" pitchFamily="18" charset="0"/>
              </a:rPr>
              <a:t> Dental Insurance</a:t>
            </a:r>
            <a:endParaRPr kumimoji="0" lang="en-US" sz="1800" b="0" i="0" u="none" strike="noStrike" cap="none" normalizeH="0" baseline="0" dirty="0" smtClean="0">
              <a:ln>
                <a:noFill/>
              </a:ln>
              <a:solidFill>
                <a:schemeClr val="tx1"/>
              </a:solidFill>
              <a:effectLst/>
            </a:endParaRPr>
          </a:p>
        </p:txBody>
      </p:sp>
      <p:sp>
        <p:nvSpPr>
          <p:cNvPr id="5" name="Rectangle 4"/>
          <p:cNvSpPr/>
          <p:nvPr/>
        </p:nvSpPr>
        <p:spPr>
          <a:xfrm>
            <a:off x="0" y="5380672"/>
            <a:ext cx="9144000" cy="646331"/>
          </a:xfrm>
          <a:prstGeom prst="rect">
            <a:avLst/>
          </a:prstGeom>
        </p:spPr>
        <p:txBody>
          <a:bodyPr wrap="square">
            <a:spAutoFit/>
          </a:bodyPr>
          <a:lstStyle/>
          <a:p>
            <a:r>
              <a:rPr lang="en-US" u="sng" dirty="0" smtClean="0">
                <a:hlinkClick r:id="rId2"/>
              </a:rPr>
              <a:t> http://articles.timesofindia.indiatimes.com/2002-10-10/india-business/27305053_1_category-head-severe-caries-and-periodontitis-pepsodent-dental-insurance on 17-9-2011</a:t>
            </a:r>
            <a:endParaRPr lang="en-US" dirty="0"/>
          </a:p>
        </p:txBody>
      </p:sp>
      <p:sp>
        <p:nvSpPr>
          <p:cNvPr id="6" name="Rectangle 5"/>
          <p:cNvSpPr/>
          <p:nvPr/>
        </p:nvSpPr>
        <p:spPr>
          <a:xfrm>
            <a:off x="152400" y="5105400"/>
            <a:ext cx="2736647" cy="369332"/>
          </a:xfrm>
          <a:prstGeom prst="rect">
            <a:avLst/>
          </a:prstGeom>
        </p:spPr>
        <p:txBody>
          <a:bodyPr wrap="none">
            <a:spAutoFit/>
          </a:bodyPr>
          <a:lstStyle/>
          <a:p>
            <a:r>
              <a:rPr lang="en-US" dirty="0" smtClean="0"/>
              <a:t>on dental insurance in India</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8915400" cy="4525963"/>
          </a:xfrm>
        </p:spPr>
        <p:txBody>
          <a:bodyPr>
            <a:normAutofit/>
          </a:bodyPr>
          <a:lstStyle/>
          <a:p>
            <a:r>
              <a:rPr lang="en-US" sz="2400" dirty="0" smtClean="0"/>
              <a:t>Consumers wanting to avail of the scheme were required to send in proposal form which was available in all Superior </a:t>
            </a:r>
            <a:r>
              <a:rPr lang="en-US" sz="2400" dirty="0" err="1" smtClean="0"/>
              <a:t>Pepsodent</a:t>
            </a:r>
            <a:r>
              <a:rPr lang="en-US" sz="2400" dirty="0" smtClean="0"/>
              <a:t> packs of 100 and 200gms, along with 3 wrappers of the toothpaste and medical certificates and bills which was assessed by New India Assurance.</a:t>
            </a:r>
          </a:p>
          <a:p>
            <a:r>
              <a:rPr lang="en-US" sz="2400" dirty="0" smtClean="0"/>
              <a:t> However, the policy did not compensate claims for cosmetic dentistry or loss of tooth due to accidents. </a:t>
            </a:r>
          </a:p>
          <a:p>
            <a:r>
              <a:rPr lang="en-US" sz="2400" dirty="0" smtClean="0"/>
              <a:t>Besides, the age limit of the consumer had to be up to 50 years. </a:t>
            </a:r>
          </a:p>
          <a:p>
            <a:r>
              <a:rPr lang="en-US" sz="2400" dirty="0" smtClean="0"/>
              <a:t>This scheme has been discontinued as a today.</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63</a:t>
            </a:fld>
            <a:endParaRPr lang="en-US"/>
          </a:p>
        </p:txBody>
      </p:sp>
      <p:sp>
        <p:nvSpPr>
          <p:cNvPr id="5" name="Rectangle 4"/>
          <p:cNvSpPr/>
          <p:nvPr/>
        </p:nvSpPr>
        <p:spPr>
          <a:xfrm>
            <a:off x="0" y="5715000"/>
            <a:ext cx="8458200" cy="923330"/>
          </a:xfrm>
          <a:prstGeom prst="rect">
            <a:avLst/>
          </a:prstGeom>
        </p:spPr>
        <p:txBody>
          <a:bodyPr wrap="square">
            <a:spAutoFit/>
          </a:bodyPr>
          <a:lstStyle/>
          <a:p>
            <a:pPr lvl="0">
              <a:lnSpc>
                <a:spcPct val="150000"/>
              </a:lnSpc>
            </a:pPr>
            <a:r>
              <a:rPr lang="en-IN" dirty="0" smtClean="0"/>
              <a:t>Raju H.G, oral health insurance in India, Annals and Essences of dentistry, 2(4), 2010, 208-210.</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248400"/>
          </a:xfrm>
        </p:spPr>
        <p:txBody>
          <a:bodyPr>
            <a:normAutofit/>
          </a:bodyPr>
          <a:lstStyle/>
          <a:p>
            <a:pPr>
              <a:lnSpc>
                <a:spcPct val="150000"/>
              </a:lnSpc>
            </a:pPr>
            <a:r>
              <a:rPr lang="en-US" sz="2400" b="1" dirty="0" smtClean="0"/>
              <a:t>Employees State Insurance Scheme (ESI)</a:t>
            </a:r>
            <a:endParaRPr lang="en-US" sz="2400" dirty="0" smtClean="0"/>
          </a:p>
          <a:p>
            <a:pPr>
              <a:lnSpc>
                <a:spcPct val="150000"/>
              </a:lnSpc>
            </a:pPr>
            <a:r>
              <a:rPr lang="en-US" sz="2400" dirty="0" smtClean="0"/>
              <a:t>In 1948, a scheme by the act of the parliament for the health insurance of factory workers was set is called the ESI act. </a:t>
            </a:r>
          </a:p>
          <a:p>
            <a:pPr>
              <a:lnSpc>
                <a:spcPct val="150000"/>
              </a:lnSpc>
            </a:pPr>
            <a:r>
              <a:rPr lang="en-US" sz="2400" dirty="0" smtClean="0"/>
              <a:t>This was extended to the whole of India covering all industrial employees whose monthly salary does not exceed Rs. 3000/ per month. </a:t>
            </a:r>
          </a:p>
          <a:p>
            <a:pPr>
              <a:lnSpc>
                <a:spcPct val="150000"/>
              </a:lnSpc>
            </a:pPr>
            <a:r>
              <a:rPr lang="en-US" sz="2400" dirty="0" smtClean="0"/>
              <a:t>This provides monetary and medical benefits to industrial employees in case of illness, accidents, occupational injury and maternity benefits. About 85 lakhs of industrial workers are covered under this scheme.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64</a:t>
            </a:fld>
            <a:endParaRPr lang="en-US"/>
          </a:p>
        </p:txBody>
      </p:sp>
      <p:sp>
        <p:nvSpPr>
          <p:cNvPr id="5" name="Rectangle 4"/>
          <p:cNvSpPr/>
          <p:nvPr/>
        </p:nvSpPr>
        <p:spPr>
          <a:xfrm>
            <a:off x="0" y="5823871"/>
            <a:ext cx="7848600" cy="1034129"/>
          </a:xfrm>
          <a:prstGeom prst="rect">
            <a:avLst/>
          </a:prstGeom>
        </p:spPr>
        <p:txBody>
          <a:bodyPr wrap="square">
            <a:spAutoFit/>
          </a:bodyPr>
          <a:lstStyle/>
          <a:p>
            <a:pPr lvl="0">
              <a:lnSpc>
                <a:spcPct val="170000"/>
              </a:lnSpc>
            </a:pPr>
            <a:r>
              <a:rPr lang="en-IN" dirty="0" err="1" smtClean="0"/>
              <a:t>S.S.Hiremath</a:t>
            </a:r>
            <a:r>
              <a:rPr lang="en-IN" dirty="0" smtClean="0"/>
              <a:t>, Financing dental care,  Text book of preventive and community dentistry, 1</a:t>
            </a:r>
            <a:r>
              <a:rPr lang="en-IN" baseline="30000" dirty="0" smtClean="0"/>
              <a:t>st</a:t>
            </a:r>
            <a:r>
              <a:rPr lang="en-IN" dirty="0" smtClean="0"/>
              <a:t> edition, , 206-217.</a:t>
            </a:r>
            <a:endParaRPr lang="en-US"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8763000" cy="4525963"/>
          </a:xfrm>
        </p:spPr>
        <p:txBody>
          <a:bodyPr>
            <a:noAutofit/>
          </a:bodyPr>
          <a:lstStyle/>
          <a:p>
            <a:r>
              <a:rPr lang="en-US" sz="2400" dirty="0" smtClean="0"/>
              <a:t>Financing:</a:t>
            </a:r>
          </a:p>
          <a:p>
            <a:pPr lvl="0"/>
            <a:r>
              <a:rPr lang="en-US" sz="2400" dirty="0" smtClean="0"/>
              <a:t>Employees contribute 1.5% of their salaries</a:t>
            </a:r>
          </a:p>
          <a:p>
            <a:pPr lvl="0"/>
            <a:r>
              <a:rPr lang="en-US" sz="2400" dirty="0" smtClean="0"/>
              <a:t>Employer contributes 4% of the wage bill of the employees</a:t>
            </a:r>
          </a:p>
          <a:p>
            <a:pPr lvl="0"/>
            <a:r>
              <a:rPr lang="en-US" sz="2400" dirty="0" smtClean="0"/>
              <a:t>Grant from the state government</a:t>
            </a:r>
          </a:p>
          <a:p>
            <a:pPr lvl="0"/>
            <a:r>
              <a:rPr lang="en-US" sz="2400" dirty="0" smtClean="0"/>
              <a:t>Grant from the Government of India.</a:t>
            </a:r>
          </a:p>
          <a:p>
            <a:endParaRPr lang="en-US" sz="2400" dirty="0"/>
          </a:p>
        </p:txBody>
      </p:sp>
      <p:sp>
        <p:nvSpPr>
          <p:cNvPr id="4" name="Rectangle 3"/>
          <p:cNvSpPr/>
          <p:nvPr/>
        </p:nvSpPr>
        <p:spPr>
          <a:xfrm>
            <a:off x="7696200" y="0"/>
            <a:ext cx="787395" cy="369332"/>
          </a:xfrm>
          <a:prstGeom prst="rect">
            <a:avLst/>
          </a:prstGeom>
        </p:spPr>
        <p:txBody>
          <a:bodyPr wrap="none">
            <a:spAutoFit/>
          </a:bodyPr>
          <a:lstStyle/>
          <a:p>
            <a:r>
              <a:rPr lang="en-US" dirty="0" smtClean="0"/>
              <a:t>ESI…</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65</a:t>
            </a:fld>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0"/>
            <a:ext cx="8991600" cy="4525963"/>
          </a:xfrm>
        </p:spPr>
        <p:txBody>
          <a:bodyPr>
            <a:normAutofit/>
          </a:bodyPr>
          <a:lstStyle/>
          <a:p>
            <a:pPr>
              <a:lnSpc>
                <a:spcPct val="150000"/>
              </a:lnSpc>
            </a:pPr>
            <a:r>
              <a:rPr lang="en-US" sz="2400" dirty="0" smtClean="0"/>
              <a:t>The chairman is the Union minister of labor. </a:t>
            </a:r>
          </a:p>
          <a:p>
            <a:pPr>
              <a:lnSpc>
                <a:spcPct val="150000"/>
              </a:lnSpc>
            </a:pPr>
            <a:r>
              <a:rPr lang="en-US" sz="2400" dirty="0" smtClean="0"/>
              <a:t>The administration is by the ESI corporation.</a:t>
            </a:r>
          </a:p>
          <a:p>
            <a:pPr>
              <a:lnSpc>
                <a:spcPct val="150000"/>
              </a:lnSpc>
            </a:pPr>
            <a:r>
              <a:rPr lang="en-US" sz="2400" dirty="0" smtClean="0"/>
              <a:t> Sometimes the services can be made available from the private medical practitioners called "insurance medical practitioners". Benefits like medical care benefits, sick leave benefits, maternity benefits, disablement benefits, funeral benefits are covered in this scheme.</a:t>
            </a:r>
          </a:p>
          <a:p>
            <a:pPr>
              <a:lnSpc>
                <a:spcPct val="150000"/>
              </a:lnSpc>
            </a:pPr>
            <a:endParaRPr lang="en-US" sz="2400" dirty="0" smtClean="0"/>
          </a:p>
          <a:p>
            <a:pPr>
              <a:lnSpc>
                <a:spcPct val="150000"/>
              </a:lnSpc>
            </a:pPr>
            <a:endParaRPr lang="en-US" sz="2400" dirty="0"/>
          </a:p>
        </p:txBody>
      </p:sp>
      <p:sp>
        <p:nvSpPr>
          <p:cNvPr id="4" name="Rectangle 3"/>
          <p:cNvSpPr/>
          <p:nvPr/>
        </p:nvSpPr>
        <p:spPr>
          <a:xfrm>
            <a:off x="8153400" y="0"/>
            <a:ext cx="761747" cy="369332"/>
          </a:xfrm>
          <a:prstGeom prst="rect">
            <a:avLst/>
          </a:prstGeom>
        </p:spPr>
        <p:txBody>
          <a:bodyPr wrap="none">
            <a:spAutoFit/>
          </a:bodyPr>
          <a:lstStyle/>
          <a:p>
            <a:r>
              <a:rPr lang="en-US" dirty="0" smtClean="0"/>
              <a:t>ESI…</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66</a:t>
            </a:fld>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477000"/>
          </a:xfrm>
        </p:spPr>
        <p:txBody>
          <a:bodyPr>
            <a:normAutofit/>
          </a:bodyPr>
          <a:lstStyle/>
          <a:p>
            <a:pPr>
              <a:lnSpc>
                <a:spcPct val="150000"/>
              </a:lnSpc>
              <a:buNone/>
            </a:pPr>
            <a:r>
              <a:rPr lang="en-US" sz="2400" b="1" dirty="0" smtClean="0"/>
              <a:t>Central government health scheme (CGHS)</a:t>
            </a:r>
            <a:endParaRPr lang="en-US" sz="2400" dirty="0" smtClean="0"/>
          </a:p>
          <a:p>
            <a:pPr>
              <a:lnSpc>
                <a:spcPct val="150000"/>
              </a:lnSpc>
            </a:pPr>
            <a:r>
              <a:rPr lang="en-US" sz="2400" dirty="0" smtClean="0"/>
              <a:t>This scheme was established in 1954. Based on the principle of co-operative effort by the employees and the employer for their mutual benefits.</a:t>
            </a:r>
          </a:p>
          <a:p>
            <a:pPr>
              <a:lnSpc>
                <a:spcPct val="150000"/>
              </a:lnSpc>
            </a:pPr>
            <a:r>
              <a:rPr lang="en-US" sz="2400" b="1" dirty="0" smtClean="0"/>
              <a:t>Benefits:</a:t>
            </a:r>
          </a:p>
          <a:p>
            <a:pPr lvl="0">
              <a:lnSpc>
                <a:spcPct val="150000"/>
              </a:lnSpc>
            </a:pPr>
            <a:r>
              <a:rPr lang="en-US" sz="2400" dirty="0" smtClean="0"/>
              <a:t>Central government employees and families</a:t>
            </a:r>
          </a:p>
          <a:p>
            <a:pPr lvl="0">
              <a:lnSpc>
                <a:spcPct val="150000"/>
              </a:lnSpc>
            </a:pPr>
            <a:r>
              <a:rPr lang="en-US" sz="2400" dirty="0" smtClean="0"/>
              <a:t>Central government pensioners</a:t>
            </a:r>
          </a:p>
          <a:p>
            <a:pPr lvl="0">
              <a:lnSpc>
                <a:spcPct val="150000"/>
              </a:lnSpc>
            </a:pPr>
            <a:r>
              <a:rPr lang="en-US" sz="2400" dirty="0" smtClean="0"/>
              <a:t>Member of parliament</a:t>
            </a:r>
          </a:p>
          <a:p>
            <a:pPr lvl="0">
              <a:lnSpc>
                <a:spcPct val="150000"/>
              </a:lnSpc>
            </a:pPr>
            <a:r>
              <a:rPr lang="en-US" sz="2400" dirty="0" smtClean="0"/>
              <a:t>General public living in vicinity of CGHS dispensaries</a:t>
            </a:r>
          </a:p>
          <a:p>
            <a:pPr>
              <a:lnSpc>
                <a:spcPct val="150000"/>
              </a:lnSpc>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67</a:t>
            </a:fld>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248400"/>
          </a:xfrm>
        </p:spPr>
        <p:txBody>
          <a:bodyPr>
            <a:normAutofit/>
          </a:bodyPr>
          <a:lstStyle/>
          <a:p>
            <a:pPr>
              <a:lnSpc>
                <a:spcPct val="150000"/>
              </a:lnSpc>
              <a:buNone/>
            </a:pPr>
            <a:r>
              <a:rPr lang="en-US" sz="2400" b="1" dirty="0" smtClean="0"/>
              <a:t>Services offered:</a:t>
            </a:r>
          </a:p>
          <a:p>
            <a:pPr lvl="0">
              <a:lnSpc>
                <a:spcPct val="150000"/>
              </a:lnSpc>
            </a:pPr>
            <a:r>
              <a:rPr lang="en-US" sz="2400" dirty="0" smtClean="0"/>
              <a:t>Out patient services</a:t>
            </a:r>
          </a:p>
          <a:p>
            <a:pPr lvl="0">
              <a:lnSpc>
                <a:spcPct val="150000"/>
              </a:lnSpc>
            </a:pPr>
            <a:r>
              <a:rPr lang="en-US" sz="2400" dirty="0" smtClean="0"/>
              <a:t>Lab services</a:t>
            </a:r>
          </a:p>
          <a:p>
            <a:pPr lvl="0">
              <a:lnSpc>
                <a:spcPct val="150000"/>
              </a:lnSpc>
            </a:pPr>
            <a:r>
              <a:rPr lang="en-US" sz="2400" dirty="0" smtClean="0"/>
              <a:t>Domiciliary services</a:t>
            </a:r>
          </a:p>
          <a:p>
            <a:pPr lvl="0">
              <a:lnSpc>
                <a:spcPct val="150000"/>
              </a:lnSpc>
            </a:pPr>
            <a:r>
              <a:rPr lang="en-US" sz="2400" dirty="0" smtClean="0"/>
              <a:t>In patient services</a:t>
            </a:r>
          </a:p>
          <a:p>
            <a:pPr lvl="0">
              <a:lnSpc>
                <a:spcPct val="150000"/>
              </a:lnSpc>
            </a:pPr>
            <a:r>
              <a:rPr lang="en-US" sz="2400" dirty="0" smtClean="0"/>
              <a:t>Specialist services</a:t>
            </a:r>
          </a:p>
          <a:p>
            <a:pPr lvl="0">
              <a:lnSpc>
                <a:spcPct val="150000"/>
              </a:lnSpc>
            </a:pPr>
            <a:r>
              <a:rPr lang="en-US" sz="2400" dirty="0" smtClean="0"/>
              <a:t>Pediatrics like immunization</a:t>
            </a:r>
          </a:p>
          <a:p>
            <a:pPr lvl="0">
              <a:lnSpc>
                <a:spcPct val="150000"/>
              </a:lnSpc>
            </a:pPr>
            <a:r>
              <a:rPr lang="en-US" sz="2400" dirty="0" smtClean="0"/>
              <a:t>Emergency</a:t>
            </a:r>
          </a:p>
          <a:p>
            <a:pPr lvl="0">
              <a:lnSpc>
                <a:spcPct val="150000"/>
              </a:lnSpc>
            </a:pPr>
            <a:r>
              <a:rPr lang="en-US" sz="2400" dirty="0" smtClean="0"/>
              <a:t>Family planning</a:t>
            </a:r>
          </a:p>
          <a:p>
            <a:pPr lvl="0">
              <a:lnSpc>
                <a:spcPct val="150000"/>
              </a:lnSpc>
            </a:pPr>
            <a:r>
              <a:rPr lang="en-US" sz="2400" dirty="0" smtClean="0"/>
              <a:t>Optical and dental aids</a:t>
            </a:r>
          </a:p>
          <a:p>
            <a:pPr>
              <a:lnSpc>
                <a:spcPct val="150000"/>
              </a:lnSpc>
            </a:pPr>
            <a:endParaRPr lang="en-US" sz="2400" dirty="0"/>
          </a:p>
        </p:txBody>
      </p:sp>
      <p:sp>
        <p:nvSpPr>
          <p:cNvPr id="4" name="Rectangle 3"/>
          <p:cNvSpPr/>
          <p:nvPr/>
        </p:nvSpPr>
        <p:spPr>
          <a:xfrm>
            <a:off x="7848600" y="0"/>
            <a:ext cx="915635" cy="369332"/>
          </a:xfrm>
          <a:prstGeom prst="rect">
            <a:avLst/>
          </a:prstGeom>
        </p:spPr>
        <p:txBody>
          <a:bodyPr wrap="none">
            <a:spAutoFit/>
          </a:bodyPr>
          <a:lstStyle/>
          <a:p>
            <a:r>
              <a:rPr lang="en-US" dirty="0" smtClean="0"/>
              <a:t>CGHS..</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68</a:t>
            </a:fld>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5897563"/>
          </a:xfrm>
        </p:spPr>
        <p:txBody>
          <a:bodyPr>
            <a:normAutofit fontScale="92500"/>
          </a:bodyPr>
          <a:lstStyle/>
          <a:p>
            <a:pPr lvl="0">
              <a:lnSpc>
                <a:spcPct val="150000"/>
              </a:lnSpc>
            </a:pPr>
            <a:r>
              <a:rPr lang="en-IN" sz="2400" b="1" u="sng" dirty="0" smtClean="0"/>
              <a:t>Conclusion</a:t>
            </a:r>
          </a:p>
          <a:p>
            <a:pPr lvl="0">
              <a:lnSpc>
                <a:spcPct val="150000"/>
              </a:lnSpc>
            </a:pPr>
            <a:endParaRPr lang="en-IN" sz="2400" b="1" u="sng" dirty="0" smtClean="0"/>
          </a:p>
          <a:p>
            <a:pPr>
              <a:lnSpc>
                <a:spcPct val="150000"/>
              </a:lnSpc>
            </a:pPr>
            <a:r>
              <a:rPr lang="en-US" sz="2400" dirty="0" smtClean="0"/>
              <a:t>The financing of dental care is well developed and well practiced in the developed countries like the U.S. </a:t>
            </a:r>
          </a:p>
          <a:p>
            <a:pPr>
              <a:lnSpc>
                <a:spcPct val="150000"/>
              </a:lnSpc>
            </a:pPr>
            <a:r>
              <a:rPr lang="en-US" sz="2400" dirty="0" smtClean="0"/>
              <a:t>However, In India, fee-for-service is still the most prevalent form of availing dental services.</a:t>
            </a:r>
          </a:p>
          <a:p>
            <a:pPr>
              <a:lnSpc>
                <a:spcPct val="150000"/>
              </a:lnSpc>
            </a:pPr>
            <a:r>
              <a:rPr lang="en-US" sz="2400" dirty="0" smtClean="0"/>
              <a:t> Although free dental services are provided by the government at some of the health centers, it is scarce and inefficient.</a:t>
            </a:r>
          </a:p>
          <a:p>
            <a:pPr>
              <a:lnSpc>
                <a:spcPct val="150000"/>
              </a:lnSpc>
            </a:pPr>
            <a:r>
              <a:rPr lang="en-US" sz="2400" dirty="0" smtClean="0"/>
              <a:t>Dental insurance is in its infancy and with the very high premiums, dental service is still very far from the reaches of the indigent.</a:t>
            </a:r>
          </a:p>
          <a:p>
            <a:pPr lvl="0">
              <a:lnSpc>
                <a:spcPct val="150000"/>
              </a:lnSpc>
            </a:pPr>
            <a:endParaRPr lang="en-US" sz="2400" b="1" u="sng"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69</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629400"/>
          </a:xfrm>
        </p:spPr>
        <p:txBody>
          <a:bodyPr>
            <a:normAutofit/>
          </a:bodyPr>
          <a:lstStyle/>
          <a:p>
            <a:pPr>
              <a:lnSpc>
                <a:spcPct val="150000"/>
              </a:lnSpc>
            </a:pPr>
            <a:r>
              <a:rPr lang="en-US" sz="2400" b="1" u="sng" dirty="0" smtClean="0"/>
              <a:t>CLASSIFICATION OF PAYMENT PLANS:</a:t>
            </a:r>
          </a:p>
          <a:p>
            <a:pPr>
              <a:lnSpc>
                <a:spcPct val="150000"/>
              </a:lnSpc>
            </a:pPr>
            <a:r>
              <a:rPr lang="en-US" sz="2400" b="1" dirty="0" smtClean="0"/>
              <a:t>PRIVATE FEE - FOR - SERVICE</a:t>
            </a:r>
            <a:endParaRPr lang="en-US" sz="2400" dirty="0" smtClean="0"/>
          </a:p>
          <a:p>
            <a:pPr>
              <a:lnSpc>
                <a:spcPct val="150000"/>
              </a:lnSpc>
            </a:pPr>
            <a:r>
              <a:rPr lang="en-US" sz="2400" dirty="0" smtClean="0"/>
              <a:t>Two-party arrangement</a:t>
            </a:r>
          </a:p>
          <a:p>
            <a:pPr>
              <a:lnSpc>
                <a:spcPct val="150000"/>
              </a:lnSpc>
            </a:pPr>
            <a:r>
              <a:rPr lang="en-US" sz="2400" dirty="0" smtClean="0"/>
              <a:t>Traditional form of reimbursement for dental services.</a:t>
            </a:r>
          </a:p>
          <a:p>
            <a:pPr>
              <a:lnSpc>
                <a:spcPct val="150000"/>
              </a:lnSpc>
            </a:pPr>
            <a:r>
              <a:rPr lang="en-US" sz="2400" dirty="0" smtClean="0"/>
              <a:t>Fee-for-service care is an integral part of private practice as a delivery method.</a:t>
            </a:r>
          </a:p>
          <a:p>
            <a:pPr>
              <a:lnSpc>
                <a:spcPct val="150000"/>
              </a:lnSpc>
            </a:pPr>
            <a:r>
              <a:rPr lang="en-US" sz="2400" b="1" dirty="0" smtClean="0"/>
              <a:t>Advantages:</a:t>
            </a:r>
            <a:endParaRPr lang="en-US" sz="2400" dirty="0" smtClean="0"/>
          </a:p>
          <a:p>
            <a:pPr lvl="0">
              <a:lnSpc>
                <a:spcPct val="150000"/>
              </a:lnSpc>
            </a:pPr>
            <a:r>
              <a:rPr lang="en-US" sz="2400" dirty="0" smtClean="0"/>
              <a:t>It is culturally acceptable.</a:t>
            </a:r>
          </a:p>
          <a:p>
            <a:pPr>
              <a:lnSpc>
                <a:spcPct val="150000"/>
              </a:lnSpc>
            </a:pPr>
            <a:r>
              <a:rPr lang="en-US" sz="2400" dirty="0" smtClean="0"/>
              <a:t>Flexible   </a:t>
            </a:r>
          </a:p>
          <a:p>
            <a:pPr>
              <a:lnSpc>
                <a:spcPct val="150000"/>
              </a:lnSpc>
            </a:pPr>
            <a:r>
              <a:rPr lang="en-US" sz="2400" b="1" dirty="0" smtClean="0"/>
              <a:t>Disadvantages:</a:t>
            </a:r>
            <a:endParaRPr lang="en-US" sz="2400" dirty="0" smtClean="0"/>
          </a:p>
          <a:p>
            <a:pPr>
              <a:lnSpc>
                <a:spcPct val="150000"/>
              </a:lnSpc>
            </a:pPr>
            <a:endParaRPr lang="en-US" sz="2400" dirty="0" smtClean="0"/>
          </a:p>
          <a:p>
            <a:pPr>
              <a:lnSpc>
                <a:spcPct val="150000"/>
              </a:lnSpc>
            </a:pPr>
            <a:endParaRPr lang="en-US" sz="2400" dirty="0" smtClean="0"/>
          </a:p>
          <a:p>
            <a:pPr>
              <a:lnSpc>
                <a:spcPct val="150000"/>
              </a:lnSpc>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8991600" cy="5973763"/>
          </a:xfrm>
        </p:spPr>
        <p:txBody>
          <a:bodyPr>
            <a:noAutofit/>
          </a:bodyPr>
          <a:lstStyle/>
          <a:p>
            <a:pPr lvl="0">
              <a:lnSpc>
                <a:spcPct val="170000"/>
              </a:lnSpc>
            </a:pPr>
            <a:r>
              <a:rPr lang="en-IN" sz="2400" b="1" u="sng" dirty="0" smtClean="0"/>
              <a:t>References</a:t>
            </a:r>
            <a:endParaRPr lang="en-US" sz="2400" b="1" u="sng" dirty="0" smtClean="0"/>
          </a:p>
          <a:p>
            <a:pPr lvl="0">
              <a:lnSpc>
                <a:spcPct val="170000"/>
              </a:lnSpc>
            </a:pPr>
            <a:r>
              <a:rPr lang="en-IN" sz="2400" dirty="0" err="1" smtClean="0"/>
              <a:t>S.S.Hiremath</a:t>
            </a:r>
            <a:r>
              <a:rPr lang="en-IN" sz="2400" dirty="0" smtClean="0"/>
              <a:t>, Financing dental care,  Text book of preventive and community dentistry, 1</a:t>
            </a:r>
            <a:r>
              <a:rPr lang="en-IN" sz="2400" baseline="30000" dirty="0" smtClean="0"/>
              <a:t>st</a:t>
            </a:r>
            <a:r>
              <a:rPr lang="en-IN" sz="2400" dirty="0" smtClean="0"/>
              <a:t> edition, , 206-217.</a:t>
            </a:r>
            <a:endParaRPr lang="en-US" sz="2400" dirty="0" smtClean="0"/>
          </a:p>
          <a:p>
            <a:pPr lvl="0">
              <a:lnSpc>
                <a:spcPct val="170000"/>
              </a:lnSpc>
            </a:pPr>
            <a:r>
              <a:rPr lang="en-IN" sz="2400" dirty="0" smtClean="0"/>
              <a:t>Brain </a:t>
            </a:r>
            <a:r>
              <a:rPr lang="en-IN" sz="2400" dirty="0" err="1" smtClean="0"/>
              <a:t>A.Burt</a:t>
            </a:r>
            <a:r>
              <a:rPr lang="en-IN" sz="2400" dirty="0" smtClean="0"/>
              <a:t> and Stephen A. </a:t>
            </a:r>
            <a:r>
              <a:rPr lang="en-IN" sz="2400" dirty="0" err="1" smtClean="0"/>
              <a:t>Eklund</a:t>
            </a:r>
            <a:r>
              <a:rPr lang="en-IN" sz="2400" dirty="0" smtClean="0"/>
              <a:t>, Financing of dental care, Text book of  Dentistry, dental practice and the community, 5</a:t>
            </a:r>
            <a:r>
              <a:rPr lang="en-IN" sz="2400" baseline="30000" dirty="0" smtClean="0"/>
              <a:t>th</a:t>
            </a:r>
            <a:r>
              <a:rPr lang="en-IN" sz="2400" dirty="0" smtClean="0"/>
              <a:t> edition, 81-107.</a:t>
            </a:r>
            <a:endParaRPr lang="en-US" sz="2400" dirty="0" smtClean="0"/>
          </a:p>
          <a:p>
            <a:pPr lvl="0">
              <a:lnSpc>
                <a:spcPct val="170000"/>
              </a:lnSpc>
            </a:pPr>
            <a:r>
              <a:rPr lang="en-IN" sz="2400" dirty="0" err="1" smtClean="0"/>
              <a:t>Jong</a:t>
            </a:r>
            <a:r>
              <a:rPr lang="en-IN" sz="2400" dirty="0" smtClean="0"/>
              <a:t>, Medicaid and State Children health insurance programme. Text book of community dental health,5</a:t>
            </a:r>
            <a:r>
              <a:rPr lang="en-IN" sz="2400" baseline="30000" dirty="0" smtClean="0"/>
              <a:t>th</a:t>
            </a:r>
            <a:r>
              <a:rPr lang="en-IN" sz="2400" dirty="0" smtClean="0"/>
              <a:t> edition,  , 73-91.</a:t>
            </a:r>
            <a:endParaRPr lang="en-US" sz="2400" dirty="0" smtClean="0"/>
          </a:p>
          <a:p>
            <a:pPr>
              <a:lnSpc>
                <a:spcPct val="170000"/>
              </a:lnSpc>
            </a:pPr>
            <a:r>
              <a:rPr lang="en-US" sz="2400" dirty="0" smtClean="0"/>
              <a:t> </a:t>
            </a:r>
          </a:p>
          <a:p>
            <a:pPr>
              <a:lnSpc>
                <a:spcPct val="170000"/>
              </a:lnSpc>
            </a:pPr>
            <a:endParaRPr lang="en-US" sz="2400" dirty="0" smtClean="0"/>
          </a:p>
          <a:p>
            <a:pPr>
              <a:lnSpc>
                <a:spcPct val="170000"/>
              </a:lnSpc>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70</a:t>
            </a:fld>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126163"/>
          </a:xfrm>
        </p:spPr>
        <p:txBody>
          <a:bodyPr>
            <a:normAutofit lnSpcReduction="10000"/>
          </a:bodyPr>
          <a:lstStyle/>
          <a:p>
            <a:pPr lvl="0">
              <a:lnSpc>
                <a:spcPct val="150000"/>
              </a:lnSpc>
            </a:pPr>
            <a:r>
              <a:rPr lang="en-IN" sz="2400" dirty="0" smtClean="0"/>
              <a:t>Cynthia pine, The principles of organization and models of delivery of oral health care, Text book of  community oral health, 1</a:t>
            </a:r>
            <a:r>
              <a:rPr lang="en-IN" sz="2400" baseline="30000" dirty="0" smtClean="0"/>
              <a:t>st</a:t>
            </a:r>
            <a:r>
              <a:rPr lang="en-IN" sz="2400" dirty="0" smtClean="0"/>
              <a:t> edition,261-269</a:t>
            </a:r>
            <a:endParaRPr lang="en-US" sz="2400" dirty="0" smtClean="0"/>
          </a:p>
          <a:p>
            <a:pPr lvl="0">
              <a:lnSpc>
                <a:spcPct val="150000"/>
              </a:lnSpc>
            </a:pPr>
            <a:r>
              <a:rPr lang="en-IN" sz="2400" dirty="0" err="1" smtClean="0"/>
              <a:t>Soben</a:t>
            </a:r>
            <a:r>
              <a:rPr lang="en-IN" sz="2400" dirty="0" smtClean="0"/>
              <a:t> peter, Dental payments, Essential of preventive and community dentistry,4</a:t>
            </a:r>
            <a:r>
              <a:rPr lang="en-IN" sz="2400" baseline="30000" dirty="0" smtClean="0"/>
              <a:t>th</a:t>
            </a:r>
            <a:r>
              <a:rPr lang="en-IN" sz="2400" dirty="0" smtClean="0"/>
              <a:t> edition, 225-229.</a:t>
            </a:r>
            <a:endParaRPr lang="en-US" sz="2400" dirty="0" smtClean="0"/>
          </a:p>
          <a:p>
            <a:pPr lvl="0">
              <a:lnSpc>
                <a:spcPct val="150000"/>
              </a:lnSpc>
            </a:pPr>
            <a:r>
              <a:rPr lang="en-IN" sz="2400" dirty="0" smtClean="0"/>
              <a:t>Raju H.G, oral health insurance in India, Annals and Essences of dentistry, 2(4), 2010, 208-210.</a:t>
            </a:r>
          </a:p>
          <a:p>
            <a:pPr>
              <a:lnSpc>
                <a:spcPct val="150000"/>
              </a:lnSpc>
            </a:pPr>
            <a:r>
              <a:rPr lang="en-IN" sz="2400" dirty="0" err="1" smtClean="0"/>
              <a:t>Jekel</a:t>
            </a:r>
            <a:r>
              <a:rPr lang="en-IN" sz="2400" dirty="0" smtClean="0"/>
              <a:t> and Katz, Payment for health care, Text book of Epidemiology, Biostatistics and preventive medicine.  333-337.</a:t>
            </a:r>
            <a:endParaRPr lang="en-US" sz="2400" dirty="0" smtClean="0"/>
          </a:p>
          <a:p>
            <a:pPr lvl="0">
              <a:lnSpc>
                <a:spcPct val="150000"/>
              </a:lnSpc>
            </a:pPr>
            <a:endParaRPr lang="en-US" sz="2400" dirty="0" smtClean="0"/>
          </a:p>
          <a:p>
            <a:pPr>
              <a:lnSpc>
                <a:spcPct val="150000"/>
              </a:lnSpc>
            </a:pPr>
            <a:r>
              <a:rPr lang="en-US" sz="2400" dirty="0" smtClean="0"/>
              <a:t> </a:t>
            </a:r>
          </a:p>
          <a:p>
            <a:pPr>
              <a:lnSpc>
                <a:spcPct val="150000"/>
              </a:lnSpc>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71</a:t>
            </a:fld>
            <a:endParaRPr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4525963"/>
          </a:xfrm>
        </p:spPr>
        <p:txBody>
          <a:bodyPr>
            <a:normAutofit/>
          </a:bodyPr>
          <a:lstStyle/>
          <a:p>
            <a:pPr marL="0" indent="0" fontAlgn="base">
              <a:spcBef>
                <a:spcPct val="0"/>
              </a:spcBef>
              <a:spcAft>
                <a:spcPct val="0"/>
              </a:spcAft>
            </a:pPr>
            <a:r>
              <a:rPr lang="en-US" sz="2400" u="sng" dirty="0" smtClean="0">
                <a:latin typeface="Times New Roman" pitchFamily="18" charset="0"/>
                <a:ea typeface="Times New Roman" pitchFamily="18" charset="0"/>
                <a:cs typeface="Times New Roman" pitchFamily="18" charset="0"/>
                <a:hlinkClick r:id="rId2"/>
              </a:rPr>
              <a:t>Dental insurance in India. </a:t>
            </a:r>
          </a:p>
          <a:p>
            <a:pPr marL="0" lvl="0" indent="0" fontAlgn="base">
              <a:spcBef>
                <a:spcPct val="0"/>
              </a:spcBef>
              <a:spcAft>
                <a:spcPct val="0"/>
              </a:spcAft>
              <a:buNone/>
            </a:pPr>
            <a:r>
              <a:rPr lang="en-US" sz="2400" dirty="0" smtClean="0">
                <a:latin typeface="Times New Roman" pitchFamily="18" charset="0"/>
                <a:ea typeface="Times New Roman" pitchFamily="18" charset="0"/>
                <a:cs typeface="Times New Roman" pitchFamily="18" charset="0"/>
                <a:hlinkClick r:id="rId2"/>
              </a:rPr>
              <a:t> http://www.insuranceloans.co.in/insurance-in-india/dental insurance.html</a:t>
            </a:r>
            <a:r>
              <a:rPr lang="en-US" sz="2400" dirty="0" smtClean="0">
                <a:latin typeface="Times New Roman" pitchFamily="18" charset="0"/>
                <a:ea typeface="Times New Roman" pitchFamily="18" charset="0"/>
                <a:cs typeface="Times New Roman" pitchFamily="18" charset="0"/>
              </a:rPr>
              <a:t>   on 11-10-2011</a:t>
            </a:r>
          </a:p>
          <a:p>
            <a:pPr marL="0" indent="0" fontAlgn="base">
              <a:spcBef>
                <a:spcPct val="0"/>
              </a:spcBef>
              <a:spcAft>
                <a:spcPct val="0"/>
              </a:spcAft>
            </a:pPr>
            <a:endParaRPr lang="en-US" sz="2400" dirty="0" smtClean="0">
              <a:latin typeface="Times New Roman" pitchFamily="18" charset="0"/>
              <a:cs typeface="Times New Roman" pitchFamily="18" charset="0"/>
            </a:endParaRPr>
          </a:p>
          <a:p>
            <a:pPr marL="0" indent="0" fontAlgn="base">
              <a:spcBef>
                <a:spcPct val="0"/>
              </a:spcBef>
              <a:spcAft>
                <a:spcPct val="0"/>
              </a:spcAft>
            </a:pPr>
            <a:r>
              <a:rPr lang="en-US" sz="2400" dirty="0" smtClean="0"/>
              <a:t>Dental insurance in India. </a:t>
            </a:r>
            <a:r>
              <a:rPr lang="en-US" sz="2400" u="sng" dirty="0" smtClean="0">
                <a:hlinkClick r:id="rId3"/>
              </a:rPr>
              <a:t>http://articles.timesofindia.indiatimes.com/2002-10-10/india-business/27305053_1_category-head-severe-caries-and-periodontitis-pepsodent-dental-insurance on 17-9-2011</a:t>
            </a:r>
            <a:endParaRPr lang="en-US" sz="2400" dirty="0" smtClean="0"/>
          </a:p>
          <a:p>
            <a:pPr marL="0" indent="0" fontAlgn="base">
              <a:spcBef>
                <a:spcPct val="0"/>
              </a:spcBef>
              <a:spcAft>
                <a:spcPct val="0"/>
              </a:spcAft>
              <a:buNone/>
            </a:pPr>
            <a:endParaRPr lang="en-US" sz="2400" dirty="0" smtClean="0">
              <a:latin typeface="Arial" pitchFamily="34" charset="0"/>
            </a:endParaRP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72</a:t>
            </a:fld>
            <a:endParaRPr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2209800"/>
            <a:ext cx="5943600" cy="2057400"/>
          </a:xfrm>
        </p:spPr>
        <p:txBody>
          <a:bodyPr>
            <a:noAutofit/>
          </a:bodyPr>
          <a:lstStyle/>
          <a:p>
            <a:pPr>
              <a:buNone/>
            </a:pPr>
            <a:r>
              <a:rPr lang="en-US" sz="8800" b="1" dirty="0" smtClean="0">
                <a:solidFill>
                  <a:schemeClr val="accent2">
                    <a:lumMod val="60000"/>
                    <a:lumOff val="40000"/>
                  </a:schemeClr>
                </a:solidFill>
                <a:latin typeface="Bernard MT Condensed" pitchFamily="18" charset="0"/>
              </a:rPr>
              <a:t>THANK YOU</a:t>
            </a:r>
            <a:endParaRPr lang="en-US" sz="8800" b="1" dirty="0">
              <a:solidFill>
                <a:schemeClr val="accent2">
                  <a:lumMod val="60000"/>
                  <a:lumOff val="40000"/>
                </a:schemeClr>
              </a:solidFill>
              <a:latin typeface="Bernard MT Condensed" pitchFamily="18" charset="0"/>
            </a:endParaRPr>
          </a:p>
        </p:txBody>
      </p:sp>
      <p:pic>
        <p:nvPicPr>
          <p:cNvPr id="3074" name="Picture 2" descr="C:\Documents and Settings\Dr. Anitha\My Documents\photoes\Cutie\Zfsj393.jpg"/>
          <p:cNvPicPr>
            <a:picLocks noChangeAspect="1" noChangeArrowheads="1"/>
          </p:cNvPicPr>
          <p:nvPr/>
        </p:nvPicPr>
        <p:blipFill>
          <a:blip r:embed="rId2"/>
          <a:srcRect t="16162"/>
          <a:stretch>
            <a:fillRect/>
          </a:stretch>
        </p:blipFill>
        <p:spPr bwMode="auto">
          <a:xfrm>
            <a:off x="7239000" y="609600"/>
            <a:ext cx="1524000" cy="1581150"/>
          </a:xfrm>
          <a:prstGeom prst="rect">
            <a:avLst/>
          </a:prstGeom>
          <a:noFill/>
        </p:spPr>
      </p:pic>
      <p:sp>
        <p:nvSpPr>
          <p:cNvPr id="4" name="Slide Number Placeholder 3"/>
          <p:cNvSpPr>
            <a:spLocks noGrp="1"/>
          </p:cNvSpPr>
          <p:nvPr>
            <p:ph type="sldNum" sz="quarter" idx="12"/>
          </p:nvPr>
        </p:nvSpPr>
        <p:spPr/>
        <p:txBody>
          <a:bodyPr/>
          <a:lstStyle/>
          <a:p>
            <a:fld id="{B6F15528-21DE-4FAA-801E-634DDDAF4B2B}" type="slidenum">
              <a:rPr lang="en-US" smtClean="0"/>
              <a:pPr/>
              <a:t>73</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5897563"/>
          </a:xfrm>
        </p:spPr>
        <p:txBody>
          <a:bodyPr>
            <a:normAutofit/>
          </a:bodyPr>
          <a:lstStyle/>
          <a:p>
            <a:pPr>
              <a:lnSpc>
                <a:spcPct val="150000"/>
              </a:lnSpc>
              <a:buNone/>
            </a:pPr>
            <a:r>
              <a:rPr lang="en-US" sz="2400" b="1" dirty="0" smtClean="0"/>
              <a:t>POST PAYMENT PLANS (budget payment plans):</a:t>
            </a:r>
          </a:p>
          <a:p>
            <a:pPr>
              <a:lnSpc>
                <a:spcPct val="150000"/>
              </a:lnSpc>
            </a:pPr>
            <a:r>
              <a:rPr lang="en-US" sz="2400" dirty="0" smtClean="0"/>
              <a:t>1 930's by local dental societies in Pennsylvania and Michigan.</a:t>
            </a:r>
          </a:p>
          <a:p>
            <a:pPr>
              <a:lnSpc>
                <a:spcPct val="150000"/>
              </a:lnSpc>
            </a:pPr>
            <a:r>
              <a:rPr lang="en-US" sz="2400" dirty="0" smtClean="0"/>
              <a:t>the patient borrows money from a bank or finance company to pay the dentist's fee. </a:t>
            </a:r>
          </a:p>
          <a:p>
            <a:pPr>
              <a:lnSpc>
                <a:spcPct val="150000"/>
              </a:lnSpc>
            </a:pPr>
            <a:r>
              <a:rPr lang="en-US" sz="2400" dirty="0" smtClean="0"/>
              <a:t>After the application is approved by the lending institution, the dentist is paid the entire fee. </a:t>
            </a:r>
          </a:p>
          <a:p>
            <a:pPr>
              <a:lnSpc>
                <a:spcPct val="150000"/>
              </a:lnSpc>
            </a:pPr>
            <a:r>
              <a:rPr lang="en-US" sz="2400" dirty="0" smtClean="0"/>
              <a:t>The patient then repays the loan to the bank in budgeted amounts.</a:t>
            </a:r>
          </a:p>
          <a:p>
            <a:pPr>
              <a:buNone/>
            </a:pPr>
            <a:r>
              <a:rPr lang="en-US" sz="2400" b="1" dirty="0" smtClean="0">
                <a:solidFill>
                  <a:schemeClr val="tx2">
                    <a:lumMod val="75000"/>
                  </a:schemeClr>
                </a:solidFill>
                <a:latin typeface="Bell MT" pitchFamily="18" charset="0"/>
              </a:rPr>
              <a:t>     Patient  		Bank </a:t>
            </a:r>
          </a:p>
          <a:p>
            <a:pPr>
              <a:buNone/>
            </a:pPr>
            <a:r>
              <a:rPr lang="en-US" sz="2400" b="1" dirty="0" smtClean="0">
                <a:solidFill>
                  <a:schemeClr val="tx2">
                    <a:lumMod val="75000"/>
                  </a:schemeClr>
                </a:solidFill>
                <a:latin typeface="Bell MT" pitchFamily="18" charset="0"/>
              </a:rPr>
              <a:t>	</a:t>
            </a:r>
          </a:p>
          <a:p>
            <a:pPr>
              <a:buNone/>
            </a:pPr>
            <a:r>
              <a:rPr lang="en-US" sz="2400" b="1" dirty="0" smtClean="0">
                <a:solidFill>
                  <a:schemeClr val="tx2">
                    <a:lumMod val="75000"/>
                  </a:schemeClr>
                </a:solidFill>
                <a:latin typeface="Bell MT" pitchFamily="18" charset="0"/>
              </a:rPr>
              <a:t>	Dentist</a:t>
            </a:r>
            <a:endParaRPr lang="en-US" sz="2400" dirty="0" smtClean="0"/>
          </a:p>
          <a:p>
            <a:pPr>
              <a:lnSpc>
                <a:spcPct val="150000"/>
              </a:lnSpc>
            </a:pPr>
            <a:endParaRPr lang="en-US" sz="2400" dirty="0" smtClean="0"/>
          </a:p>
          <a:p>
            <a:pPr>
              <a:lnSpc>
                <a:spcPct val="150000"/>
              </a:lnSpc>
            </a:pPr>
            <a:endParaRPr lang="en-US" sz="2400" dirty="0" smtClean="0"/>
          </a:p>
          <a:p>
            <a:pPr lvl="0">
              <a:lnSpc>
                <a:spcPct val="150000"/>
              </a:lnSpc>
              <a:buNone/>
            </a:pPr>
            <a:endParaRPr lang="en-US" sz="2400" dirty="0"/>
          </a:p>
        </p:txBody>
      </p:sp>
      <p:cxnSp>
        <p:nvCxnSpPr>
          <p:cNvPr id="6" name="Straight Arrow Connector 5"/>
          <p:cNvCxnSpPr/>
          <p:nvPr/>
        </p:nvCxnSpPr>
        <p:spPr>
          <a:xfrm rot="10800000">
            <a:off x="1600200" y="4648200"/>
            <a:ext cx="990599" cy="15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a:off x="762794" y="5104606"/>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600200" y="4876800"/>
            <a:ext cx="1066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9144000" cy="4906963"/>
          </a:xfrm>
        </p:spPr>
        <p:txBody>
          <a:bodyPr>
            <a:normAutofit/>
          </a:bodyPr>
          <a:lstStyle/>
          <a:p>
            <a:pPr>
              <a:lnSpc>
                <a:spcPct val="150000"/>
              </a:lnSpc>
            </a:pPr>
            <a:r>
              <a:rPr lang="en-US" sz="2400" dirty="0" smtClean="0">
                <a:solidFill>
                  <a:srgbClr val="FF0000"/>
                </a:solidFill>
              </a:rPr>
              <a:t>The problems were associated with defaulted loans and low income patients would also have more difficulty being accepted as credit worthy by lending institutions.</a:t>
            </a:r>
          </a:p>
          <a:p>
            <a:pPr>
              <a:lnSpc>
                <a:spcPct val="150000"/>
              </a:lnSpc>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994</TotalTime>
  <Words>4376</Words>
  <Application>Microsoft Office PowerPoint</Application>
  <PresentationFormat>On-screen Show (4:3)</PresentationFormat>
  <Paragraphs>471</Paragraphs>
  <Slides>73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73</vt:i4>
      </vt:variant>
    </vt:vector>
  </HeadingPairs>
  <TitlesOfParts>
    <vt:vector size="75" baseType="lpstr">
      <vt:lpstr>Office Theme</vt:lpstr>
      <vt:lpstr>Chart</vt:lpstr>
      <vt:lpstr>GOOD MORNING</vt:lpstr>
      <vt:lpstr>DENTAL PAYMENTS</vt:lpstr>
      <vt:lpstr>Contents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DENTAL PAYMENTS</dc:title>
  <dc:creator/>
  <cp:lastModifiedBy>Sayana</cp:lastModifiedBy>
  <cp:revision>608</cp:revision>
  <dcterms:created xsi:type="dcterms:W3CDTF">2006-08-16T00:00:00Z</dcterms:created>
  <dcterms:modified xsi:type="dcterms:W3CDTF">2012-07-08T06:56:59Z</dcterms:modified>
</cp:coreProperties>
</file>