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89" r:id="rId3"/>
    <p:sldId id="293" r:id="rId4"/>
    <p:sldId id="295" r:id="rId5"/>
    <p:sldId id="260" r:id="rId6"/>
    <p:sldId id="276" r:id="rId7"/>
    <p:sldId id="261" r:id="rId8"/>
    <p:sldId id="296" r:id="rId9"/>
    <p:sldId id="274" r:id="rId10"/>
    <p:sldId id="275" r:id="rId11"/>
    <p:sldId id="263" r:id="rId12"/>
    <p:sldId id="264" r:id="rId13"/>
    <p:sldId id="265" r:id="rId14"/>
    <p:sldId id="267" r:id="rId15"/>
    <p:sldId id="277" r:id="rId16"/>
    <p:sldId id="290" r:id="rId17"/>
    <p:sldId id="280" r:id="rId18"/>
    <p:sldId id="294" r:id="rId19"/>
    <p:sldId id="297" r:id="rId20"/>
    <p:sldId id="281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66FF33"/>
    <a:srgbClr val="FFFFCC"/>
    <a:srgbClr val="FFFF99"/>
    <a:srgbClr val="FF33CC"/>
    <a:srgbClr val="0067B4"/>
    <a:srgbClr val="CC0000"/>
    <a:srgbClr val="B0DD7F"/>
    <a:srgbClr val="99CCFF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4" d="100"/>
          <a:sy n="44" d="100"/>
        </p:scale>
        <p:origin x="-2040" y="-4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A7B6F-CA9B-4A2B-AF3D-96A1E16792FC}" type="datetimeFigureOut">
              <a:rPr lang="en-IN" smtClean="0"/>
              <a:t>15-04-2021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B5D50E-169F-4845-BAA5-046981389D3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12598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7/2/2016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7/2/2016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7/2/2016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7/2/2016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Dr.Prashu\PRASHU\JC\3rd YEAR\11th JC\images\animated-clipart-for-powerpoin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3"/>
          <a:stretch/>
        </p:blipFill>
        <p:spPr bwMode="auto">
          <a:xfrm>
            <a:off x="0" y="-315416"/>
            <a:ext cx="9143999" cy="717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115616" y="2924944"/>
            <a:ext cx="652454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5400" dirty="0">
                <a:solidFill>
                  <a:srgbClr val="FF0066"/>
                </a:solidFill>
                <a:latin typeface="AR HERMANN" pitchFamily="2" charset="0"/>
              </a:rPr>
              <a:t>GOOD </a:t>
            </a:r>
            <a:r>
              <a:rPr lang="en-IN" sz="5400" dirty="0" smtClean="0">
                <a:solidFill>
                  <a:srgbClr val="FF0066"/>
                </a:solidFill>
                <a:latin typeface="AR HERMANN" pitchFamily="2" charset="0"/>
              </a:rPr>
              <a:t>MORNING</a:t>
            </a:r>
            <a:endParaRPr lang="en-IN" sz="5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85800" y="1643063"/>
            <a:ext cx="7620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endParaRPr lang="en-US" sz="3600">
              <a:latin typeface="Arial" charset="0"/>
            </a:endParaRPr>
          </a:p>
        </p:txBody>
      </p:sp>
      <p:graphicFrame>
        <p:nvGraphicFramePr>
          <p:cNvPr id="5" name="Group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8237298"/>
              </p:ext>
            </p:extLst>
          </p:nvPr>
        </p:nvGraphicFramePr>
        <p:xfrm>
          <a:off x="457200" y="685801"/>
          <a:ext cx="8229600" cy="5486399"/>
        </p:xfrm>
        <a:graphic>
          <a:graphicData uri="http://schemas.openxmlformats.org/drawingml/2006/table">
            <a:tbl>
              <a:tblPr/>
              <a:tblGrid>
                <a:gridCol w="2514600"/>
                <a:gridCol w="2971800"/>
                <a:gridCol w="2743200"/>
              </a:tblGrid>
              <a:tr h="12403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Calligraphy" pitchFamily="66" charset="0"/>
                        </a:rPr>
                        <a:t>II. Fillers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 Free of fillers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 Semifilled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Flow is better.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More resistant to wear.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>
                        <a:alpha val="80000"/>
                      </a:srgbClr>
                    </a:solidFill>
                  </a:tcPr>
                </a:tc>
              </a:tr>
              <a:tr h="1357626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Calligraphy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Calligraphy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Calligraphy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Calligraphy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Calligraphy" pitchFamily="66" charset="0"/>
                        </a:rPr>
                        <a:t>III. </a:t>
                      </a:r>
                      <a:r>
                        <a:rPr kumimoji="0" lang="en-US" sz="2000" b="1" i="0" u="sng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Calligraphy" pitchFamily="66" charset="0"/>
                        </a:rPr>
                        <a:t>Colour</a:t>
                      </a:r>
                      <a:r>
                        <a:rPr kumimoji="0" lang="en-US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Calligraphy" pitchFamily="66" charset="0"/>
                        </a:rPr>
                        <a:t> of the sealants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 Clear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Char char="o"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Esthetic but difficult to identify at recall examination.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>
                        <a:alpha val="80000"/>
                      </a:srgbClr>
                    </a:solidFill>
                  </a:tcPr>
                </a:tc>
              </a:tr>
              <a:tr h="124033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 Tinted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Can be easily identified.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>
                        <a:alpha val="80000"/>
                      </a:srgbClr>
                    </a:solidFill>
                  </a:tcPr>
                </a:tc>
              </a:tr>
              <a:tr h="164811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 Opaque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Can be easily identified.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>
                        <a:alpha val="8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88" t="30161" r="23329" b="45023"/>
          <a:stretch/>
        </p:blipFill>
        <p:spPr>
          <a:xfrm>
            <a:off x="4462527" y="1963738"/>
            <a:ext cx="1386182" cy="1236662"/>
          </a:xfrm>
          <a:prstGeom prst="rect">
            <a:avLst/>
          </a:prstGeom>
        </p:spPr>
      </p:pic>
      <p:pic>
        <p:nvPicPr>
          <p:cNvPr id="8" name="Picture 6" descr="mediawebserver"/>
          <p:cNvPicPr>
            <a:picLocks noChangeAspect="1" noChangeArrowheads="1"/>
          </p:cNvPicPr>
          <p:nvPr/>
        </p:nvPicPr>
        <p:blipFill rotWithShape="1">
          <a:blip r:embed="rId3"/>
          <a:srcRect t="26860" r="82655" b="13340"/>
          <a:stretch/>
        </p:blipFill>
        <p:spPr>
          <a:xfrm>
            <a:off x="4462527" y="3374366"/>
            <a:ext cx="1400457" cy="11214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3" t="23921" r="43539" b="52543"/>
          <a:stretch/>
        </p:blipFill>
        <p:spPr>
          <a:xfrm>
            <a:off x="4495800" y="4800600"/>
            <a:ext cx="1352909" cy="12105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30000"/>
              </a:lnSpc>
              <a:buClr>
                <a:schemeClr val="accent2"/>
              </a:buClr>
              <a:buFontTx/>
              <a:buChar char="•"/>
            </a:pPr>
            <a:r>
              <a:rPr lang="en-US" sz="2400" dirty="0" smtClean="0">
                <a:latin typeface="Times New Roman" pitchFamily="18" charset="0"/>
              </a:rPr>
              <a:t>Cyanoacrylates</a:t>
            </a:r>
          </a:p>
          <a:p>
            <a:pPr>
              <a:lnSpc>
                <a:spcPct val="130000"/>
              </a:lnSpc>
              <a:buClr>
                <a:schemeClr val="accent2"/>
              </a:buClr>
              <a:buFontTx/>
              <a:buChar char="•"/>
            </a:pPr>
            <a:r>
              <a:rPr lang="en-US" sz="2400" dirty="0" smtClean="0">
                <a:latin typeface="Times New Roman" pitchFamily="18" charset="0"/>
              </a:rPr>
              <a:t>Polyurethanes </a:t>
            </a:r>
            <a:r>
              <a:rPr lang="en-US" sz="2400" dirty="0" err="1" smtClean="0">
                <a:latin typeface="Times New Roman" pitchFamily="18" charset="0"/>
              </a:rPr>
              <a:t>Eg</a:t>
            </a:r>
            <a:r>
              <a:rPr lang="en-US" sz="2400" dirty="0" smtClean="0">
                <a:latin typeface="Times New Roman" pitchFamily="18" charset="0"/>
              </a:rPr>
              <a:t>.  </a:t>
            </a:r>
            <a:r>
              <a:rPr lang="en-US" sz="2400" dirty="0" err="1" smtClean="0">
                <a:latin typeface="Times New Roman" pitchFamily="18" charset="0"/>
              </a:rPr>
              <a:t>Epoxylite</a:t>
            </a:r>
            <a:endParaRPr lang="en-US" sz="2400" dirty="0" smtClean="0">
              <a:latin typeface="Times New Roman" pitchFamily="18" charset="0"/>
            </a:endParaRPr>
          </a:p>
          <a:p>
            <a:pPr>
              <a:lnSpc>
                <a:spcPct val="130000"/>
              </a:lnSpc>
              <a:buClr>
                <a:schemeClr val="accent2"/>
              </a:buClr>
              <a:buFontTx/>
              <a:buChar char="•"/>
            </a:pPr>
            <a:r>
              <a:rPr lang="en-US" sz="2400" dirty="0" smtClean="0">
                <a:latin typeface="Times New Roman" pitchFamily="18" charset="0"/>
              </a:rPr>
              <a:t>BIS-GMA</a:t>
            </a:r>
          </a:p>
          <a:p>
            <a:pPr>
              <a:lnSpc>
                <a:spcPct val="130000"/>
              </a:lnSpc>
              <a:buClr>
                <a:schemeClr val="accent2"/>
              </a:buClr>
              <a:buFontTx/>
              <a:buChar char="•"/>
            </a:pPr>
            <a:r>
              <a:rPr lang="en-US" sz="2400" dirty="0" smtClean="0">
                <a:latin typeface="Times New Roman" pitchFamily="18" charset="0"/>
              </a:rPr>
              <a:t>Glass </a:t>
            </a:r>
            <a:r>
              <a:rPr lang="en-US" sz="2400" dirty="0" err="1" smtClean="0">
                <a:latin typeface="Times New Roman" pitchFamily="18" charset="0"/>
              </a:rPr>
              <a:t>ionomer</a:t>
            </a:r>
            <a:endParaRPr lang="en-US" sz="2400" dirty="0" smtClean="0">
              <a:latin typeface="Times New Roman" pitchFamily="18" charset="0"/>
            </a:endParaRPr>
          </a:p>
          <a:p>
            <a:pPr>
              <a:buNone/>
            </a:pPr>
            <a:endParaRPr lang="en-IN" sz="2400" dirty="0"/>
          </a:p>
        </p:txBody>
      </p:sp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381000" y="381000"/>
            <a:ext cx="8458200" cy="990600"/>
          </a:xfrm>
          <a:prstGeom prst="roundRect">
            <a:avLst/>
          </a:prstGeom>
          <a:solidFill>
            <a:srgbClr val="00B0F0">
              <a:alpha val="4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3600" b="1" dirty="0" smtClean="0">
                <a:latin typeface="Lucida Calligraphy" pitchFamily="66" charset="0"/>
              </a:rPr>
              <a:t>Materials Used as Sealants</a:t>
            </a:r>
            <a:endParaRPr lang="en-US" sz="3600" b="1" dirty="0">
              <a:latin typeface="Lucida Calligraphy" pitchFamily="66" charset="0"/>
            </a:endParaRPr>
          </a:p>
        </p:txBody>
      </p:sp>
      <p:pic>
        <p:nvPicPr>
          <p:cNvPr id="10242" name="Picture 2" descr="http://dentsplymea.com/sites/default/files/imagecache/product_full/05_Delton%20FS%20Refi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4057650"/>
            <a:ext cx="3124200" cy="23431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44" name="Picture 4" descr="http://www.westvalleydentalsupply.com/media/catalog/product/cache/1/image/9df78eab33525d08d6e5fb8d27136e95/r/i/rite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2116" y="4038600"/>
            <a:ext cx="3091884" cy="23622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marnath\Desktop\deepika\Pericoroniti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962400"/>
            <a:ext cx="3352799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 descr="C:\Users\Amarnath\Desktop\deepika\1_UltraSeal-XT-plus-Clinical_Befo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454" y="1524001"/>
            <a:ext cx="3856546" cy="2362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C:\Users\Amarnath\Desktop\deepika\image0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81450"/>
            <a:ext cx="3435846" cy="2724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381000" y="381000"/>
            <a:ext cx="8458200" cy="1066800"/>
          </a:xfrm>
          <a:prstGeom prst="roundRect">
            <a:avLst/>
          </a:prstGeom>
          <a:solidFill>
            <a:srgbClr val="FFC000">
              <a:alpha val="4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3600" b="1" dirty="0" smtClean="0">
                <a:latin typeface="Lucida Calligraphy" pitchFamily="66" charset="0"/>
              </a:rPr>
              <a:t>Indications</a:t>
            </a:r>
            <a:endParaRPr lang="en-US" sz="3600" b="1" dirty="0">
              <a:latin typeface="Lucida Calligraphy" pitchFamily="66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9217" name="Picture 1" descr="C:\Users\Bhavani Kirthi\AppData\Local\Microsoft\Windows\INetCache\IE\DR57K2K4\large-right-check-166.6-6151[1].gif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66FF33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400799" y="90577"/>
            <a:ext cx="2235200" cy="167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marnath\Desktop\deepika\figure_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7"/>
          <a:stretch/>
        </p:blipFill>
        <p:spPr bwMode="auto">
          <a:xfrm>
            <a:off x="2411306" y="1600200"/>
            <a:ext cx="4218094" cy="24904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 descr="C:\Users\Amarnath\Desktop\deepika\band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85800" y="4225290"/>
            <a:ext cx="3646988" cy="2327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 descr="C:\Users\Amarnath\Desktop\deepika\severecaries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225290"/>
            <a:ext cx="3962400" cy="2327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381000" y="381000"/>
            <a:ext cx="8458200" cy="1066800"/>
          </a:xfrm>
          <a:prstGeom prst="roundRect">
            <a:avLst/>
          </a:prstGeom>
          <a:solidFill>
            <a:srgbClr val="CC99FF">
              <a:alpha val="4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3600" b="1" dirty="0" smtClean="0">
                <a:latin typeface="Lucida Calligraphy" pitchFamily="66" charset="0"/>
              </a:rPr>
              <a:t>Contraindications</a:t>
            </a:r>
            <a:endParaRPr lang="en-US" sz="3600" b="1" dirty="0">
              <a:latin typeface="Lucida Calligraphy" pitchFamily="66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8193" name="Picture 1" descr="C:\Users\Bhavani Kirthi\AppData\Local\Microsoft\Windows\INetCache\IE\BX3KGMJ0\S43Qy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0"/>
            <a:ext cx="190500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63412"/>
            <a:ext cx="4876800" cy="4221163"/>
          </a:xfrm>
          <a:prstGeom prst="roundRect">
            <a:avLst/>
          </a:prstGeom>
          <a:solidFill>
            <a:srgbClr val="FFFF99">
              <a:alpha val="60000"/>
            </a:srgbClr>
          </a:solidFill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2400" b="1" dirty="0" smtClean="0">
                <a:latin typeface="Times New Roman" pitchFamily="18" charset="0"/>
              </a:rPr>
              <a:t>Selection of patient and the tooth</a:t>
            </a:r>
          </a:p>
          <a:p>
            <a:pPr>
              <a:lnSpc>
                <a:spcPct val="90000"/>
              </a:lnSpc>
              <a:buClr>
                <a:schemeClr val="accent2"/>
              </a:buClr>
              <a:buFont typeface="Wingdings" pitchFamily="2" charset="2"/>
              <a:buChar char="Ø"/>
            </a:pPr>
            <a:endParaRPr lang="en-US" sz="2400" b="1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2400" b="1" dirty="0" smtClean="0">
                <a:latin typeface="Times New Roman" pitchFamily="18" charset="0"/>
              </a:rPr>
              <a:t>Cleaning and polishing the surface</a:t>
            </a:r>
          </a:p>
          <a:p>
            <a:pPr marL="0" indent="0">
              <a:lnSpc>
                <a:spcPct val="90000"/>
              </a:lnSpc>
              <a:buClr>
                <a:schemeClr val="accent2"/>
              </a:buClr>
              <a:buNone/>
            </a:pPr>
            <a:endParaRPr lang="en-US" sz="2400" b="1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2400" b="1" dirty="0" smtClean="0">
                <a:latin typeface="Times New Roman" pitchFamily="18" charset="0"/>
              </a:rPr>
              <a:t>Isolate and dry the tooth surface</a:t>
            </a:r>
          </a:p>
          <a:p>
            <a:pPr>
              <a:lnSpc>
                <a:spcPct val="90000"/>
              </a:lnSpc>
              <a:buClr>
                <a:schemeClr val="accent2"/>
              </a:buClr>
              <a:buFont typeface="Wingdings" pitchFamily="2" charset="2"/>
              <a:buChar char="Ø"/>
            </a:pPr>
            <a:endParaRPr lang="en-US" sz="2400" b="1" dirty="0">
              <a:latin typeface="Times New Roman" pitchFamily="18" charset="0"/>
            </a:endParaRPr>
          </a:p>
          <a:p>
            <a:pPr>
              <a:lnSpc>
                <a:spcPct val="9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2400" b="1" dirty="0">
                <a:latin typeface="Times New Roman" pitchFamily="18" charset="0"/>
              </a:rPr>
              <a:t>Acid etching</a:t>
            </a:r>
          </a:p>
          <a:p>
            <a:pPr>
              <a:lnSpc>
                <a:spcPct val="90000"/>
              </a:lnSpc>
              <a:buClr>
                <a:schemeClr val="accent2"/>
              </a:buClr>
              <a:buFont typeface="Wingdings" pitchFamily="2" charset="2"/>
              <a:buChar char="Ø"/>
            </a:pPr>
            <a:endParaRPr lang="en-US" sz="2400" b="1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  <a:buClr>
                <a:schemeClr val="accent2"/>
              </a:buClr>
              <a:buFont typeface="Wingdings" pitchFamily="2" charset="2"/>
              <a:buChar char="Ø"/>
            </a:pPr>
            <a:endParaRPr lang="en-US" sz="2400" b="1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  <a:buClr>
                <a:schemeClr val="accent2"/>
              </a:buClr>
              <a:buFont typeface="Wingdings" pitchFamily="2" charset="2"/>
              <a:buChar char="Ø"/>
            </a:pPr>
            <a:endParaRPr lang="en-US" sz="2400" b="1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  <a:buClr>
                <a:schemeClr val="accent2"/>
              </a:buClr>
              <a:buFont typeface="Wingdings" pitchFamily="2" charset="2"/>
              <a:buChar char="Ø"/>
            </a:pPr>
            <a:endParaRPr lang="en-US" sz="2400" b="1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  <a:buClr>
                <a:schemeClr val="accent2"/>
              </a:buClr>
              <a:buFont typeface="Wingdings" pitchFamily="2" charset="2"/>
              <a:buChar char="Ø"/>
            </a:pPr>
            <a:endParaRPr lang="en-US" sz="2400" b="1" dirty="0" smtClean="0">
              <a:latin typeface="Times New Roman" pitchFamily="18" charset="0"/>
            </a:endParaRPr>
          </a:p>
          <a:p>
            <a:endParaRPr lang="en-IN" sz="2400" b="1" dirty="0"/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381000" y="381000"/>
            <a:ext cx="8458200" cy="1066800"/>
          </a:xfrm>
          <a:prstGeom prst="roundRect">
            <a:avLst/>
          </a:prstGeom>
          <a:solidFill>
            <a:srgbClr val="CC99FF">
              <a:alpha val="4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3600" b="1" dirty="0" smtClean="0">
                <a:latin typeface="Lucida Calligraphy" pitchFamily="66" charset="0"/>
              </a:rPr>
              <a:t>Procedure for Application</a:t>
            </a:r>
            <a:endParaRPr lang="en-US" sz="3600" b="1" dirty="0">
              <a:latin typeface="Lucida Calligraphy" pitchFamily="66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1" t="29958" r="49732" b="36471"/>
          <a:stretch/>
        </p:blipFill>
        <p:spPr>
          <a:xfrm>
            <a:off x="4953000" y="1447800"/>
            <a:ext cx="2475782" cy="17267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8" t="5137" r="40834" b="36163"/>
          <a:stretch/>
        </p:blipFill>
        <p:spPr>
          <a:xfrm>
            <a:off x="6705600" y="3174521"/>
            <a:ext cx="2438401" cy="19308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1" t="18889" r="40834" b="28448"/>
          <a:stretch/>
        </p:blipFill>
        <p:spPr>
          <a:xfrm>
            <a:off x="4953000" y="5105400"/>
            <a:ext cx="2475782" cy="1752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4953000" cy="6705600"/>
          </a:xfrm>
          <a:prstGeom prst="roundRect">
            <a:avLst/>
          </a:prstGeom>
          <a:solidFill>
            <a:srgbClr val="CC99FF">
              <a:alpha val="60000"/>
            </a:srgbClr>
          </a:solidFill>
        </p:spPr>
        <p:txBody>
          <a:bodyPr>
            <a:normAutofit/>
          </a:bodyPr>
          <a:lstStyle/>
          <a:p>
            <a:pPr>
              <a:buClr>
                <a:schemeClr val="accent2"/>
              </a:buClr>
              <a:buFont typeface="Wingdings" pitchFamily="2" charset="2"/>
              <a:buChar char="Ø"/>
            </a:pPr>
            <a:endParaRPr lang="en-US" sz="2400" b="1" dirty="0" smtClean="0">
              <a:latin typeface="Times New Roman" pitchFamily="18" charset="0"/>
            </a:endParaRPr>
          </a:p>
          <a:p>
            <a:pPr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2400" b="1" dirty="0" smtClean="0">
                <a:latin typeface="Times New Roman" pitchFamily="18" charset="0"/>
              </a:rPr>
              <a:t>Rinse and dry the tooth surface</a:t>
            </a:r>
          </a:p>
          <a:p>
            <a:pPr>
              <a:buClr>
                <a:schemeClr val="accent2"/>
              </a:buClr>
              <a:buFont typeface="Wingdings" pitchFamily="2" charset="2"/>
              <a:buChar char="Ø"/>
            </a:pPr>
            <a:endParaRPr lang="en-US" sz="2400" b="1" dirty="0">
              <a:latin typeface="Times New Roman" pitchFamily="18" charset="0"/>
            </a:endParaRPr>
          </a:p>
          <a:p>
            <a:pPr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2400" b="1" dirty="0">
                <a:latin typeface="Times New Roman" pitchFamily="18" charset="0"/>
              </a:rPr>
              <a:t>Sealant </a:t>
            </a:r>
            <a:r>
              <a:rPr lang="en-US" sz="2400" b="1" dirty="0" smtClean="0">
                <a:latin typeface="Times New Roman" pitchFamily="18" charset="0"/>
              </a:rPr>
              <a:t>application and curing</a:t>
            </a:r>
            <a:endParaRPr lang="en-US" sz="2400" b="1" dirty="0">
              <a:latin typeface="Times New Roman" pitchFamily="18" charset="0"/>
            </a:endParaRPr>
          </a:p>
          <a:p>
            <a:pPr>
              <a:buClr>
                <a:schemeClr val="accent2"/>
              </a:buClr>
              <a:buFont typeface="Wingdings" pitchFamily="2" charset="2"/>
              <a:buChar char="Ø"/>
            </a:pPr>
            <a:endParaRPr lang="en-US" sz="2400" b="1" dirty="0" smtClean="0">
              <a:latin typeface="Times New Roman" pitchFamily="18" charset="0"/>
            </a:endParaRPr>
          </a:p>
          <a:p>
            <a:pPr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2400" b="1" dirty="0" smtClean="0">
                <a:latin typeface="Times New Roman" pitchFamily="18" charset="0"/>
              </a:rPr>
              <a:t>Evaluation </a:t>
            </a:r>
          </a:p>
          <a:p>
            <a:pPr>
              <a:buClr>
                <a:schemeClr val="accent2"/>
              </a:buClr>
              <a:buFont typeface="Wingdings" pitchFamily="2" charset="2"/>
              <a:buChar char="Ø"/>
            </a:pPr>
            <a:endParaRPr lang="en-US" sz="2400" b="1" dirty="0">
              <a:latin typeface="Times New Roman" pitchFamily="18" charset="0"/>
            </a:endParaRPr>
          </a:p>
          <a:p>
            <a:pPr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2400" b="1" dirty="0" smtClean="0">
                <a:latin typeface="Times New Roman" pitchFamily="18" charset="0"/>
              </a:rPr>
              <a:t>Check the occlusion  </a:t>
            </a:r>
          </a:p>
          <a:p>
            <a:pPr>
              <a:buClr>
                <a:schemeClr val="accent2"/>
              </a:buClr>
              <a:buFont typeface="Wingdings" pitchFamily="2" charset="2"/>
              <a:buChar char="o"/>
            </a:pPr>
            <a:endParaRPr lang="en-US" sz="2400" b="1" dirty="0" smtClean="0">
              <a:latin typeface="Times New Roman" pitchFamily="18" charset="0"/>
            </a:endParaRPr>
          </a:p>
          <a:p>
            <a:endParaRPr lang="en-IN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3" t="25262" r="45660" b="28785"/>
          <a:stretch/>
        </p:blipFill>
        <p:spPr>
          <a:xfrm>
            <a:off x="5110431" y="0"/>
            <a:ext cx="2509569" cy="18891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3" t="24256" r="41510" b="40524"/>
          <a:stretch/>
        </p:blipFill>
        <p:spPr>
          <a:xfrm>
            <a:off x="6477000" y="1907811"/>
            <a:ext cx="2645434" cy="18115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6" t="21238" r="42641" b="29594"/>
          <a:stretch/>
        </p:blipFill>
        <p:spPr>
          <a:xfrm>
            <a:off x="2362200" y="4668698"/>
            <a:ext cx="2509569" cy="17462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9" t="22243" r="44340" b="51593"/>
          <a:stretch/>
        </p:blipFill>
        <p:spPr>
          <a:xfrm>
            <a:off x="4871769" y="3831872"/>
            <a:ext cx="2052369" cy="17462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8407" r="40000" b="38511"/>
          <a:stretch/>
        </p:blipFill>
        <p:spPr>
          <a:xfrm>
            <a:off x="17253" y="5236232"/>
            <a:ext cx="2209800" cy="16260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6" t="25912" r="37924" b="31824"/>
          <a:stretch/>
        </p:blipFill>
        <p:spPr>
          <a:xfrm>
            <a:off x="0" y="0"/>
            <a:ext cx="9144000" cy="7010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7" t="4800" r="31510" b="32139"/>
          <a:stretch/>
        </p:blipFill>
        <p:spPr>
          <a:xfrm>
            <a:off x="0" y="0"/>
            <a:ext cx="9144000" cy="70104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9" t="16541" r="40377" b="26100"/>
          <a:stretch/>
        </p:blipFill>
        <p:spPr>
          <a:xfrm>
            <a:off x="0" y="0"/>
            <a:ext cx="9144000" cy="70104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8" t="22579" r="43774" b="24423"/>
          <a:stretch/>
        </p:blipFill>
        <p:spPr>
          <a:xfrm>
            <a:off x="0" y="31630"/>
            <a:ext cx="9144000" cy="68263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0" t="21572" r="37359" b="27442"/>
          <a:stretch/>
        </p:blipFill>
        <p:spPr>
          <a:xfrm>
            <a:off x="18690" y="0"/>
            <a:ext cx="9125309" cy="6858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2" t="19895" r="40755" b="21740"/>
          <a:stretch/>
        </p:blipFill>
        <p:spPr>
          <a:xfrm>
            <a:off x="0" y="31630"/>
            <a:ext cx="9143999" cy="682637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7" t="6478" r="36227" b="37170"/>
          <a:stretch/>
        </p:blipFill>
        <p:spPr>
          <a:xfrm>
            <a:off x="0" y="7188"/>
            <a:ext cx="9144000" cy="685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29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505200" y="1676400"/>
            <a:ext cx="5486400" cy="4267200"/>
          </a:xfrm>
          <a:prstGeom prst="roundRect">
            <a:avLst/>
          </a:prstGeom>
          <a:solidFill>
            <a:srgbClr val="66FF99">
              <a:alpha val="69804"/>
            </a:srgbClr>
          </a:solidFill>
        </p:spPr>
        <p:txBody>
          <a:bodyPr anchor="ctr">
            <a:normAutofit fontScale="70000" lnSpcReduction="20000"/>
          </a:bodyPr>
          <a:lstStyle/>
          <a:p>
            <a:pPr>
              <a:buNone/>
            </a:pPr>
            <a:endParaRPr lang="en-US" b="1" u="sng" dirty="0" smtClean="0"/>
          </a:p>
          <a:p>
            <a:pPr>
              <a:buFontTx/>
              <a:buChar char="•"/>
            </a:pPr>
            <a:r>
              <a:rPr lang="en-US" b="1" dirty="0" smtClean="0">
                <a:latin typeface="Times New Roman" pitchFamily="18" charset="0"/>
              </a:rPr>
              <a:t>	Type of sealant used</a:t>
            </a:r>
          </a:p>
          <a:p>
            <a:pPr>
              <a:buFontTx/>
              <a:buChar char="•"/>
            </a:pPr>
            <a:endParaRPr lang="en-US" b="1" dirty="0" smtClean="0">
              <a:latin typeface="Times New Roman" pitchFamily="18" charset="0"/>
            </a:endParaRPr>
          </a:p>
          <a:p>
            <a:pPr>
              <a:buFontTx/>
              <a:buChar char="•"/>
            </a:pPr>
            <a:r>
              <a:rPr lang="en-US" b="1" dirty="0" smtClean="0">
                <a:latin typeface="Times New Roman" pitchFamily="18" charset="0"/>
              </a:rPr>
              <a:t>	Position of teeth in the mouth</a:t>
            </a:r>
          </a:p>
          <a:p>
            <a:pPr>
              <a:buFontTx/>
              <a:buChar char="•"/>
            </a:pPr>
            <a:endParaRPr lang="en-US" b="1" dirty="0" smtClean="0">
              <a:latin typeface="Times New Roman" pitchFamily="18" charset="0"/>
            </a:endParaRPr>
          </a:p>
          <a:p>
            <a:pPr>
              <a:buFontTx/>
              <a:buChar char="•"/>
            </a:pPr>
            <a:r>
              <a:rPr lang="en-US" b="1" dirty="0" smtClean="0">
                <a:latin typeface="Times New Roman" pitchFamily="18" charset="0"/>
              </a:rPr>
              <a:t>	Clinical skill of the operator</a:t>
            </a:r>
          </a:p>
          <a:p>
            <a:pPr>
              <a:buFontTx/>
              <a:buChar char="•"/>
            </a:pPr>
            <a:endParaRPr lang="en-US" b="1" dirty="0" smtClean="0">
              <a:latin typeface="Times New Roman" pitchFamily="18" charset="0"/>
            </a:endParaRPr>
          </a:p>
          <a:p>
            <a:pPr>
              <a:buFontTx/>
              <a:buChar char="•"/>
            </a:pPr>
            <a:r>
              <a:rPr lang="en-US" b="1" dirty="0" smtClean="0">
                <a:latin typeface="Times New Roman" pitchFamily="18" charset="0"/>
              </a:rPr>
              <a:t>	Age of the child</a:t>
            </a:r>
          </a:p>
          <a:p>
            <a:pPr>
              <a:buFontTx/>
              <a:buChar char="•"/>
            </a:pPr>
            <a:endParaRPr lang="en-US" b="1" dirty="0" smtClean="0">
              <a:latin typeface="Times New Roman" pitchFamily="18" charset="0"/>
            </a:endParaRPr>
          </a:p>
          <a:p>
            <a:pPr>
              <a:buFontTx/>
              <a:buChar char="•"/>
            </a:pPr>
            <a:r>
              <a:rPr lang="en-US" b="1" dirty="0" smtClean="0">
                <a:latin typeface="Times New Roman" pitchFamily="18" charset="0"/>
              </a:rPr>
              <a:t>	Eruption status of teeth</a:t>
            </a:r>
          </a:p>
          <a:p>
            <a:pPr>
              <a:buFontTx/>
              <a:buChar char="•"/>
            </a:pPr>
            <a:endParaRPr lang="en-US" b="1" dirty="0" smtClean="0">
              <a:latin typeface="Times New Roman" pitchFamily="18" charset="0"/>
            </a:endParaRPr>
          </a:p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381000" y="381000"/>
            <a:ext cx="8458200" cy="1066800"/>
          </a:xfrm>
          <a:prstGeom prst="roundRect">
            <a:avLst/>
          </a:prstGeom>
          <a:solidFill>
            <a:srgbClr val="FF66CC">
              <a:alpha val="4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3600" b="1" dirty="0" smtClean="0">
                <a:latin typeface="Lucida Calligraphy" pitchFamily="66" charset="0"/>
              </a:rPr>
              <a:t>Sealant Retention Depends on</a:t>
            </a:r>
            <a:endParaRPr lang="en-US" sz="3600" b="1" dirty="0">
              <a:latin typeface="Lucida Calligraphy" pitchFamily="66" charset="0"/>
            </a:endParaRPr>
          </a:p>
        </p:txBody>
      </p:sp>
      <p:pic>
        <p:nvPicPr>
          <p:cNvPr id="5125" name="Picture 5" descr="http://ida.cdeworld.com/images/graphics/4618/lg/figure_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252411" y="2309812"/>
            <a:ext cx="4267200" cy="3000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" name="Rounded Rectangle 2"/>
          <p:cNvSpPr>
            <a:spLocks noChangeArrowheads="1"/>
          </p:cNvSpPr>
          <p:nvPr/>
        </p:nvSpPr>
        <p:spPr bwMode="auto">
          <a:xfrm>
            <a:off x="381000" y="381000"/>
            <a:ext cx="8458200" cy="1066800"/>
          </a:xfrm>
          <a:prstGeom prst="roundRect">
            <a:avLst/>
          </a:prstGeom>
          <a:solidFill>
            <a:srgbClr val="FF66CC">
              <a:alpha val="4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3600" b="1" dirty="0" smtClean="0">
                <a:latin typeface="Lucida Calligraphy" pitchFamily="66" charset="0"/>
              </a:rPr>
              <a:t>Conclusion..</a:t>
            </a:r>
            <a:endParaRPr lang="en-US" sz="3600" b="1" dirty="0">
              <a:latin typeface="Lucida Calligraphy" pitchFamily="66" charset="0"/>
            </a:endParaRPr>
          </a:p>
        </p:txBody>
      </p:sp>
      <p:pic>
        <p:nvPicPr>
          <p:cNvPr id="4" name="Picture 2" descr="C:\Users\My Laptop\Desktop\seal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9360" y="3329903"/>
            <a:ext cx="4876800" cy="3507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11560" y="1607840"/>
            <a:ext cx="7772400" cy="144016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tint val="66000"/>
                  <a:satMod val="160000"/>
                </a:schemeClr>
              </a:gs>
              <a:gs pos="50000">
                <a:schemeClr val="accent1">
                  <a:lumMod val="50000"/>
                  <a:tint val="44500"/>
                  <a:satMod val="160000"/>
                </a:schemeClr>
              </a:gs>
              <a:gs pos="100000">
                <a:schemeClr val="accent1">
                  <a:lumMod val="5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en-US" b="1" dirty="0" smtClean="0">
                <a:latin typeface="Candara" pitchFamily="34" charset="0"/>
              </a:rPr>
              <a:t>“SEALANTS ARE EXTENSIVELY STUDIED BUT MOST UNDER USED.”</a:t>
            </a:r>
          </a:p>
          <a:p>
            <a:pPr algn="ctr">
              <a:buFont typeface="Wingdings 2" pitchFamily="18" charset="2"/>
              <a:buNone/>
            </a:pPr>
            <a:r>
              <a:rPr lang="en-US" b="1" i="1" dirty="0" smtClean="0"/>
              <a:t>                     </a:t>
            </a:r>
          </a:p>
          <a:p>
            <a:pPr algn="ctr">
              <a:buFont typeface="Wingdings 2" pitchFamily="18" charset="2"/>
              <a:buNone/>
            </a:pPr>
            <a:endParaRPr lang="en-US" b="1" i="1" dirty="0" smtClean="0">
              <a:solidFill>
                <a:srgbClr val="FFC000"/>
              </a:solidFill>
            </a:endParaRPr>
          </a:p>
          <a:p>
            <a:pPr algn="ctr">
              <a:buFont typeface="Wingdings 2" pitchFamily="18" charset="2"/>
              <a:buNone/>
            </a:pPr>
            <a:endParaRPr lang="en-US" b="1" i="1" dirty="0" smtClean="0">
              <a:solidFill>
                <a:srgbClr val="FFC000"/>
              </a:solidFill>
            </a:endParaRPr>
          </a:p>
          <a:p>
            <a:pPr algn="ctr">
              <a:buFont typeface="Wingdings 2" pitchFamily="18" charset="2"/>
              <a:buNone/>
            </a:pPr>
            <a:r>
              <a:rPr lang="en-US" b="1" i="1" dirty="0" smtClean="0">
                <a:solidFill>
                  <a:srgbClr val="FFC000"/>
                </a:solidFill>
              </a:rPr>
              <a:t>                                      </a:t>
            </a:r>
            <a:endParaRPr lang="en-US" sz="2400" b="1" dirty="0" smtClean="0">
              <a:solidFill>
                <a:srgbClr val="FFC000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89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" name="Rounded Rectangle 2"/>
          <p:cNvSpPr>
            <a:spLocks noChangeArrowheads="1"/>
          </p:cNvSpPr>
          <p:nvPr/>
        </p:nvSpPr>
        <p:spPr bwMode="auto">
          <a:xfrm>
            <a:off x="381000" y="381000"/>
            <a:ext cx="8458200" cy="1066800"/>
          </a:xfrm>
          <a:prstGeom prst="roundRect">
            <a:avLst/>
          </a:prstGeom>
          <a:solidFill>
            <a:srgbClr val="FF66CC">
              <a:alpha val="4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3600" b="1" dirty="0" smtClean="0">
                <a:latin typeface="Lucida Calligraphy" pitchFamily="66" charset="0"/>
              </a:rPr>
              <a:t>Questions…</a:t>
            </a:r>
            <a:endParaRPr lang="en-US" sz="3600" b="1" dirty="0">
              <a:latin typeface="Lucida Calligraphy" pitchFamily="66" charset="0"/>
            </a:endParaRPr>
          </a:p>
        </p:txBody>
      </p:sp>
      <p:pic>
        <p:nvPicPr>
          <p:cNvPr id="4" name="Picture 2" descr="http://www.objective.no/Images/ClipArt/Question_Mark_with_M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3559" y="2209800"/>
            <a:ext cx="2652441" cy="398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798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7" name="Picture 3" descr="C:\Users\KEERTI\Documents\my seminars\seminar 8,pit and fissure sealants\mod2_4.jpg"/>
          <p:cNvPicPr>
            <a:picLocks noChangeAspect="1" noChangeArrowheads="1"/>
          </p:cNvPicPr>
          <p:nvPr/>
        </p:nvPicPr>
        <p:blipFill>
          <a:blip r:embed="rId2" cstate="print"/>
          <a:srcRect l="13628" t="4314" r="13156" b="7259"/>
          <a:stretch>
            <a:fillRect/>
          </a:stretch>
        </p:blipFill>
        <p:spPr bwMode="auto">
          <a:xfrm>
            <a:off x="2627784" y="3862270"/>
            <a:ext cx="3672408" cy="29523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59532" y="220270"/>
            <a:ext cx="8208912" cy="3312368"/>
          </a:xfrm>
          <a:prstGeom prst="round2Diag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7200" b="1" dirty="0">
                <a:ln w="38100">
                  <a:solidFill>
                    <a:srgbClr val="99CCFF"/>
                  </a:solidFill>
                </a:ln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Lucida Calligraphy" pitchFamily="66" charset="0"/>
              </a:rPr>
              <a:t>Pit and Fissure </a:t>
            </a:r>
            <a:r>
              <a:rPr lang="en-US" sz="7200" b="1" dirty="0" smtClean="0">
                <a:ln w="38100">
                  <a:solidFill>
                    <a:srgbClr val="99CCFF"/>
                  </a:solidFill>
                </a:ln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Lucida Calligraphy" pitchFamily="66" charset="0"/>
              </a:rPr>
              <a:t>Sealants</a:t>
            </a:r>
            <a:endParaRPr lang="en-IN" sz="7200" b="1" dirty="0">
              <a:ln w="38100">
                <a:solidFill>
                  <a:srgbClr val="99CCFF"/>
                </a:solidFill>
              </a:ln>
              <a:solidFill>
                <a:schemeClr val="bg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Lucida Calligraphy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82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lh3.googleusercontent.com/-b_MYnZ6KNVc/UedNyDrogTI/AAAAAAAAASM/tE3A2VXbcOw/s0-d/colors-of-autumn-2560x1440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 flipH="1">
            <a:off x="304800" y="304800"/>
            <a:ext cx="8534399" cy="6248400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600200" y="4488611"/>
            <a:ext cx="7086600" cy="2057400"/>
          </a:xfrm>
          <a:prstGeom prst="flowChartPunchedTape">
            <a:avLst/>
          </a:prstGeom>
          <a:solidFill>
            <a:srgbClr val="FFFFCC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smtClean="0">
                <a:ln w="3810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ERKLEY" pitchFamily="2" charset="0"/>
                <a:ea typeface="+mj-ea"/>
                <a:cs typeface="+mj-cs"/>
              </a:rPr>
              <a:t>Thank You</a:t>
            </a:r>
            <a:endParaRPr kumimoji="0" lang="en-IN" sz="9600" b="1" i="0" u="none" strike="noStrike" kern="1200" cap="none" spc="0" normalizeH="0" baseline="0" noProof="0" dirty="0">
              <a:ln w="38100">
                <a:solidFill>
                  <a:schemeClr val="bg1"/>
                </a:solidFill>
              </a:ln>
              <a:solidFill>
                <a:srgbClr val="00B0F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 BERKLEY" pitchFamily="2" charset="0"/>
              <a:ea typeface="+mj-ea"/>
              <a:cs typeface="+mj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2514600" y="152400"/>
            <a:ext cx="4343400" cy="121920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b="1" dirty="0">
              <a:solidFill>
                <a:srgbClr val="FF33CC"/>
              </a:solidFill>
              <a:latin typeface="Monotype Corsiva" pitchFamily="66" charset="0"/>
            </a:endParaRP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prstGeom prst="snip2Diag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txBody>
          <a:bodyPr>
            <a:normAutofit/>
          </a:bodyPr>
          <a:lstStyle/>
          <a:p>
            <a:pPr eaLnBrk="1" hangingPunct="1"/>
            <a:r>
              <a:rPr lang="en-US" sz="4800" b="1" dirty="0" smtClean="0">
                <a:latin typeface="Lucida Calligraphy" pitchFamily="66" charset="0"/>
              </a:rPr>
              <a:t>At The End…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981200"/>
            <a:ext cx="8229600" cy="4648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eaLnBrk="1" hangingPunct="1"/>
            <a:r>
              <a:rPr lang="en-US" sz="3600" b="1" dirty="0" smtClean="0">
                <a:solidFill>
                  <a:srgbClr val="0070C0"/>
                </a:solidFill>
                <a:latin typeface="Lucida Calligraphy" pitchFamily="66" charset="0"/>
                <a:cs typeface="Aharoni" pitchFamily="2" charset="-79"/>
              </a:rPr>
              <a:t>What are pits and fissures?</a:t>
            </a:r>
          </a:p>
          <a:p>
            <a:pPr eaLnBrk="1" hangingPunct="1"/>
            <a:r>
              <a:rPr lang="en-US" sz="3600" b="1" dirty="0" smtClean="0">
                <a:solidFill>
                  <a:srgbClr val="FF33CC"/>
                </a:solidFill>
                <a:latin typeface="Lucida Calligraphy" pitchFamily="66" charset="0"/>
                <a:cs typeface="Aharoni" pitchFamily="2" charset="-79"/>
              </a:rPr>
              <a:t>What are pit and fissure sealants?</a:t>
            </a:r>
          </a:p>
          <a:p>
            <a:pPr eaLnBrk="1" hangingPunct="1"/>
            <a:r>
              <a:rPr lang="en-US" sz="3600" b="1" dirty="0" smtClean="0">
                <a:solidFill>
                  <a:srgbClr val="0070C0"/>
                </a:solidFill>
                <a:latin typeface="Lucida Calligraphy" pitchFamily="66" charset="0"/>
                <a:cs typeface="Aharoni" pitchFamily="2" charset="-79"/>
              </a:rPr>
              <a:t>Indications and contraindications</a:t>
            </a:r>
          </a:p>
          <a:p>
            <a:pPr eaLnBrk="1" hangingPunct="1"/>
            <a:r>
              <a:rPr lang="en-US" sz="3600" b="1" dirty="0" smtClean="0">
                <a:solidFill>
                  <a:srgbClr val="FF33CC"/>
                </a:solidFill>
                <a:latin typeface="Lucida Calligraphy" pitchFamily="66" charset="0"/>
                <a:cs typeface="Aharoni" pitchFamily="2" charset="-79"/>
              </a:rPr>
              <a:t>Procedure of application</a:t>
            </a:r>
          </a:p>
          <a:p>
            <a:pPr eaLnBrk="1" hangingPunct="1"/>
            <a:r>
              <a:rPr lang="en-US" sz="3600" b="1" dirty="0" smtClean="0">
                <a:solidFill>
                  <a:srgbClr val="0070C0"/>
                </a:solidFill>
                <a:latin typeface="Lucida Calligraphy" pitchFamily="66" charset="0"/>
                <a:cs typeface="Aharoni" pitchFamily="2" charset="-79"/>
              </a:rPr>
              <a:t>Factors affecting sealant retention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8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924800" cy="1371600"/>
          </a:xfrm>
          <a:prstGeom prst="roundRect">
            <a:avLst/>
          </a:prstGeom>
          <a:solidFill>
            <a:srgbClr val="66FF99">
              <a:alpha val="57000"/>
            </a:srgbClr>
          </a:solidFill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latin typeface="Lucida Calligraphy" pitchFamily="66" charset="0"/>
              </a:rPr>
              <a:t>HISTORY- </a:t>
            </a:r>
            <a:br>
              <a:rPr lang="en-US" sz="3600" b="1" dirty="0" smtClean="0">
                <a:latin typeface="Lucida Calligraphy" pitchFamily="66" charset="0"/>
              </a:rPr>
            </a:br>
            <a:r>
              <a:rPr lang="en-US" sz="3600" b="1" dirty="0" smtClean="0">
                <a:latin typeface="Lucida Calligraphy" pitchFamily="66" charset="0"/>
              </a:rPr>
              <a:t>attempts for preventing caries</a:t>
            </a:r>
            <a:r>
              <a:rPr lang="en-US" dirty="0" smtClean="0">
                <a:latin typeface="Monotype Corsiva" pitchFamily="66" charset="0"/>
              </a:rPr>
              <a:t> </a:t>
            </a:r>
            <a:endParaRPr lang="en-IN" dirty="0">
              <a:latin typeface="Monotype Corsiva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5257800" cy="4419599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2000"/>
            </a:schemeClr>
          </a:solidFill>
        </p:spPr>
        <p:txBody>
          <a:bodyPr>
            <a:normAutofit fontScale="70000" lnSpcReduction="20000"/>
          </a:bodyPr>
          <a:lstStyle/>
          <a:p>
            <a:pPr marL="469900" indent="-469900"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2800" b="1" dirty="0" smtClean="0">
                <a:latin typeface="Times New Roman" pitchFamily="18" charset="0"/>
              </a:rPr>
              <a:t>1895-Wilson-placement of dental cements-to prevent dental caries</a:t>
            </a:r>
          </a:p>
          <a:p>
            <a:pPr marL="469900" indent="-469900"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2800" b="1" dirty="0" smtClean="0">
                <a:latin typeface="Times New Roman" pitchFamily="18" charset="0"/>
              </a:rPr>
              <a:t>1905 – Miller- silver nitrate </a:t>
            </a:r>
          </a:p>
          <a:p>
            <a:pPr marL="469900" indent="-469900"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2800" b="1" dirty="0" smtClean="0">
                <a:latin typeface="Times New Roman" pitchFamily="18" charset="0"/>
              </a:rPr>
              <a:t>1922 - Hyatt- prophylactic </a:t>
            </a:r>
            <a:r>
              <a:rPr lang="en-US" sz="2800" b="1" dirty="0" err="1" smtClean="0">
                <a:latin typeface="Times New Roman" pitchFamily="18" charset="0"/>
              </a:rPr>
              <a:t>odontotomy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</a:p>
          <a:p>
            <a:pPr marL="469900" indent="-469900"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2800" b="1" dirty="0" smtClean="0">
                <a:latin typeface="Times New Roman" pitchFamily="18" charset="0"/>
              </a:rPr>
              <a:t>1929 – </a:t>
            </a:r>
            <a:r>
              <a:rPr lang="en-US" sz="2800" b="1" dirty="0" err="1" smtClean="0">
                <a:latin typeface="Times New Roman" pitchFamily="18" charset="0"/>
              </a:rPr>
              <a:t>Bodecker</a:t>
            </a:r>
            <a:r>
              <a:rPr lang="en-US" sz="2800" b="1" dirty="0" smtClean="0">
                <a:latin typeface="Times New Roman" pitchFamily="18" charset="0"/>
              </a:rPr>
              <a:t>- Fissure eradication</a:t>
            </a:r>
          </a:p>
          <a:p>
            <a:pPr marL="469900" indent="-469900"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2800" b="1" dirty="0" smtClean="0">
                <a:latin typeface="Times New Roman" pitchFamily="18" charset="0"/>
              </a:rPr>
              <a:t>1955- </a:t>
            </a:r>
            <a:r>
              <a:rPr lang="en-US" sz="2800" b="1" dirty="0" err="1" smtClean="0">
                <a:latin typeface="Times New Roman" pitchFamily="18" charset="0"/>
              </a:rPr>
              <a:t>Buonocore</a:t>
            </a:r>
            <a:r>
              <a:rPr lang="en-US" sz="2800" b="1" dirty="0" smtClean="0">
                <a:latin typeface="Times New Roman" pitchFamily="18" charset="0"/>
              </a:rPr>
              <a:t> –adhesive </a:t>
            </a:r>
            <a:r>
              <a:rPr lang="en-US" sz="2800" b="1" smtClean="0">
                <a:latin typeface="Times New Roman" pitchFamily="18" charset="0"/>
              </a:rPr>
              <a:t>resin </a:t>
            </a:r>
            <a:r>
              <a:rPr lang="en-US" sz="2800" b="1" smtClean="0">
                <a:latin typeface="Times New Roman" pitchFamily="18" charset="0"/>
              </a:rPr>
              <a:t>system</a:t>
            </a:r>
            <a:endParaRPr lang="en-US" sz="2800" b="1" dirty="0" smtClean="0">
              <a:latin typeface="Times New Roman" pitchFamily="18" charset="0"/>
            </a:endParaRPr>
          </a:p>
          <a:p>
            <a:pPr marL="469900" indent="-469900">
              <a:lnSpc>
                <a:spcPct val="15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2800" b="1" dirty="0" smtClean="0">
                <a:latin typeface="Times New Roman" pitchFamily="18" charset="0"/>
              </a:rPr>
              <a:t>1962 - BISGMA by Bowen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3314" name="Picture 2" descr="http://www.fauchard.org/system/ckeditor_assets/pictures/242/content_buonocore_hof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2057400"/>
            <a:ext cx="3105150" cy="434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775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Callout 5"/>
          <p:cNvSpPr/>
          <p:nvPr/>
        </p:nvSpPr>
        <p:spPr>
          <a:xfrm rot="421223" flipH="1">
            <a:off x="609599" y="177034"/>
            <a:ext cx="2199677" cy="1194566"/>
          </a:xfrm>
          <a:prstGeom prst="wedgeEllipseCallout">
            <a:avLst>
              <a:gd name="adj1" fmla="val -62097"/>
              <a:gd name="adj2" fmla="val 76279"/>
            </a:avLst>
          </a:prstGeom>
          <a:solidFill>
            <a:srgbClr val="FF66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Monotype Corsiva" pitchFamily="66" charset="0"/>
              </a:rPr>
              <a:t>What is a </a:t>
            </a:r>
            <a:r>
              <a:rPr lang="en-US" sz="3600" b="1" dirty="0" smtClean="0">
                <a:solidFill>
                  <a:schemeClr val="bg1"/>
                </a:solidFill>
                <a:latin typeface="Monotype Corsiva" pitchFamily="66" charset="0"/>
              </a:rPr>
              <a:t>pit </a:t>
            </a:r>
            <a:r>
              <a:rPr lang="en-US" sz="2800" b="1" dirty="0" smtClean="0">
                <a:solidFill>
                  <a:schemeClr val="bg1"/>
                </a:solidFill>
                <a:latin typeface="Monotype Corsiva" pitchFamily="66" charset="0"/>
              </a:rPr>
              <a:t>?</a:t>
            </a:r>
            <a:endParaRPr lang="en-IN" sz="28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6714219" y="165532"/>
            <a:ext cx="2331674" cy="977468"/>
          </a:xfrm>
          <a:prstGeom prst="wedgeEllipseCallout">
            <a:avLst>
              <a:gd name="adj1" fmla="val -63491"/>
              <a:gd name="adj2" fmla="val 102535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What is a </a:t>
            </a:r>
            <a:r>
              <a:rPr lang="en-US" sz="3600" b="1" dirty="0" smtClean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Fissure </a:t>
            </a:r>
            <a:r>
              <a:rPr lang="en-US" sz="2800" b="1" dirty="0" smtClean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?</a:t>
            </a:r>
            <a:endParaRPr lang="en-IN" sz="2800" b="1" dirty="0">
              <a:solidFill>
                <a:schemeClr val="bg1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1026" name="Picture 2" descr="C:\Users\Amarnath\Desktop\deepika\hygene2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886200"/>
            <a:ext cx="3635693" cy="282224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Left Arrow 10"/>
          <p:cNvSpPr/>
          <p:nvPr/>
        </p:nvSpPr>
        <p:spPr>
          <a:xfrm rot="18120160">
            <a:off x="7530362" y="5070492"/>
            <a:ext cx="777210" cy="194877"/>
          </a:xfrm>
          <a:prstGeom prst="lef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Left Arrow 11"/>
          <p:cNvSpPr/>
          <p:nvPr/>
        </p:nvSpPr>
        <p:spPr>
          <a:xfrm rot="11520257">
            <a:off x="6372057" y="4902947"/>
            <a:ext cx="846642" cy="178895"/>
          </a:xfrm>
          <a:prstGeom prst="lef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Left Arrow 12"/>
          <p:cNvSpPr/>
          <p:nvPr/>
        </p:nvSpPr>
        <p:spPr>
          <a:xfrm rot="7847790">
            <a:off x="6628687" y="5786524"/>
            <a:ext cx="777210" cy="194877"/>
          </a:xfrm>
          <a:prstGeom prst="lef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6" name="Round Same Side Corner Rectangle 4"/>
          <p:cNvSpPr/>
          <p:nvPr/>
        </p:nvSpPr>
        <p:spPr>
          <a:xfrm>
            <a:off x="-54141" y="1837050"/>
            <a:ext cx="4844568" cy="204650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0" vert="horz" wrap="square" lIns="68580" tIns="34290" rIns="68580" bIns="34290" numCol="1" spcCol="1270" anchor="ctr" anchorCtr="0">
            <a:noAutofit/>
          </a:bodyPr>
          <a:lstStyle/>
          <a:p>
            <a:pPr marL="171450" lvl="1" indent="-171450" algn="ctr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IN" sz="2800" b="1" u="sng" dirty="0" smtClean="0"/>
              <a:t>PITS</a:t>
            </a:r>
          </a:p>
          <a:p>
            <a:pPr marL="171450" lvl="1" indent="-171450" algn="ctr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IN" sz="2400" b="1" dirty="0" smtClean="0"/>
              <a:t>small </a:t>
            </a:r>
            <a:r>
              <a:rPr lang="en-IN" sz="2400" b="1" dirty="0"/>
              <a:t>pinpoint depressions </a:t>
            </a:r>
            <a:r>
              <a:rPr lang="en-IN" sz="2400" b="1" dirty="0" smtClean="0"/>
              <a:t>located at </a:t>
            </a:r>
            <a:r>
              <a:rPr lang="en-IN" sz="2400" b="1" dirty="0"/>
              <a:t>the junction of </a:t>
            </a:r>
            <a:r>
              <a:rPr lang="en-IN" sz="2400" b="1" dirty="0" smtClean="0"/>
              <a:t>developmental grooves </a:t>
            </a:r>
            <a:r>
              <a:rPr lang="en-IN" sz="2400" b="1" dirty="0"/>
              <a:t>or at terminals of  </a:t>
            </a:r>
            <a:r>
              <a:rPr lang="en-IN" sz="2400" b="1" dirty="0" smtClean="0"/>
              <a:t>those grooves</a:t>
            </a:r>
            <a:r>
              <a:rPr lang="en-IN" sz="2400" b="1" dirty="0"/>
              <a:t>.</a:t>
            </a:r>
          </a:p>
          <a:p>
            <a:pPr marL="171450" lvl="1" indent="-171450" algn="ctr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IN" sz="2400" b="1" dirty="0"/>
              <a:t>   (Ash and Nelson) </a:t>
            </a:r>
          </a:p>
        </p:txBody>
      </p:sp>
      <p:sp>
        <p:nvSpPr>
          <p:cNvPr id="18" name="Round Same Side Corner Rectangle 4"/>
          <p:cNvSpPr/>
          <p:nvPr/>
        </p:nvSpPr>
        <p:spPr>
          <a:xfrm>
            <a:off x="5181599" y="1676400"/>
            <a:ext cx="3954903" cy="2046504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spcFirstLastPara="0" vert="horz" wrap="square" lIns="68580" tIns="34290" rIns="68580" bIns="34290" numCol="1" spcCol="1270" anchor="ctr" anchorCtr="0">
            <a:noAutofit/>
          </a:bodyPr>
          <a:lstStyle/>
          <a:p>
            <a:pPr marL="171450" lvl="1" indent="-171450" algn="ctr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IN" sz="2800" b="1" u="sng" dirty="0" smtClean="0"/>
              <a:t>FISSURE</a:t>
            </a:r>
          </a:p>
          <a:p>
            <a:pPr marL="171450" lvl="1" indent="-171450" algn="ctr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IN" sz="2400" b="1" dirty="0" smtClean="0"/>
              <a:t>Long clefts between cusps or ridges</a:t>
            </a:r>
          </a:p>
          <a:p>
            <a:pPr marL="171450" lvl="1" indent="-171450" algn="ctr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IN" sz="2400" b="1" dirty="0" smtClean="0"/>
              <a:t>(</a:t>
            </a:r>
            <a:r>
              <a:rPr lang="en-IN" sz="2400" b="1" dirty="0" err="1"/>
              <a:t>O</a:t>
            </a:r>
            <a:r>
              <a:rPr lang="en-IN" sz="2400" b="1" dirty="0" err="1" smtClean="0"/>
              <a:t>rban</a:t>
            </a:r>
            <a:r>
              <a:rPr lang="en-IN" sz="2400" b="1" dirty="0" smtClean="0"/>
              <a:t>)</a:t>
            </a:r>
            <a:endParaRPr lang="en-IN" sz="2400" b="1" dirty="0"/>
          </a:p>
        </p:txBody>
      </p:sp>
      <p:pic>
        <p:nvPicPr>
          <p:cNvPr id="19" name="Picture 3" descr="C:\Users\Amarnath\Desktop\deepika\imag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79" y="4035751"/>
            <a:ext cx="3263218" cy="267625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Left Arrow 19"/>
          <p:cNvSpPr/>
          <p:nvPr/>
        </p:nvSpPr>
        <p:spPr>
          <a:xfrm rot="16200000">
            <a:off x="2547163" y="4903020"/>
            <a:ext cx="632771" cy="133405"/>
          </a:xfrm>
          <a:prstGeom prst="leftArrow">
            <a:avLst/>
          </a:prstGeom>
          <a:solidFill>
            <a:srgbClr val="FF66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Left Arrow 20"/>
          <p:cNvSpPr/>
          <p:nvPr/>
        </p:nvSpPr>
        <p:spPr>
          <a:xfrm rot="9776028">
            <a:off x="660778" y="5318892"/>
            <a:ext cx="579572" cy="103565"/>
          </a:xfrm>
          <a:prstGeom prst="leftArrow">
            <a:avLst/>
          </a:prstGeom>
          <a:solidFill>
            <a:srgbClr val="FF66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Left Arrow 21"/>
          <p:cNvSpPr/>
          <p:nvPr/>
        </p:nvSpPr>
        <p:spPr>
          <a:xfrm rot="9776028">
            <a:off x="1245223" y="5743424"/>
            <a:ext cx="579572" cy="103565"/>
          </a:xfrm>
          <a:prstGeom prst="leftArrow">
            <a:avLst/>
          </a:prstGeom>
          <a:solidFill>
            <a:srgbClr val="FF66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solidFill>
            <a:srgbClr val="66FF99">
              <a:alpha val="38000"/>
            </a:srgbClr>
          </a:solidFill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latin typeface="Lucida Calligraphy" pitchFamily="66" charset="0"/>
              </a:rPr>
              <a:t>Types Of Pits And Fissures</a:t>
            </a:r>
            <a:br>
              <a:rPr lang="en-US" sz="3600" b="1" dirty="0" smtClean="0">
                <a:latin typeface="Lucida Calligraphy" pitchFamily="66" charset="0"/>
              </a:rPr>
            </a:br>
            <a:r>
              <a:rPr lang="en-US" sz="3100" b="1" dirty="0" smtClean="0">
                <a:latin typeface="Lucida Calligraphy" pitchFamily="66" charset="0"/>
              </a:rPr>
              <a:t>(Nagano,1960)</a:t>
            </a:r>
            <a:endParaRPr lang="en-IN" sz="3100" b="1" dirty="0">
              <a:latin typeface="Lucida Calligraphy" pitchFamily="66" charset="0"/>
            </a:endParaRPr>
          </a:p>
        </p:txBody>
      </p:sp>
      <p:pic>
        <p:nvPicPr>
          <p:cNvPr id="4097" name="Picture 1" descr="C:\Users\DELL\Desktop\deepika\article-image-646-FIGURE_1_TYPE_OF_FISSURES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lum contrast="30000"/>
          </a:blip>
          <a:srcRect l="33230" r="34243" b="49470"/>
          <a:stretch/>
        </p:blipFill>
        <p:spPr bwMode="auto">
          <a:xfrm>
            <a:off x="4470779" y="1600200"/>
            <a:ext cx="2156346" cy="2303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1" descr="C:\Users\DELL\Desktop\deepika\article-image-646-FIGURE_1_TYPE_OF_FISSURES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lum contrast="30000"/>
          </a:blip>
          <a:srcRect t="50000" r="67216"/>
          <a:stretch/>
        </p:blipFill>
        <p:spPr bwMode="auto">
          <a:xfrm>
            <a:off x="2091519" y="4114800"/>
            <a:ext cx="2173406" cy="2303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1" descr="C:\Users\DELL\Desktop\deepika\article-image-646-FIGURE_1_TYPE_OF_FISSURES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lum contrast="30000"/>
          </a:blip>
          <a:srcRect l="65483" b="50000"/>
          <a:stretch/>
        </p:blipFill>
        <p:spPr bwMode="auto">
          <a:xfrm>
            <a:off x="6855725" y="1600200"/>
            <a:ext cx="2288275" cy="2303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1" descr="C:\Users\DELL\Desktop\deepika\article-image-646-FIGURE_1_TYPE_OF_FISSURES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lum contrast="30000"/>
          </a:blip>
          <a:srcRect r="67490" b="50000"/>
          <a:stretch/>
        </p:blipFill>
        <p:spPr bwMode="auto">
          <a:xfrm>
            <a:off x="2109716" y="1600200"/>
            <a:ext cx="2155209" cy="2303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1" descr="C:\Users\DELL\Desktop\deepika\article-image-646-FIGURE_1_TYPE_OF_FISSURES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lum contrast="30000"/>
          </a:blip>
          <a:srcRect l="65517" t="50000"/>
          <a:stretch/>
        </p:blipFill>
        <p:spPr bwMode="auto">
          <a:xfrm>
            <a:off x="6855725" y="4114800"/>
            <a:ext cx="2286000" cy="2303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1" descr="C:\Users\DELL\Desktop\deepika\article-image-646-FIGURE_1_TYPE_OF_FISSURES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lum contrast="30000"/>
          </a:blip>
          <a:srcRect l="32784" t="50000" r="33042"/>
          <a:stretch/>
        </p:blipFill>
        <p:spPr bwMode="auto">
          <a:xfrm>
            <a:off x="4380931" y="4114800"/>
            <a:ext cx="2265528" cy="2303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-23004" y="1657084"/>
            <a:ext cx="214565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 smtClean="0">
                <a:solidFill>
                  <a:srgbClr val="FF0000"/>
                </a:solidFill>
                <a:latin typeface="Candara" pitchFamily="34" charset="0"/>
              </a:rPr>
              <a:t>5 types(Nagano)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latin typeface="Candara" pitchFamily="34" charset="0"/>
              </a:rPr>
              <a:t>V  </a:t>
            </a:r>
            <a:r>
              <a:rPr lang="en-US" sz="2000" b="1" dirty="0">
                <a:latin typeface="Candara" pitchFamily="34" charset="0"/>
              </a:rPr>
              <a:t>type </a:t>
            </a:r>
            <a:endParaRPr lang="en-US" sz="2000" b="1" dirty="0" smtClean="0">
              <a:latin typeface="Candar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latin typeface="Candara" pitchFamily="34" charset="0"/>
              </a:rPr>
              <a:t>U </a:t>
            </a:r>
            <a:r>
              <a:rPr lang="en-US" sz="2000" b="1" dirty="0">
                <a:latin typeface="Candara" pitchFamily="34" charset="0"/>
              </a:rPr>
              <a:t>type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latin typeface="Candara" pitchFamily="34" charset="0"/>
              </a:rPr>
              <a:t>I  type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latin typeface="Candara" pitchFamily="34" charset="0"/>
              </a:rPr>
              <a:t>IK type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latin typeface="Candara" pitchFamily="34" charset="0"/>
              </a:rPr>
              <a:t>Inverted </a:t>
            </a:r>
            <a:r>
              <a:rPr lang="en-US" sz="2000" b="1" dirty="0">
                <a:latin typeface="Candara" pitchFamily="34" charset="0"/>
              </a:rPr>
              <a:t>Y  </a:t>
            </a:r>
            <a:r>
              <a:rPr lang="en-US" sz="2000" b="1" dirty="0" smtClean="0">
                <a:latin typeface="Candara" pitchFamily="34" charset="0"/>
              </a:rPr>
              <a:t>type</a:t>
            </a:r>
            <a:endParaRPr lang="en-IN" sz="2000" b="1" dirty="0"/>
          </a:p>
        </p:txBody>
      </p:sp>
      <p:sp>
        <p:nvSpPr>
          <p:cNvPr id="12" name="Rectangle 11"/>
          <p:cNvSpPr/>
          <p:nvPr/>
        </p:nvSpPr>
        <p:spPr>
          <a:xfrm>
            <a:off x="-54141" y="4604906"/>
            <a:ext cx="203534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 smtClean="0">
                <a:solidFill>
                  <a:srgbClr val="FF0000"/>
                </a:solidFill>
                <a:latin typeface="Candara" pitchFamily="34" charset="0"/>
              </a:rPr>
              <a:t>Other: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 smtClean="0">
                <a:latin typeface="Candara" pitchFamily="34" charset="0"/>
              </a:rPr>
              <a:t>Shallow, wide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 smtClean="0">
                <a:latin typeface="Candara" pitchFamily="34" charset="0"/>
              </a:rPr>
              <a:t>Deep ,narrow</a:t>
            </a:r>
          </a:p>
          <a:p>
            <a:endParaRPr lang="en-US" sz="2000" dirty="0" smtClean="0"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229600" cy="1143000"/>
          </a:xfrm>
          <a:prstGeom prst="roundRect">
            <a:avLst/>
          </a:prstGeom>
          <a:solidFill>
            <a:srgbClr val="FF5050">
              <a:alpha val="44000"/>
            </a:srgbClr>
          </a:solidFill>
        </p:spPr>
        <p:txBody>
          <a:bodyPr>
            <a:noAutofit/>
          </a:bodyPr>
          <a:lstStyle/>
          <a:p>
            <a:r>
              <a:rPr lang="en-US" sz="3200" dirty="0" smtClean="0">
                <a:latin typeface="Lucida Calligraphy" pitchFamily="66" charset="0"/>
              </a:rPr>
              <a:t>Why Pit And Fissures Are To Be Sealed ??</a:t>
            </a:r>
            <a:endParaRPr lang="en-IN" sz="3200" dirty="0">
              <a:latin typeface="Lucida Calligraphy" pitchFamily="66" charset="0"/>
            </a:endParaRPr>
          </a:p>
        </p:txBody>
      </p:sp>
      <p:pic>
        <p:nvPicPr>
          <p:cNvPr id="17410" name="Picture 2" descr="C:\Users\DELL\Desktop\deepika\sealant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716508"/>
            <a:ext cx="4648200" cy="4303292"/>
          </a:xfrm>
          <a:prstGeom prst="rect">
            <a:avLst/>
          </a:prstGeom>
          <a:noFill/>
        </p:spPr>
      </p:pic>
      <p:pic>
        <p:nvPicPr>
          <p:cNvPr id="14338" name="Picture 2" descr="http://www.avondaledentalclinic.com/images/prevent_p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676400"/>
            <a:ext cx="4038600" cy="4572000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57200" y="220270"/>
            <a:ext cx="8111244" cy="1760930"/>
          </a:xfrm>
          <a:prstGeom prst="round2Diag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7200" b="1" dirty="0">
                <a:ln w="38100">
                  <a:solidFill>
                    <a:srgbClr val="99CCFF"/>
                  </a:solidFill>
                </a:ln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Lucida Calligraphy" pitchFamily="66" charset="0"/>
              </a:rPr>
              <a:t>Pit and Fissure </a:t>
            </a:r>
            <a:r>
              <a:rPr lang="en-US" sz="7200" b="1" dirty="0" smtClean="0">
                <a:ln w="38100">
                  <a:solidFill>
                    <a:srgbClr val="99CCFF"/>
                  </a:solidFill>
                </a:ln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Lucida Calligraphy" pitchFamily="66" charset="0"/>
              </a:rPr>
              <a:t>Sealants</a:t>
            </a:r>
            <a:endParaRPr lang="en-IN" sz="7200" b="1" dirty="0">
              <a:ln w="38100">
                <a:solidFill>
                  <a:srgbClr val="99CCFF"/>
                </a:solidFill>
              </a:ln>
              <a:solidFill>
                <a:schemeClr val="bg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Lucida Calligraphy" pitchFamily="66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88830" y="2323380"/>
            <a:ext cx="8229600" cy="3391619"/>
          </a:xfrm>
          <a:prstGeom prst="roundRect">
            <a:avLst/>
          </a:prstGeom>
          <a:solidFill>
            <a:srgbClr val="FF5050">
              <a:alpha val="44000"/>
            </a:srgbClr>
          </a:solidFill>
        </p:spPr>
        <p:txBody>
          <a:bodyPr>
            <a:noAutofit/>
          </a:bodyPr>
          <a:lstStyle/>
          <a:p>
            <a:r>
              <a:rPr lang="en-US" sz="3200" dirty="0" smtClean="0">
                <a:latin typeface="+mn-lt"/>
              </a:rPr>
              <a:t>Pit and sealant materials are the plastic and professionally applied materials used for the purpose of occluding pit and fissure areas in tooth to prevent dental caries</a:t>
            </a:r>
            <a:endParaRPr lang="en-IN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5401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sz="2800" b="1" u="sng">
              <a:latin typeface="Tahoma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85800" y="1643063"/>
            <a:ext cx="7620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endParaRPr lang="en-US" sz="3600">
              <a:latin typeface="Arial" charset="0"/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381000" y="152400"/>
            <a:ext cx="8458200" cy="914400"/>
          </a:xfrm>
          <a:prstGeom prst="roundRect">
            <a:avLst/>
          </a:prstGeom>
          <a:solidFill>
            <a:srgbClr val="FF66CC">
              <a:alpha val="4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eaLnBrk="1" hangingPunct="1"/>
            <a:r>
              <a:rPr lang="en-US" sz="3600" b="1" dirty="0" smtClean="0">
                <a:solidFill>
                  <a:srgbClr val="7F5080"/>
                </a:solidFill>
                <a:latin typeface="Lucida Calligraphy" pitchFamily="66" charset="0"/>
              </a:rPr>
              <a:t>Classification</a:t>
            </a:r>
            <a:endParaRPr lang="en-US" sz="3600" b="1" dirty="0">
              <a:solidFill>
                <a:srgbClr val="7F5080"/>
              </a:solidFill>
              <a:latin typeface="Lucida Calligraphy" pitchFamily="66" charset="0"/>
            </a:endParaRPr>
          </a:p>
        </p:txBody>
      </p:sp>
      <p:graphicFrame>
        <p:nvGraphicFramePr>
          <p:cNvPr id="8" name="Group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5981106"/>
              </p:ext>
            </p:extLst>
          </p:nvPr>
        </p:nvGraphicFramePr>
        <p:xfrm>
          <a:off x="381000" y="1143000"/>
          <a:ext cx="8458200" cy="562892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209800"/>
                <a:gridCol w="3217545"/>
                <a:gridCol w="3030855"/>
              </a:tblGrid>
              <a:tr h="6911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ucida Calligraphy" pitchFamily="66" charset="0"/>
                        </a:rPr>
                        <a:t>Based on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Calligraphy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ucida Calligraphy" pitchFamily="66" charset="0"/>
                        </a:rPr>
                        <a:t>Types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Calligraphy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ucida Calligraphy" pitchFamily="66" charset="0"/>
                        </a:rPr>
                        <a:t>Characteristics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Calligraphy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80000"/>
                      </a:srgbClr>
                    </a:solidFill>
                  </a:tcPr>
                </a:tc>
              </a:tr>
              <a:tr h="1304775"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400" b="1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400" b="1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1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1" u="none" strike="noStrike" cap="none" normalizeH="0" baseline="0" dirty="0" smtClean="0">
                        <a:ln>
                          <a:noFill/>
                        </a:ln>
                        <a:effectLst/>
                        <a:latin typeface="Lucida Calligraphy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u="sng" strike="noStrike" cap="none" normalizeH="0" baseline="0" dirty="0" smtClean="0">
                          <a:ln>
                            <a:noFill/>
                          </a:ln>
                          <a:effectLst/>
                          <a:latin typeface="Lucida Calligraphy" pitchFamily="66" charset="0"/>
                        </a:rPr>
                        <a:t>I. Generations</a:t>
                      </a:r>
                      <a:endParaRPr kumimoji="0" lang="en-US" sz="2000" b="1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Lucida Calligraphy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 First Generation Sealants.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UV light(350nm)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e.g. </a:t>
                      </a:r>
                      <a:r>
                        <a:rPr kumimoji="0" lang="en-US" sz="20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Nuva</a:t>
                      </a: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light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No more used, as a UV light is harmful 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80000"/>
                      </a:srgbClr>
                    </a:solidFill>
                  </a:tcPr>
                </a:tc>
              </a:tr>
              <a:tr h="1246785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2. Second Generation Sealants.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Chemical curing resins, based on catalyst-accelerator system.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e.g. Concise(3M)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80000"/>
                      </a:srgbClr>
                    </a:solidFill>
                  </a:tcPr>
                </a:tc>
              </a:tr>
              <a:tr h="956835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3. Third Generation Sealants.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Activated by visible light (430-490nm)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e.g. Delton 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80000"/>
                      </a:srgbClr>
                    </a:solidFill>
                  </a:tcPr>
                </a:tc>
              </a:tr>
              <a:tr h="85135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4.Fluoride containing Sealants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Double protection-addition of fluoride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e.g.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Helioseal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8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Spring</Template>
  <TotalTime>958</TotalTime>
  <Words>399</Words>
  <Application>Microsoft Office PowerPoint</Application>
  <PresentationFormat>On-screen Show (4:3)</PresentationFormat>
  <Paragraphs>140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At The End…</vt:lpstr>
      <vt:lpstr>HISTORY-  attempts for preventing caries </vt:lpstr>
      <vt:lpstr>PowerPoint Presentation</vt:lpstr>
      <vt:lpstr>Types Of Pits And Fissures (Nagano,1960)</vt:lpstr>
      <vt:lpstr>Why Pit And Fissures Are To Be Sealed ??</vt:lpstr>
      <vt:lpstr>Pit and sealant materials are the plastic and professionally applied materials used for the purpose of occluding pit and fissure areas in tooth to prevent dental caries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Reshma</dc:creator>
  <cp:lastModifiedBy>HP</cp:lastModifiedBy>
  <cp:revision>116</cp:revision>
  <dcterms:created xsi:type="dcterms:W3CDTF">2006-08-16T00:00:00Z</dcterms:created>
  <dcterms:modified xsi:type="dcterms:W3CDTF">2021-04-15T09:39:14Z</dcterms:modified>
</cp:coreProperties>
</file>