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6" r:id="rId2"/>
    <p:sldId id="258" r:id="rId3"/>
    <p:sldId id="259" r:id="rId4"/>
    <p:sldId id="281" r:id="rId5"/>
    <p:sldId id="272" r:id="rId6"/>
    <p:sldId id="273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74" r:id="rId16"/>
    <p:sldId id="283" r:id="rId17"/>
    <p:sldId id="284" r:id="rId18"/>
    <p:sldId id="285" r:id="rId19"/>
    <p:sldId id="286" r:id="rId20"/>
    <p:sldId id="287" r:id="rId21"/>
    <p:sldId id="277" r:id="rId22"/>
    <p:sldId id="279" r:id="rId23"/>
    <p:sldId id="282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FF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3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2C4DD897-E8D2-4277-8BA8-605DE5EBC8A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ADDFA8AB-4579-4CEC-882F-49DBB37B625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FC62E973-60E3-46B9-B9A5-77E00F3BE77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FBD5E1B1-EE74-4C72-8524-CD823D0F1E9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00868EB7-E580-4793-B950-A1288719E23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E96BDB87-23BF-4C01-944F-6D7619B63CD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8D983B51-C920-40E9-828D-A6CE842154B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746AD56C-41B8-42DF-9250-4B64767C8B3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3C6093C1-C3F8-4712-B29E-2C9DD9D290F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291634C3-F001-47A2-A2FB-464E49948F2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82F41420-D600-4405-8F79-FAD7CF3BDBB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4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ACDDDC8-E6FC-4D4A-9B98-6C01EB9E27CF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7"/>
          <p:cNvSpPr>
            <a:spLocks noChangeArrowheads="1"/>
          </p:cNvSpPr>
          <p:nvPr userDrawn="1"/>
        </p:nvSpPr>
        <p:spPr bwMode="invGray">
          <a:xfrm>
            <a:off x="8915400" y="444500"/>
            <a:ext cx="228600" cy="3152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FFFFFF"/>
              </a:solidFill>
            </a:endParaRPr>
          </a:p>
        </p:txBody>
      </p:sp>
      <p:sp>
        <p:nvSpPr>
          <p:cNvPr id="9" name="Freeform 48"/>
          <p:cNvSpPr>
            <a:spLocks/>
          </p:cNvSpPr>
          <p:nvPr userDrawn="1"/>
        </p:nvSpPr>
        <p:spPr bwMode="invGray">
          <a:xfrm>
            <a:off x="0" y="0"/>
            <a:ext cx="9144000" cy="2133600"/>
          </a:xfrm>
          <a:custGeom>
            <a:avLst/>
            <a:gdLst>
              <a:gd name="T0" fmla="*/ 0 w 5760"/>
              <a:gd name="T1" fmla="*/ 0 h 1104"/>
              <a:gd name="T2" fmla="*/ 5760 w 5760"/>
              <a:gd name="T3" fmla="*/ 0 h 1104"/>
              <a:gd name="T4" fmla="*/ 5760 w 5760"/>
              <a:gd name="T5" fmla="*/ 720 h 1104"/>
              <a:gd name="T6" fmla="*/ 3600 w 5760"/>
              <a:gd name="T7" fmla="*/ 624 h 1104"/>
              <a:gd name="T8" fmla="*/ 0 w 5760"/>
              <a:gd name="T9" fmla="*/ 1000 h 1104"/>
              <a:gd name="T10" fmla="*/ 0 w 5760"/>
              <a:gd name="T11" fmla="*/ 0 h 1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0" h="1104">
                <a:moveTo>
                  <a:pt x="0" y="0"/>
                </a:moveTo>
                <a:lnTo>
                  <a:pt x="5760" y="0"/>
                </a:lnTo>
                <a:lnTo>
                  <a:pt x="5760" y="720"/>
                </a:lnTo>
                <a:cubicBezTo>
                  <a:pt x="5400" y="824"/>
                  <a:pt x="4560" y="577"/>
                  <a:pt x="3600" y="624"/>
                </a:cubicBezTo>
                <a:cubicBezTo>
                  <a:pt x="2640" y="671"/>
                  <a:pt x="600" y="1104"/>
                  <a:pt x="0" y="100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72139">
                  <a:gamma/>
                  <a:shade val="20000"/>
                  <a:invGamma/>
                </a:srgbClr>
              </a:gs>
              <a:gs pos="100000">
                <a:srgbClr val="072139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FFFFFF"/>
              </a:solidFill>
            </a:endParaRPr>
          </a:p>
        </p:txBody>
      </p:sp>
      <p:sp>
        <p:nvSpPr>
          <p:cNvPr id="10" name="Freeform 49"/>
          <p:cNvSpPr>
            <a:spLocks/>
          </p:cNvSpPr>
          <p:nvPr userDrawn="1"/>
        </p:nvSpPr>
        <p:spPr bwMode="invGray">
          <a:xfrm>
            <a:off x="0" y="1163638"/>
            <a:ext cx="9144000" cy="5694362"/>
          </a:xfrm>
          <a:custGeom>
            <a:avLst/>
            <a:gdLst>
              <a:gd name="T0" fmla="*/ 0 w 5760"/>
              <a:gd name="T1" fmla="*/ 582 h 3587"/>
              <a:gd name="T2" fmla="*/ 2640 w 5760"/>
              <a:gd name="T3" fmla="*/ 267 h 3587"/>
              <a:gd name="T4" fmla="*/ 3373 w 5760"/>
              <a:gd name="T5" fmla="*/ 160 h 3587"/>
              <a:gd name="T6" fmla="*/ 5760 w 5760"/>
              <a:gd name="T7" fmla="*/ 358 h 3587"/>
              <a:gd name="T8" fmla="*/ 5760 w 5760"/>
              <a:gd name="T9" fmla="*/ 3587 h 3587"/>
              <a:gd name="T10" fmla="*/ 0 w 5760"/>
              <a:gd name="T11" fmla="*/ 3587 h 3587"/>
              <a:gd name="T12" fmla="*/ 0 w 5760"/>
              <a:gd name="T13" fmla="*/ 582 h 3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0" h="3587">
                <a:moveTo>
                  <a:pt x="0" y="582"/>
                </a:moveTo>
                <a:cubicBezTo>
                  <a:pt x="1027" y="680"/>
                  <a:pt x="1960" y="387"/>
                  <a:pt x="2640" y="267"/>
                </a:cubicBezTo>
                <a:cubicBezTo>
                  <a:pt x="2640" y="267"/>
                  <a:pt x="3268" y="180"/>
                  <a:pt x="3373" y="160"/>
                </a:cubicBezTo>
                <a:cubicBezTo>
                  <a:pt x="4120" y="0"/>
                  <a:pt x="5280" y="358"/>
                  <a:pt x="5760" y="358"/>
                </a:cubicBezTo>
                <a:lnTo>
                  <a:pt x="5760" y="3587"/>
                </a:lnTo>
                <a:lnTo>
                  <a:pt x="0" y="3587"/>
                </a:lnTo>
                <a:cubicBezTo>
                  <a:pt x="0" y="3587"/>
                  <a:pt x="0" y="582"/>
                  <a:pt x="0" y="582"/>
                </a:cubicBezTo>
                <a:close/>
              </a:path>
            </a:pathLst>
          </a:custGeom>
          <a:gradFill rotWithShape="0">
            <a:gsLst>
              <a:gs pos="0">
                <a:srgbClr val="072139">
                  <a:gamma/>
                  <a:shade val="20000"/>
                  <a:invGamma/>
                </a:srgbClr>
              </a:gs>
              <a:gs pos="100000">
                <a:srgbClr val="072139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FFFFFF"/>
              </a:solidFill>
            </a:endParaRPr>
          </a:p>
        </p:txBody>
      </p:sp>
      <p:sp>
        <p:nvSpPr>
          <p:cNvPr id="11" name="Freeform 50"/>
          <p:cNvSpPr>
            <a:spLocks/>
          </p:cNvSpPr>
          <p:nvPr userDrawn="1"/>
        </p:nvSpPr>
        <p:spPr bwMode="invGray">
          <a:xfrm>
            <a:off x="0" y="292100"/>
            <a:ext cx="9144000" cy="854075"/>
          </a:xfrm>
          <a:custGeom>
            <a:avLst/>
            <a:gdLst>
              <a:gd name="T0" fmla="*/ 0 w 5760"/>
              <a:gd name="T1" fmla="*/ 163 h 538"/>
              <a:gd name="T2" fmla="*/ 0 w 5760"/>
              <a:gd name="T3" fmla="*/ 403 h 538"/>
              <a:gd name="T4" fmla="*/ 1773 w 5760"/>
              <a:gd name="T5" fmla="*/ 443 h 538"/>
              <a:gd name="T6" fmla="*/ 4573 w 5760"/>
              <a:gd name="T7" fmla="*/ 176 h 538"/>
              <a:gd name="T8" fmla="*/ 5760 w 5760"/>
              <a:gd name="T9" fmla="*/ 536 h 538"/>
              <a:gd name="T10" fmla="*/ 5760 w 5760"/>
              <a:gd name="T11" fmla="*/ 163 h 538"/>
              <a:gd name="T12" fmla="*/ 4560 w 5760"/>
              <a:gd name="T13" fmla="*/ 29 h 538"/>
              <a:gd name="T14" fmla="*/ 1987 w 5760"/>
              <a:gd name="T15" fmla="*/ 336 h 538"/>
              <a:gd name="T16" fmla="*/ 0 w 5760"/>
              <a:gd name="T17" fmla="*/ 163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0" h="538">
                <a:moveTo>
                  <a:pt x="0" y="163"/>
                </a:moveTo>
                <a:lnTo>
                  <a:pt x="0" y="403"/>
                </a:lnTo>
                <a:cubicBezTo>
                  <a:pt x="295" y="450"/>
                  <a:pt x="1011" y="481"/>
                  <a:pt x="1773" y="443"/>
                </a:cubicBezTo>
                <a:cubicBezTo>
                  <a:pt x="2535" y="405"/>
                  <a:pt x="3909" y="161"/>
                  <a:pt x="4573" y="176"/>
                </a:cubicBezTo>
                <a:cubicBezTo>
                  <a:pt x="5237" y="191"/>
                  <a:pt x="5562" y="538"/>
                  <a:pt x="5760" y="536"/>
                </a:cubicBezTo>
                <a:lnTo>
                  <a:pt x="5760" y="163"/>
                </a:lnTo>
                <a:cubicBezTo>
                  <a:pt x="5560" y="79"/>
                  <a:pt x="5189" y="0"/>
                  <a:pt x="4560" y="29"/>
                </a:cubicBezTo>
                <a:cubicBezTo>
                  <a:pt x="3931" y="58"/>
                  <a:pt x="2747" y="314"/>
                  <a:pt x="1987" y="336"/>
                </a:cubicBezTo>
                <a:cubicBezTo>
                  <a:pt x="1227" y="358"/>
                  <a:pt x="414" y="199"/>
                  <a:pt x="0" y="163"/>
                </a:cubicBezTo>
                <a:close/>
              </a:path>
            </a:pathLst>
          </a:custGeom>
          <a:gradFill rotWithShape="0">
            <a:gsLst>
              <a:gs pos="0">
                <a:srgbClr val="072139">
                  <a:gamma/>
                  <a:shade val="20000"/>
                  <a:invGamma/>
                </a:srgbClr>
              </a:gs>
              <a:gs pos="100000">
                <a:srgbClr val="072139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FFFFFF"/>
              </a:solidFill>
            </a:endParaRPr>
          </a:p>
        </p:txBody>
      </p:sp>
      <p:sp>
        <p:nvSpPr>
          <p:cNvPr id="12" name="Freeform 51"/>
          <p:cNvSpPr>
            <a:spLocks/>
          </p:cNvSpPr>
          <p:nvPr userDrawn="1"/>
        </p:nvSpPr>
        <p:spPr bwMode="invGray">
          <a:xfrm>
            <a:off x="0" y="2405063"/>
            <a:ext cx="9144000" cy="1069975"/>
          </a:xfrm>
          <a:custGeom>
            <a:avLst/>
            <a:gdLst>
              <a:gd name="T0" fmla="*/ 0 w 5760"/>
              <a:gd name="T1" fmla="*/ 246 h 674"/>
              <a:gd name="T2" fmla="*/ 0 w 5760"/>
              <a:gd name="T3" fmla="*/ 406 h 674"/>
              <a:gd name="T4" fmla="*/ 1280 w 5760"/>
              <a:gd name="T5" fmla="*/ 645 h 674"/>
              <a:gd name="T6" fmla="*/ 1627 w 5760"/>
              <a:gd name="T7" fmla="*/ 580 h 674"/>
              <a:gd name="T8" fmla="*/ 4493 w 5760"/>
              <a:gd name="T9" fmla="*/ 113 h 674"/>
              <a:gd name="T10" fmla="*/ 5760 w 5760"/>
              <a:gd name="T11" fmla="*/ 606 h 674"/>
              <a:gd name="T12" fmla="*/ 5760 w 5760"/>
              <a:gd name="T13" fmla="*/ 233 h 674"/>
              <a:gd name="T14" fmla="*/ 4040 w 5760"/>
              <a:gd name="T15" fmla="*/ 33 h 674"/>
              <a:gd name="T16" fmla="*/ 1093 w 5760"/>
              <a:gd name="T17" fmla="*/ 433 h 674"/>
              <a:gd name="T18" fmla="*/ 0 w 5760"/>
              <a:gd name="T19" fmla="*/ 246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60" h="674">
                <a:moveTo>
                  <a:pt x="0" y="246"/>
                </a:moveTo>
                <a:lnTo>
                  <a:pt x="0" y="406"/>
                </a:lnTo>
                <a:cubicBezTo>
                  <a:pt x="213" y="463"/>
                  <a:pt x="1009" y="616"/>
                  <a:pt x="1280" y="645"/>
                </a:cubicBezTo>
                <a:cubicBezTo>
                  <a:pt x="1551" y="674"/>
                  <a:pt x="1092" y="669"/>
                  <a:pt x="1627" y="580"/>
                </a:cubicBezTo>
                <a:cubicBezTo>
                  <a:pt x="2162" y="491"/>
                  <a:pt x="3804" y="109"/>
                  <a:pt x="4493" y="113"/>
                </a:cubicBezTo>
                <a:cubicBezTo>
                  <a:pt x="5182" y="117"/>
                  <a:pt x="5549" y="586"/>
                  <a:pt x="5760" y="606"/>
                </a:cubicBezTo>
                <a:lnTo>
                  <a:pt x="5760" y="233"/>
                </a:lnTo>
                <a:cubicBezTo>
                  <a:pt x="5471" y="158"/>
                  <a:pt x="4818" y="0"/>
                  <a:pt x="4040" y="33"/>
                </a:cubicBezTo>
                <a:cubicBezTo>
                  <a:pt x="3262" y="66"/>
                  <a:pt x="1766" y="398"/>
                  <a:pt x="1093" y="433"/>
                </a:cubicBezTo>
                <a:cubicBezTo>
                  <a:pt x="420" y="468"/>
                  <a:pt x="228" y="285"/>
                  <a:pt x="0" y="246"/>
                </a:cubicBezTo>
                <a:close/>
              </a:path>
            </a:pathLst>
          </a:custGeom>
          <a:gradFill rotWithShape="0">
            <a:gsLst>
              <a:gs pos="0">
                <a:srgbClr val="072139">
                  <a:gamma/>
                  <a:shade val="20000"/>
                  <a:invGamma/>
                </a:srgbClr>
              </a:gs>
              <a:gs pos="100000">
                <a:srgbClr val="072139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FFFFFF"/>
              </a:solidFill>
            </a:endParaRPr>
          </a:p>
        </p:txBody>
      </p:sp>
      <p:sp>
        <p:nvSpPr>
          <p:cNvPr id="13" name="Freeform 52"/>
          <p:cNvSpPr>
            <a:spLocks/>
          </p:cNvSpPr>
          <p:nvPr userDrawn="1"/>
        </p:nvSpPr>
        <p:spPr bwMode="invGray">
          <a:xfrm>
            <a:off x="2476500" y="1522413"/>
            <a:ext cx="6667500" cy="5335587"/>
          </a:xfrm>
          <a:custGeom>
            <a:avLst/>
            <a:gdLst>
              <a:gd name="T0" fmla="*/ 0 w 4200"/>
              <a:gd name="T1" fmla="*/ 3361 h 3361"/>
              <a:gd name="T2" fmla="*/ 1054 w 4200"/>
              <a:gd name="T3" fmla="*/ 295 h 3361"/>
              <a:gd name="T4" fmla="*/ 4200 w 4200"/>
              <a:gd name="T5" fmla="*/ 1588 h 3361"/>
              <a:gd name="T6" fmla="*/ 4200 w 4200"/>
              <a:gd name="T7" fmla="*/ 2028 h 3361"/>
              <a:gd name="T8" fmla="*/ 1200 w 4200"/>
              <a:gd name="T9" fmla="*/ 442 h 3361"/>
              <a:gd name="T10" fmla="*/ 347 w 4200"/>
              <a:gd name="T11" fmla="*/ 3361 h 3361"/>
              <a:gd name="T12" fmla="*/ 0 w 4200"/>
              <a:gd name="T13" fmla="*/ 3361 h 3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00" h="3361">
                <a:moveTo>
                  <a:pt x="0" y="3361"/>
                </a:moveTo>
                <a:cubicBezTo>
                  <a:pt x="118" y="2850"/>
                  <a:pt x="354" y="590"/>
                  <a:pt x="1054" y="295"/>
                </a:cubicBezTo>
                <a:cubicBezTo>
                  <a:pt x="1754" y="0"/>
                  <a:pt x="3676" y="1299"/>
                  <a:pt x="4200" y="1588"/>
                </a:cubicBezTo>
                <a:lnTo>
                  <a:pt x="4200" y="2028"/>
                </a:lnTo>
                <a:cubicBezTo>
                  <a:pt x="3700" y="1837"/>
                  <a:pt x="1842" y="220"/>
                  <a:pt x="1200" y="442"/>
                </a:cubicBezTo>
                <a:cubicBezTo>
                  <a:pt x="558" y="664"/>
                  <a:pt x="547" y="2875"/>
                  <a:pt x="347" y="3361"/>
                </a:cubicBezTo>
                <a:lnTo>
                  <a:pt x="0" y="3361"/>
                </a:lnTo>
                <a:close/>
              </a:path>
            </a:pathLst>
          </a:custGeom>
          <a:gradFill rotWithShape="0">
            <a:gsLst>
              <a:gs pos="0">
                <a:srgbClr val="072139">
                  <a:gamma/>
                  <a:shade val="20000"/>
                  <a:invGamma/>
                </a:srgbClr>
              </a:gs>
              <a:gs pos="100000">
                <a:srgbClr val="072139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FFFFFF"/>
              </a:solidFill>
            </a:endParaRPr>
          </a:p>
        </p:txBody>
      </p:sp>
      <p:sp>
        <p:nvSpPr>
          <p:cNvPr id="14" name="Freeform 53"/>
          <p:cNvSpPr>
            <a:spLocks/>
          </p:cNvSpPr>
          <p:nvPr userDrawn="1"/>
        </p:nvSpPr>
        <p:spPr bwMode="invGray">
          <a:xfrm>
            <a:off x="0" y="3443288"/>
            <a:ext cx="9144000" cy="3055937"/>
          </a:xfrm>
          <a:custGeom>
            <a:avLst/>
            <a:gdLst>
              <a:gd name="T0" fmla="*/ 0 w 5760"/>
              <a:gd name="T1" fmla="*/ 804 h 1925"/>
              <a:gd name="T2" fmla="*/ 0 w 5760"/>
              <a:gd name="T3" fmla="*/ 991 h 1925"/>
              <a:gd name="T4" fmla="*/ 1547 w 5760"/>
              <a:gd name="T5" fmla="*/ 1818 h 1925"/>
              <a:gd name="T6" fmla="*/ 3253 w 5760"/>
              <a:gd name="T7" fmla="*/ 351 h 1925"/>
              <a:gd name="T8" fmla="*/ 5760 w 5760"/>
              <a:gd name="T9" fmla="*/ 1537 h 1925"/>
              <a:gd name="T10" fmla="*/ 5760 w 5760"/>
              <a:gd name="T11" fmla="*/ 1151 h 1925"/>
              <a:gd name="T12" fmla="*/ 3240 w 5760"/>
              <a:gd name="T13" fmla="*/ 84 h 1925"/>
              <a:gd name="T14" fmla="*/ 1573 w 5760"/>
              <a:gd name="T15" fmla="*/ 1671 h 1925"/>
              <a:gd name="T16" fmla="*/ 0 w 5760"/>
              <a:gd name="T17" fmla="*/ 804 h 19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0" h="1925">
                <a:moveTo>
                  <a:pt x="0" y="804"/>
                </a:moveTo>
                <a:lnTo>
                  <a:pt x="0" y="991"/>
                </a:lnTo>
                <a:cubicBezTo>
                  <a:pt x="258" y="1160"/>
                  <a:pt x="1005" y="1925"/>
                  <a:pt x="1547" y="1818"/>
                </a:cubicBezTo>
                <a:cubicBezTo>
                  <a:pt x="2089" y="1711"/>
                  <a:pt x="2551" y="398"/>
                  <a:pt x="3253" y="351"/>
                </a:cubicBezTo>
                <a:cubicBezTo>
                  <a:pt x="3955" y="304"/>
                  <a:pt x="5342" y="1404"/>
                  <a:pt x="5760" y="1537"/>
                </a:cubicBezTo>
                <a:lnTo>
                  <a:pt x="5760" y="1151"/>
                </a:lnTo>
                <a:cubicBezTo>
                  <a:pt x="5405" y="1124"/>
                  <a:pt x="3982" y="0"/>
                  <a:pt x="3240" y="84"/>
                </a:cubicBezTo>
                <a:cubicBezTo>
                  <a:pt x="2542" y="171"/>
                  <a:pt x="2113" y="1551"/>
                  <a:pt x="1573" y="1671"/>
                </a:cubicBezTo>
                <a:cubicBezTo>
                  <a:pt x="1033" y="1791"/>
                  <a:pt x="262" y="826"/>
                  <a:pt x="0" y="804"/>
                </a:cubicBezTo>
                <a:close/>
              </a:path>
            </a:pathLst>
          </a:custGeom>
          <a:gradFill rotWithShape="0">
            <a:gsLst>
              <a:gs pos="0">
                <a:srgbClr val="072139">
                  <a:gamma/>
                  <a:shade val="20000"/>
                  <a:invGamma/>
                </a:srgbClr>
              </a:gs>
              <a:gs pos="100000">
                <a:srgbClr val="072139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FFFFFF"/>
              </a:solidFill>
            </a:endParaRPr>
          </a:p>
        </p:txBody>
      </p:sp>
      <p:sp>
        <p:nvSpPr>
          <p:cNvPr id="15" name="Freeform 54"/>
          <p:cNvSpPr>
            <a:spLocks/>
          </p:cNvSpPr>
          <p:nvPr userDrawn="1"/>
        </p:nvSpPr>
        <p:spPr bwMode="invGray">
          <a:xfrm>
            <a:off x="0" y="3552825"/>
            <a:ext cx="6237288" cy="3365500"/>
          </a:xfrm>
          <a:custGeom>
            <a:avLst/>
            <a:gdLst>
              <a:gd name="T0" fmla="*/ 0 w 4196"/>
              <a:gd name="T1" fmla="*/ 415 h 2120"/>
              <a:gd name="T2" fmla="*/ 0 w 4196"/>
              <a:gd name="T3" fmla="*/ 508 h 2120"/>
              <a:gd name="T4" fmla="*/ 1933 w 4196"/>
              <a:gd name="T5" fmla="*/ 229 h 2120"/>
              <a:gd name="T6" fmla="*/ 3920 w 4196"/>
              <a:gd name="T7" fmla="*/ 1055 h 2120"/>
              <a:gd name="T8" fmla="*/ 3587 w 4196"/>
              <a:gd name="T9" fmla="*/ 2082 h 2120"/>
              <a:gd name="T10" fmla="*/ 3947 w 4196"/>
              <a:gd name="T11" fmla="*/ 829 h 2120"/>
              <a:gd name="T12" fmla="*/ 2253 w 4196"/>
              <a:gd name="T13" fmla="*/ 69 h 2120"/>
              <a:gd name="T14" fmla="*/ 0 w 4196"/>
              <a:gd name="T15" fmla="*/ 415 h 2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96" h="2120">
                <a:moveTo>
                  <a:pt x="0" y="415"/>
                </a:moveTo>
                <a:lnTo>
                  <a:pt x="0" y="508"/>
                </a:lnTo>
                <a:cubicBezTo>
                  <a:pt x="160" y="577"/>
                  <a:pt x="1280" y="138"/>
                  <a:pt x="1933" y="229"/>
                </a:cubicBezTo>
                <a:cubicBezTo>
                  <a:pt x="2586" y="320"/>
                  <a:pt x="3644" y="746"/>
                  <a:pt x="3920" y="1055"/>
                </a:cubicBezTo>
                <a:cubicBezTo>
                  <a:pt x="4196" y="1364"/>
                  <a:pt x="3583" y="2120"/>
                  <a:pt x="3587" y="2082"/>
                </a:cubicBezTo>
                <a:lnTo>
                  <a:pt x="3947" y="829"/>
                </a:lnTo>
                <a:cubicBezTo>
                  <a:pt x="3725" y="494"/>
                  <a:pt x="2911" y="138"/>
                  <a:pt x="2253" y="69"/>
                </a:cubicBezTo>
                <a:cubicBezTo>
                  <a:pt x="1595" y="0"/>
                  <a:pt x="469" y="343"/>
                  <a:pt x="0" y="415"/>
                </a:cubicBezTo>
                <a:close/>
              </a:path>
            </a:pathLst>
          </a:custGeom>
          <a:gradFill rotWithShape="0">
            <a:gsLst>
              <a:gs pos="0">
                <a:srgbClr val="072139">
                  <a:gamma/>
                  <a:shade val="20000"/>
                  <a:invGamma/>
                </a:srgbClr>
              </a:gs>
              <a:gs pos="100000">
                <a:srgbClr val="072139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FFFFFF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olddata\olddata\dfolder\songs\Boyzone-All%20that%20I%20need.mp3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olddata\olddata\dfolder\songs\Enigma%20-The%20Cross%20of%20changes.mp3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olddata\olddata\dfolder\songs\backstreet%20boys-Anywhere%20For%20You.mp3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57097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81000" y="908720"/>
            <a:ext cx="4670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66FF33"/>
                </a:solidFill>
              </a:rPr>
              <a:t>3. Selecting the sample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81000" y="1484784"/>
            <a:ext cx="8583488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FFFF"/>
                </a:solidFill>
              </a:rPr>
              <a:t>Not all individuals are included in the survey</a:t>
            </a:r>
          </a:p>
          <a:p>
            <a:pPr marL="45720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C000"/>
                </a:solidFill>
              </a:rPr>
              <a:t>Sample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>
                <a:solidFill>
                  <a:srgbClr val="FFFFFF"/>
                </a:solidFill>
              </a:rPr>
              <a:t>is the subset of the population under investigation</a:t>
            </a:r>
            <a:r>
              <a:rPr lang="en-US" sz="2800" b="1" dirty="0" smtClean="0">
                <a:solidFill>
                  <a:srgbClr val="FFFFFF"/>
                </a:solidFill>
              </a:rPr>
              <a:t>.</a:t>
            </a:r>
          </a:p>
          <a:p>
            <a:pPr marL="45720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>
                <a:solidFill>
                  <a:srgbClr val="FFFFFF"/>
                </a:solidFill>
              </a:rPr>
              <a:t>Select the sample which is “Representative” of the population using one of the methods of </a:t>
            </a:r>
            <a:r>
              <a:rPr lang="en-US" sz="2800" b="1" dirty="0">
                <a:solidFill>
                  <a:srgbClr val="FFC000"/>
                </a:solidFill>
              </a:rPr>
              <a:t>sampling technique</a:t>
            </a:r>
            <a:r>
              <a:rPr lang="en-US" sz="2800" b="1" dirty="0" smtClean="0">
                <a:solidFill>
                  <a:srgbClr val="FFFFFF"/>
                </a:solidFill>
              </a:rPr>
              <a:t>.</a:t>
            </a:r>
          </a:p>
          <a:p>
            <a:pPr marL="45720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FFFF"/>
                </a:solidFill>
              </a:rPr>
              <a:t>Obtain consent from study group</a:t>
            </a:r>
            <a:endParaRPr lang="en-US" sz="2800" b="1" dirty="0">
              <a:solidFill>
                <a:srgbClr val="FFFFFF"/>
              </a:solidFill>
            </a:endParaRPr>
          </a:p>
        </p:txBody>
      </p:sp>
      <p:pic>
        <p:nvPicPr>
          <p:cNvPr id="7173" name="Boyzone-All that I need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80255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1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3"/>
                </p:tgtEl>
              </p:cMediaNode>
            </p:audio>
          </p:childTnLst>
        </p:cTn>
      </p:par>
    </p:tnLst>
    <p:bldLst>
      <p:bldP spid="7170" grpId="0" autoUpdateAnimBg="0"/>
      <p:bldP spid="717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81000" y="958264"/>
            <a:ext cx="7800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66FF33"/>
                </a:solidFill>
              </a:rPr>
              <a:t>4. Conducting (organizing) examination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95536" y="1628800"/>
            <a:ext cx="8748464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  <a:latin typeface="Arial" charset="0"/>
              </a:rPr>
              <a:t>Scheduling - </a:t>
            </a:r>
            <a:r>
              <a:rPr lang="en-US" sz="2800" b="1" dirty="0" smtClean="0">
                <a:latin typeface="Arial" charset="0"/>
              </a:rPr>
              <a:t>to prevent wastage of resources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  <a:latin typeface="Arial" charset="0"/>
              </a:rPr>
              <a:t>Instruments and supplies </a:t>
            </a:r>
            <a:r>
              <a:rPr lang="en-US" sz="2800" b="1" dirty="0" smtClean="0">
                <a:latin typeface="Arial" charset="0"/>
              </a:rPr>
              <a:t>- mouth mirrors, probes, tweezers, sterilizing solutions, gloves, masks, towels </a:t>
            </a:r>
            <a:r>
              <a:rPr lang="en-US" sz="2800" b="1" dirty="0" err="1" smtClean="0">
                <a:latin typeface="Arial" charset="0"/>
              </a:rPr>
              <a:t>etc</a:t>
            </a:r>
            <a:endParaRPr lang="en-US" sz="2800" b="1" dirty="0" smtClean="0">
              <a:latin typeface="Arial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Arial" charset="0"/>
              </a:rPr>
              <a:t>Infection control measures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  <a:latin typeface="Arial" charset="0"/>
              </a:rPr>
              <a:t>Examination area &amp; type of examination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  <a:latin typeface="Arial" charset="0"/>
              </a:rPr>
              <a:t>Training and Calibrating </a:t>
            </a:r>
            <a:r>
              <a:rPr lang="en-US" sz="2800" b="1" dirty="0">
                <a:solidFill>
                  <a:srgbClr val="FFFF00"/>
                </a:solidFill>
                <a:latin typeface="Arial" charset="0"/>
              </a:rPr>
              <a:t>examiners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b="1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14734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81000" y="685800"/>
            <a:ext cx="8763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66FF33"/>
                </a:solidFill>
              </a:rPr>
              <a:t>The objectives of standardization and calibration are 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0" y="1981200"/>
            <a:ext cx="91440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800" b="1" dirty="0">
                <a:solidFill>
                  <a:srgbClr val="FFFFFF"/>
                </a:solidFill>
                <a:latin typeface="Arial" charset="0"/>
              </a:rPr>
              <a:t>To ensure </a:t>
            </a:r>
            <a:r>
              <a:rPr lang="en-US" sz="2800" b="1" dirty="0">
                <a:solidFill>
                  <a:srgbClr val="FFFF00"/>
                </a:solidFill>
                <a:latin typeface="Arial" charset="0"/>
              </a:rPr>
              <a:t>uniform interpretation</a:t>
            </a:r>
            <a:r>
              <a:rPr lang="en-US" sz="2800" b="1" dirty="0">
                <a:solidFill>
                  <a:srgbClr val="FFFFFF"/>
                </a:solidFill>
                <a:latin typeface="Arial" charset="0"/>
              </a:rPr>
              <a:t>, </a:t>
            </a:r>
            <a:r>
              <a:rPr lang="en-US" sz="2800" b="1" dirty="0" smtClean="0">
                <a:solidFill>
                  <a:srgbClr val="FFFFFF"/>
                </a:solidFill>
                <a:latin typeface="Arial" charset="0"/>
              </a:rPr>
              <a:t>understanding and </a:t>
            </a:r>
            <a:r>
              <a:rPr lang="en-US" sz="2800" b="1" dirty="0">
                <a:solidFill>
                  <a:srgbClr val="FFFFFF"/>
                </a:solidFill>
                <a:latin typeface="Arial" charset="0"/>
              </a:rPr>
              <a:t>application of the criteria for the various diseases and conditions to be observed and      recorded.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4419600"/>
            <a:ext cx="9144000" cy="1772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 fontAlgn="base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800" b="1" dirty="0">
                <a:solidFill>
                  <a:srgbClr val="FFFFFF"/>
                </a:solidFill>
              </a:rPr>
              <a:t>To ensure that the each examiner can examine to a uniform standard and </a:t>
            </a:r>
            <a:r>
              <a:rPr lang="en-US" sz="2800" b="1" dirty="0">
                <a:solidFill>
                  <a:srgbClr val="FFFF00"/>
                </a:solidFill>
              </a:rPr>
              <a:t>to minimize variation      between different examiners</a:t>
            </a:r>
            <a:r>
              <a:rPr lang="en-US" sz="2800" b="1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719487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8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autoUpdateAnimBg="0"/>
      <p:bldP spid="922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506413" y="1157132"/>
            <a:ext cx="42179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66FF33"/>
                </a:solidFill>
              </a:rPr>
              <a:t>5. Analyzing the data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33400" y="1798482"/>
            <a:ext cx="8153400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FFFF"/>
                </a:solidFill>
              </a:rPr>
              <a:t>Statistical analysis using appropriate tests</a:t>
            </a:r>
          </a:p>
          <a:p>
            <a:pPr marL="457200" indent="-45720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FFFF"/>
                </a:solidFill>
              </a:rPr>
              <a:t>Interpretation of the results</a:t>
            </a:r>
            <a:endParaRPr lang="en-US" sz="2800" b="1" dirty="0">
              <a:solidFill>
                <a:srgbClr val="FFFFFF"/>
              </a:solidFill>
            </a:endParaRPr>
          </a:p>
        </p:txBody>
      </p:sp>
      <p:pic>
        <p:nvPicPr>
          <p:cNvPr id="11269" name="Enigma -The Cross of changes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08000" y="3861048"/>
            <a:ext cx="5435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66FF33"/>
                </a:solidFill>
              </a:rPr>
              <a:t>6. Drawing the conclusions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33400" y="4486523"/>
            <a:ext cx="8153400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FF"/>
                </a:solidFill>
              </a:rPr>
              <a:t>After the results are obtained, conclude the survey</a:t>
            </a:r>
            <a:endParaRPr lang="en-US" sz="2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57476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2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3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69"/>
                </p:tgtEl>
              </p:cMediaNode>
            </p:audio>
          </p:childTnLst>
        </p:cTn>
      </p:par>
    </p:tnLst>
    <p:bldLst>
      <p:bldP spid="11266" grpId="0" autoUpdateAnimBg="0"/>
      <p:bldP spid="11267" grpId="0" autoUpdateAnimBg="0"/>
      <p:bldP spid="11270" grpId="0" autoUpdateAnimBg="0"/>
      <p:bldP spid="1127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81000" y="833338"/>
            <a:ext cx="48720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66FF33"/>
                </a:solidFill>
              </a:rPr>
              <a:t>7. Publishing the results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092223" y="1530423"/>
            <a:ext cx="4166525" cy="319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FFFF"/>
                </a:solidFill>
              </a:rPr>
              <a:t>Introduction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FFFF"/>
                </a:solidFill>
              </a:rPr>
              <a:t>Purpose of the study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800" b="1" dirty="0">
                <a:solidFill>
                  <a:srgbClr val="FFFFFF"/>
                </a:solidFill>
                <a:latin typeface="Arial" charset="0"/>
              </a:rPr>
              <a:t>Material and </a:t>
            </a:r>
            <a:r>
              <a:rPr lang="en-US" sz="2800" b="1" dirty="0" smtClean="0">
                <a:solidFill>
                  <a:srgbClr val="FFFFFF"/>
                </a:solidFill>
                <a:latin typeface="Arial" charset="0"/>
              </a:rPr>
              <a:t>methods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FFFF"/>
                </a:solidFill>
              </a:rPr>
              <a:t>Results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FFFF"/>
                </a:solidFill>
              </a:rPr>
              <a:t>Discussion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FFFF"/>
                </a:solidFill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7491126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42664" y="1851571"/>
            <a:ext cx="83058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FF"/>
                </a:solidFill>
              </a:rPr>
              <a:t>Oral health survey is the process of collecting information about oral health status and treatment needs that is needed for planning or monitoring on a group of people.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42664" y="1052736"/>
            <a:ext cx="44242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3200" b="1" dirty="0">
                <a:solidFill>
                  <a:srgbClr val="66FF33"/>
                </a:solidFill>
              </a:rPr>
              <a:t>Oral health survey</a:t>
            </a:r>
            <a:endParaRPr lang="en-US" sz="3200" b="1" dirty="0">
              <a:solidFill>
                <a:srgbClr val="66FF33"/>
              </a:solidFill>
              <a:latin typeface="Times New Roman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928278" y="6132217"/>
            <a:ext cx="73345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FFFF00"/>
                </a:solidFill>
              </a:rPr>
              <a:t>BASIC ORAL HEALTH SURVEYS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70656" y="4742259"/>
            <a:ext cx="8305800" cy="1081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FF"/>
                </a:solidFill>
              </a:rPr>
              <a:t>Used to collect information about oral health status and treatment needs of population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70656" y="4068361"/>
            <a:ext cx="56393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3200" b="1" dirty="0" smtClean="0">
                <a:solidFill>
                  <a:srgbClr val="66FF33"/>
                </a:solidFill>
              </a:rPr>
              <a:t>Basic Oral </a:t>
            </a:r>
            <a:r>
              <a:rPr lang="en-US" sz="3200" b="1" dirty="0">
                <a:solidFill>
                  <a:srgbClr val="66FF33"/>
                </a:solidFill>
              </a:rPr>
              <a:t>health survey</a:t>
            </a:r>
            <a:endParaRPr lang="en-US" sz="3200" b="1" dirty="0">
              <a:solidFill>
                <a:srgbClr val="66FF33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65047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  <p:bldP spid="6" grpId="0" autoUpdateAnimBg="0"/>
      <p:bldP spid="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-27384"/>
            <a:ext cx="864096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3600" b="1" dirty="0" smtClean="0">
                <a:solidFill>
                  <a:srgbClr val="FFFF00"/>
                </a:solidFill>
              </a:rPr>
              <a:t>PATHFINDER SURVEYS</a:t>
            </a:r>
            <a:endParaRPr lang="en-IN" sz="3200" b="1" dirty="0">
              <a:solidFill>
                <a:srgbClr val="FFFF00"/>
              </a:solidFill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b="1" dirty="0" smtClean="0"/>
              <a:t>Practical, economic survey sampling method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b="1" dirty="0" smtClean="0"/>
              <a:t>It is a stratified cluster sampling method that aims to include most important population subgroups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b="1" dirty="0" smtClean="0"/>
              <a:t>It proposes appropriate numbers of subjects in specific index age groups</a:t>
            </a:r>
          </a:p>
          <a:p>
            <a:pPr>
              <a:lnSpc>
                <a:spcPct val="150000"/>
              </a:lnSpc>
            </a:pPr>
            <a:r>
              <a:rPr lang="en-IN" sz="2400" b="1" dirty="0" smtClean="0">
                <a:solidFill>
                  <a:srgbClr val="FFFF00"/>
                </a:solidFill>
              </a:rPr>
              <a:t>CLASSIFICATION: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b="1" dirty="0" smtClean="0"/>
              <a:t>PILOT SURVEY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b="1" dirty="0" smtClean="0"/>
              <a:t>NATIONAL PATHFINDER SURVEY</a:t>
            </a:r>
          </a:p>
          <a:p>
            <a:pPr>
              <a:lnSpc>
                <a:spcPct val="150000"/>
              </a:lnSpc>
            </a:pPr>
            <a:endParaRPr lang="en-IN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65464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-27384"/>
            <a:ext cx="86409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3600" b="1" dirty="0" smtClean="0">
                <a:solidFill>
                  <a:srgbClr val="FFFF00"/>
                </a:solidFill>
              </a:rPr>
              <a:t>PILOT SURVEYS</a:t>
            </a:r>
            <a:endParaRPr lang="en-IN" sz="3200" b="1" dirty="0">
              <a:solidFill>
                <a:srgbClr val="FFFF00"/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b="1" dirty="0" smtClean="0"/>
              <a:t>Only the most important sub groups in population &amp; 1 or 2 index ages(usually 12 years &amp; another age group)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b="1" dirty="0" smtClean="0"/>
              <a:t>Minimum data is required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3920" y="2643877"/>
            <a:ext cx="86409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3600" b="1" dirty="0" smtClean="0">
                <a:solidFill>
                  <a:srgbClr val="FFFF00"/>
                </a:solidFill>
              </a:rPr>
              <a:t>NATIONAL PATHFINDER SURVEYS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b="1" dirty="0" smtClean="0"/>
              <a:t>All important subgroups &amp; </a:t>
            </a:r>
            <a:r>
              <a:rPr lang="en-IN" sz="2400" b="1" dirty="0" err="1" smtClean="0"/>
              <a:t>atleast</a:t>
            </a:r>
            <a:r>
              <a:rPr lang="en-IN" sz="2400" b="1" dirty="0" smtClean="0"/>
              <a:t> 3 of index age groups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b="1" dirty="0" smtClean="0"/>
              <a:t>National wide surveys-for planning and monitoring services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b="1" dirty="0" smtClean="0"/>
              <a:t>Random sampling is employed-many sample sites</a:t>
            </a:r>
          </a:p>
        </p:txBody>
      </p:sp>
    </p:spTree>
    <p:extLst>
      <p:ext uri="{BB962C8B-B14F-4D97-AF65-F5344CB8AC3E}">
        <p14:creationId xmlns:p14="http://schemas.microsoft.com/office/powerpoint/2010/main" val="266706791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-243408"/>
            <a:ext cx="878497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3600" b="1" dirty="0" smtClean="0">
                <a:solidFill>
                  <a:srgbClr val="92D050"/>
                </a:solidFill>
              </a:rPr>
              <a:t>INDEX AGE GROUPS</a:t>
            </a:r>
            <a:endParaRPr lang="en-IN" sz="3200" b="1" dirty="0">
              <a:solidFill>
                <a:srgbClr val="92D050"/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b="1" u="sng" dirty="0" smtClean="0">
                <a:solidFill>
                  <a:srgbClr val="FFFF00"/>
                </a:solidFill>
              </a:rPr>
              <a:t>5  years- </a:t>
            </a:r>
            <a:r>
              <a:rPr lang="en-IN" sz="2400" b="1" dirty="0" smtClean="0"/>
              <a:t>between 5</a:t>
            </a:r>
            <a:r>
              <a:rPr lang="en-IN" sz="2400" b="1" baseline="30000" dirty="0" smtClean="0"/>
              <a:t>th</a:t>
            </a:r>
            <a:r>
              <a:rPr lang="en-IN" sz="2400" b="1" dirty="0" smtClean="0"/>
              <a:t> &amp; 6</a:t>
            </a:r>
            <a:r>
              <a:rPr lang="en-IN" sz="2400" b="1" baseline="30000" dirty="0" smtClean="0"/>
              <a:t>th</a:t>
            </a:r>
            <a:r>
              <a:rPr lang="en-IN" sz="2400" b="1" dirty="0" smtClean="0"/>
              <a:t> </a:t>
            </a:r>
            <a:r>
              <a:rPr lang="en-IN" sz="2400" b="1" dirty="0" err="1" smtClean="0"/>
              <a:t>birthday,caries</a:t>
            </a:r>
            <a:r>
              <a:rPr lang="en-IN" sz="2400" b="1" dirty="0" smtClean="0"/>
              <a:t> in primary </a:t>
            </a:r>
            <a:r>
              <a:rPr lang="en-IN" sz="2400" b="1" dirty="0" err="1" smtClean="0"/>
              <a:t>teeth,age</a:t>
            </a:r>
            <a:r>
              <a:rPr lang="en-IN" sz="2400" b="1" dirty="0" smtClean="0"/>
              <a:t> at which children begin primary school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b="1" u="sng" dirty="0" smtClean="0">
                <a:solidFill>
                  <a:srgbClr val="FFFF00"/>
                </a:solidFill>
              </a:rPr>
              <a:t>12 years- </a:t>
            </a:r>
            <a:r>
              <a:rPr lang="en-IN" sz="2400" b="1" dirty="0" smtClean="0"/>
              <a:t>leave primary </a:t>
            </a:r>
            <a:r>
              <a:rPr lang="en-IN" sz="2400" b="1" dirty="0" err="1" smtClean="0"/>
              <a:t>school,all</a:t>
            </a:r>
            <a:r>
              <a:rPr lang="en-IN" sz="2400" b="1" dirty="0" smtClean="0"/>
              <a:t> permanent teeth are erupted(except 3</a:t>
            </a:r>
            <a:r>
              <a:rPr lang="en-IN" sz="2400" b="1" baseline="30000" dirty="0" smtClean="0"/>
              <a:t>rd</a:t>
            </a:r>
            <a:r>
              <a:rPr lang="en-IN" sz="2400" b="1" dirty="0" smtClean="0"/>
              <a:t> molars)-Global monitoring age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b="1" u="sng" dirty="0" smtClean="0">
                <a:solidFill>
                  <a:srgbClr val="FFFF00"/>
                </a:solidFill>
              </a:rPr>
              <a:t>15 years- </a:t>
            </a:r>
            <a:r>
              <a:rPr lang="en-IN" sz="2400" b="1" dirty="0" smtClean="0"/>
              <a:t>permanent teeth exposed to oral environment for 3-9 years, </a:t>
            </a:r>
            <a:r>
              <a:rPr lang="en-IN" sz="2400" b="1" dirty="0" err="1" smtClean="0"/>
              <a:t>assesssment</a:t>
            </a:r>
            <a:r>
              <a:rPr lang="en-IN" sz="2400" b="1" dirty="0" smtClean="0"/>
              <a:t> of periodontal disease indicators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b="1" u="sng" dirty="0" smtClean="0">
                <a:solidFill>
                  <a:srgbClr val="FFFF00"/>
                </a:solidFill>
              </a:rPr>
              <a:t>35-44 years(mean 40 years)- </a:t>
            </a:r>
            <a:r>
              <a:rPr lang="en-IN" sz="2400" b="1" dirty="0" smtClean="0"/>
              <a:t>adults, standard monitoring group-</a:t>
            </a:r>
            <a:r>
              <a:rPr lang="en-IN" sz="2400" b="1" dirty="0" err="1" smtClean="0"/>
              <a:t>caries,periodontal</a:t>
            </a:r>
            <a:r>
              <a:rPr lang="en-IN" sz="2400" b="1" dirty="0" smtClean="0"/>
              <a:t> status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b="1" u="sng" dirty="0" smtClean="0">
                <a:solidFill>
                  <a:srgbClr val="FFFF00"/>
                </a:solidFill>
              </a:rPr>
              <a:t>65-74 years(mean 70 years)- </a:t>
            </a:r>
            <a:r>
              <a:rPr lang="en-IN" sz="2400" b="1" dirty="0" smtClean="0"/>
              <a:t>represents geriatric group</a:t>
            </a:r>
          </a:p>
        </p:txBody>
      </p:sp>
    </p:spTree>
    <p:extLst>
      <p:ext uri="{BB962C8B-B14F-4D97-AF65-F5344CB8AC3E}">
        <p14:creationId xmlns:p14="http://schemas.microsoft.com/office/powerpoint/2010/main" val="79284181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771669"/>
            <a:ext cx="86409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3600" b="1" dirty="0" smtClean="0">
                <a:solidFill>
                  <a:srgbClr val="FFFF00"/>
                </a:solidFill>
              </a:rPr>
              <a:t>WHO ORAL HEALTH ASSESSMENT FORM (1997)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b="1" dirty="0" smtClean="0"/>
              <a:t>Universally accepted and used recording methodology for oral health surveys.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b="1" dirty="0" smtClean="0"/>
              <a:t>Standard codes are used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b="1" dirty="0" smtClean="0"/>
              <a:t>So designed that they facilitate computer processing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b="1" dirty="0" smtClean="0"/>
              <a:t>Uses FDI system of notation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n-IN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9385933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5776945" y="941363"/>
            <a:ext cx="3115536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CONTENTS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67544" y="908720"/>
            <a:ext cx="6296083" cy="474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FFFF"/>
                </a:solidFill>
              </a:rPr>
              <a:t>Survey </a:t>
            </a:r>
            <a:r>
              <a:rPr lang="en-US" sz="2800" b="1" dirty="0">
                <a:solidFill>
                  <a:srgbClr val="FFFFFF"/>
                </a:solidFill>
              </a:rPr>
              <a:t>(Surveying</a:t>
            </a:r>
            <a:r>
              <a:rPr lang="en-US" sz="2800" b="1" dirty="0" smtClean="0">
                <a:solidFill>
                  <a:srgbClr val="FFFFFF"/>
                </a:solidFill>
              </a:rPr>
              <a:t>)</a:t>
            </a:r>
          </a:p>
          <a:p>
            <a:pPr fontAlgn="base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FFFF"/>
                </a:solidFill>
              </a:rPr>
              <a:t>Types of surveys</a:t>
            </a:r>
          </a:p>
          <a:p>
            <a:pPr fontAlgn="base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FFFF"/>
                </a:solidFill>
              </a:rPr>
              <a:t>Uses </a:t>
            </a:r>
            <a:r>
              <a:rPr lang="en-US" sz="2800" b="1" dirty="0">
                <a:solidFill>
                  <a:srgbClr val="FFFFFF"/>
                </a:solidFill>
              </a:rPr>
              <a:t>of surveys</a:t>
            </a:r>
          </a:p>
          <a:p>
            <a:pPr fontAlgn="base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800" b="1" dirty="0">
                <a:solidFill>
                  <a:srgbClr val="FFFFFF"/>
                </a:solidFill>
              </a:rPr>
              <a:t>Methods of data collection</a:t>
            </a:r>
          </a:p>
          <a:p>
            <a:pPr fontAlgn="base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</a:rPr>
              <a:t>Steps in surveying</a:t>
            </a:r>
            <a:endParaRPr lang="en-US" sz="2800" b="1" dirty="0">
              <a:solidFill>
                <a:srgbClr val="FFFFFF"/>
              </a:solidFill>
            </a:endParaRPr>
          </a:p>
          <a:p>
            <a:pPr fontAlgn="base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FF00"/>
                </a:solidFill>
              </a:rPr>
              <a:t>BASIC ORAL HEALTH SURVEYS </a:t>
            </a:r>
            <a:endParaRPr lang="en-US" sz="2800" b="1" dirty="0">
              <a:solidFill>
                <a:srgbClr val="00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384" y="1262038"/>
            <a:ext cx="368561" cy="2611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916832"/>
            <a:ext cx="368561" cy="2611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663809"/>
            <a:ext cx="368561" cy="2611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784" y="3527905"/>
            <a:ext cx="368561" cy="2611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591" y="4392001"/>
            <a:ext cx="368561" cy="26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58843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  <p:bldP spid="1027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-171400"/>
            <a:ext cx="864096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3200" b="1" dirty="0" smtClean="0">
              <a:solidFill>
                <a:srgbClr val="FFFF00"/>
              </a:solidFill>
            </a:endParaRPr>
          </a:p>
          <a:p>
            <a:r>
              <a:rPr lang="en-IN" sz="3200" b="1" dirty="0" smtClean="0">
                <a:solidFill>
                  <a:srgbClr val="FFFF00"/>
                </a:solidFill>
              </a:rPr>
              <a:t>WHO ORAL HEALTH ASSESSMENT FORM (1997)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200" b="1" dirty="0" smtClean="0"/>
              <a:t>Survey identification &amp; general information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200" b="1" dirty="0" smtClean="0"/>
              <a:t>Extra oral examination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200" b="1" dirty="0" smtClean="0"/>
              <a:t>TMJ assessment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200" b="1" dirty="0" smtClean="0"/>
              <a:t>Oral mucosa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200" b="1" dirty="0" smtClean="0"/>
              <a:t>Enamel opacities /hypoplasia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200" b="1" dirty="0" smtClean="0"/>
              <a:t>Dental fluorosis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200" b="1" dirty="0" smtClean="0"/>
              <a:t>Periodontal status(CPI)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200" b="1" dirty="0" smtClean="0"/>
              <a:t>Loss of attachment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200" b="1" dirty="0" smtClean="0"/>
              <a:t>Dentition status and treatment needs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200" b="1" dirty="0" smtClean="0"/>
              <a:t>Prosthetic status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200" b="1" dirty="0" smtClean="0"/>
              <a:t>Prosthetic need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200" b="1" dirty="0" err="1" smtClean="0"/>
              <a:t>Dentofacial</a:t>
            </a:r>
            <a:r>
              <a:rPr lang="en-IN" sz="2200" b="1" dirty="0" smtClean="0"/>
              <a:t> anomalies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200" b="1" dirty="0" smtClean="0"/>
              <a:t>Need for immediate care and referral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200" b="1" dirty="0" smtClean="0"/>
              <a:t>Notes </a:t>
            </a:r>
          </a:p>
          <a:p>
            <a:pPr marL="342900" indent="-342900">
              <a:buFont typeface="Arial" pitchFamily="34" charset="0"/>
              <a:buChar char="•"/>
            </a:pPr>
            <a:endParaRPr lang="en-IN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45227793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" t="11152" r="6182" b="3030"/>
          <a:stretch/>
        </p:blipFill>
        <p:spPr>
          <a:xfrm>
            <a:off x="35496" y="0"/>
            <a:ext cx="4427984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9" t="3637" r="6182" b="6667"/>
          <a:stretch/>
        </p:blipFill>
        <p:spPr>
          <a:xfrm>
            <a:off x="4499992" y="27384"/>
            <a:ext cx="4572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085818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1" t="8970" r="6000" b="3273"/>
          <a:stretch/>
        </p:blipFill>
        <p:spPr>
          <a:xfrm>
            <a:off x="35497" y="0"/>
            <a:ext cx="4464495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9" t="5580" r="7819" b="8342"/>
          <a:stretch/>
        </p:blipFill>
        <p:spPr>
          <a:xfrm>
            <a:off x="4572001" y="0"/>
            <a:ext cx="4608511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085818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4572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36504" cy="6885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541933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345688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5818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81000" y="1646238"/>
            <a:ext cx="8583488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FFFF"/>
                </a:solidFill>
              </a:rPr>
              <a:t>It is a </a:t>
            </a:r>
            <a:r>
              <a:rPr lang="en-US" sz="2800" dirty="0" smtClean="0">
                <a:solidFill>
                  <a:srgbClr val="FF9900"/>
                </a:solidFill>
              </a:rPr>
              <a:t>non-experimental</a:t>
            </a:r>
            <a:r>
              <a:rPr lang="en-US" sz="2800" dirty="0" smtClean="0">
                <a:solidFill>
                  <a:srgbClr val="FFFFFF"/>
                </a:solidFill>
              </a:rPr>
              <a:t> type of </a:t>
            </a:r>
            <a:r>
              <a:rPr lang="en-US" sz="2800" dirty="0" smtClean="0">
                <a:solidFill>
                  <a:srgbClr val="FF9900"/>
                </a:solidFill>
              </a:rPr>
              <a:t>research</a:t>
            </a:r>
            <a:r>
              <a:rPr lang="en-US" sz="2800" dirty="0" smtClean="0">
                <a:solidFill>
                  <a:srgbClr val="FFFFFF"/>
                </a:solidFill>
              </a:rPr>
              <a:t> that attempts to </a:t>
            </a:r>
            <a:r>
              <a:rPr lang="en-US" sz="2800" dirty="0" smtClean="0">
                <a:solidFill>
                  <a:srgbClr val="FF9900"/>
                </a:solidFill>
              </a:rPr>
              <a:t>gather information </a:t>
            </a:r>
            <a:r>
              <a:rPr lang="en-US" sz="2800" dirty="0" smtClean="0">
                <a:solidFill>
                  <a:srgbClr val="FFFFFF"/>
                </a:solidFill>
              </a:rPr>
              <a:t>about the </a:t>
            </a:r>
            <a:r>
              <a:rPr lang="en-US" sz="2800" dirty="0" smtClean="0">
                <a:solidFill>
                  <a:srgbClr val="FF9900"/>
                </a:solidFill>
              </a:rPr>
              <a:t>status quo</a:t>
            </a:r>
            <a:r>
              <a:rPr lang="en-US" sz="2800" dirty="0" smtClean="0">
                <a:solidFill>
                  <a:srgbClr val="FFFFFF"/>
                </a:solidFill>
              </a:rPr>
              <a:t> for a large number of people by </a:t>
            </a:r>
            <a:r>
              <a:rPr lang="en-US" sz="2800" dirty="0" smtClean="0">
                <a:solidFill>
                  <a:srgbClr val="FF9900"/>
                </a:solidFill>
              </a:rPr>
              <a:t>describing</a:t>
            </a:r>
            <a:r>
              <a:rPr lang="en-US" sz="2800" dirty="0" smtClean="0">
                <a:solidFill>
                  <a:srgbClr val="FFFFFF"/>
                </a:solidFill>
              </a:rPr>
              <a:t> present conditions without directly analyzing their causes.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81000" y="905346"/>
            <a:ext cx="22297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u="sng" dirty="0">
                <a:solidFill>
                  <a:srgbClr val="FFFF00"/>
                </a:solidFill>
              </a:rPr>
              <a:t>Surveying</a:t>
            </a:r>
            <a:endParaRPr lang="en-US" sz="3200" b="1" u="sng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85352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55576" y="836712"/>
            <a:ext cx="5064953" cy="1191575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IN" dirty="0" smtClean="0">
                <a:solidFill>
                  <a:srgbClr val="FFFF00"/>
                </a:solidFill>
              </a:rPr>
              <a:t>Types of surveys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115616" y="2132856"/>
            <a:ext cx="7920880" cy="3998069"/>
          </a:xfrm>
          <a:prstGeom prst="rect">
            <a:avLst/>
          </a:prstGeom>
        </p:spPr>
        <p:txBody>
          <a:bodyPr/>
          <a:lstStyle>
            <a:lvl1pPr marL="365760" indent="-36576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31520" indent="-36576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97280" indent="-32004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7432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7432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2024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46888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en-IN" dirty="0" smtClean="0"/>
              <a:t>Descriptive studies-describe</a:t>
            </a:r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Analytical studies-analyse or explanatory</a:t>
            </a:r>
          </a:p>
          <a:p>
            <a:pPr>
              <a:buFont typeface="Wingdings" pitchFamily="2" charset="2"/>
              <a:buChar char="ü"/>
            </a:pPr>
            <a:endParaRPr lang="en-IN" dirty="0"/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Cross-sectional studies- prevalence</a:t>
            </a:r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Longitudinal studies-incidence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8987580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5064953" cy="1191575"/>
          </a:xfrm>
        </p:spPr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USES OF SURVEYS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916832"/>
            <a:ext cx="8424936" cy="3998069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IN" dirty="0" smtClean="0"/>
              <a:t>Monitoring trends in oral health and disease</a:t>
            </a:r>
          </a:p>
          <a:p>
            <a:pPr>
              <a:buFont typeface="Wingdings" pitchFamily="2" charset="2"/>
              <a:buChar char="§"/>
            </a:pPr>
            <a:r>
              <a:rPr lang="en-IN" dirty="0"/>
              <a:t>Assessment of dental needs</a:t>
            </a:r>
          </a:p>
          <a:p>
            <a:pPr>
              <a:buFont typeface="Wingdings" pitchFamily="2" charset="2"/>
              <a:buChar char="§"/>
            </a:pPr>
            <a:r>
              <a:rPr lang="en-IN" dirty="0"/>
              <a:t>Insight into health related </a:t>
            </a:r>
            <a:r>
              <a:rPr lang="en-IN" dirty="0" smtClean="0"/>
              <a:t>issues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/>
              <a:t>Policy development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/>
              <a:t>Program evaluation</a:t>
            </a:r>
          </a:p>
        </p:txBody>
      </p:sp>
    </p:spTree>
    <p:extLst>
      <p:ext uri="{BB962C8B-B14F-4D97-AF65-F5344CB8AC3E}">
        <p14:creationId xmlns:p14="http://schemas.microsoft.com/office/powerpoint/2010/main" val="336892059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IN" sz="4000" dirty="0" smtClean="0">
                <a:solidFill>
                  <a:srgbClr val="FFFF00"/>
                </a:solidFill>
              </a:rPr>
              <a:t>METHODS OF DATA COLLECTION</a:t>
            </a:r>
            <a:endParaRPr lang="en-IN" sz="40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4" r="27547" b="2956"/>
          <a:stretch/>
        </p:blipFill>
        <p:spPr>
          <a:xfrm>
            <a:off x="107504" y="1124744"/>
            <a:ext cx="2448272" cy="1800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46403" y="2915652"/>
            <a:ext cx="2879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IN" dirty="0" smtClean="0"/>
              <a:t>Health interview survey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0" t="15849" r="10378" b="20755"/>
          <a:stretch/>
        </p:blipFill>
        <p:spPr>
          <a:xfrm>
            <a:off x="6444208" y="1124744"/>
            <a:ext cx="2398957" cy="1800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97589" y="2915652"/>
            <a:ext cx="3182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IN" dirty="0"/>
              <a:t>Health examination survey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21696"/>
            <a:ext cx="2448271" cy="172819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5274" y="3635732"/>
            <a:ext cx="1920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IN" dirty="0" smtClean="0"/>
              <a:t>Questionnaire </a:t>
            </a:r>
            <a:endParaRPr lang="en-IN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6" t="5711" r="33273" b="7232"/>
          <a:stretch/>
        </p:blipFill>
        <p:spPr>
          <a:xfrm>
            <a:off x="3515635" y="4138047"/>
            <a:ext cx="1920462" cy="159520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528576" y="3636380"/>
            <a:ext cx="1979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IN" dirty="0" smtClean="0"/>
              <a:t>Telephones </a:t>
            </a:r>
            <a:endParaRPr lang="en-IN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232" y="1413684"/>
            <a:ext cx="1943864" cy="163259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515249" y="980728"/>
            <a:ext cx="1920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IN" dirty="0" smtClean="0"/>
              <a:t>Health records</a:t>
            </a:r>
            <a:endParaRPr lang="en-IN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317018"/>
            <a:ext cx="1950720" cy="163226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013323" y="3645024"/>
            <a:ext cx="2720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IN" dirty="0" smtClean="0"/>
              <a:t>Mailed questionnaires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6084907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336407" y="828001"/>
            <a:ext cx="67880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FF00"/>
                </a:solidFill>
              </a:rPr>
              <a:t>STEPS IN SURVEY PROCEDURES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94805" y="5019353"/>
            <a:ext cx="4614981" cy="56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 startAt="7"/>
            </a:pPr>
            <a:r>
              <a:rPr lang="en-US" sz="2800" b="1" dirty="0">
                <a:solidFill>
                  <a:srgbClr val="FFFFFF"/>
                </a:solidFill>
                <a:latin typeface="+mn-lt"/>
              </a:rPr>
              <a:t>Publishing the results.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494805" y="1466528"/>
            <a:ext cx="53308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800" b="1" dirty="0">
                <a:solidFill>
                  <a:srgbClr val="FFFFFF"/>
                </a:solidFill>
              </a:rPr>
              <a:t>Establishing the objectives.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494805" y="2076128"/>
            <a:ext cx="5389562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r>
              <a:rPr lang="en-US" sz="2800" b="1" dirty="0">
                <a:solidFill>
                  <a:srgbClr val="FFFFFF"/>
                </a:solidFill>
              </a:rPr>
              <a:t>Designing the investigation.</a:t>
            </a: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470992" y="2657153"/>
            <a:ext cx="36480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 startAt="3"/>
            </a:pPr>
            <a:r>
              <a:rPr lang="en-US" sz="2800" b="1">
                <a:solidFill>
                  <a:srgbClr val="FFFFFF"/>
                </a:solidFill>
              </a:rPr>
              <a:t>Selecting sample.</a:t>
            </a: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494805" y="3190553"/>
            <a:ext cx="70294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 startAt="4"/>
            </a:pPr>
            <a:r>
              <a:rPr lang="en-US" sz="2800" b="1">
                <a:solidFill>
                  <a:srgbClr val="FFFFFF"/>
                </a:solidFill>
              </a:rPr>
              <a:t>Conducting (organizing) examination.</a:t>
            </a: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494805" y="3800153"/>
            <a:ext cx="38862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 startAt="5"/>
            </a:pPr>
            <a:r>
              <a:rPr lang="en-US" sz="2800" b="1">
                <a:solidFill>
                  <a:srgbClr val="FFFFFF"/>
                </a:solidFill>
              </a:rPr>
              <a:t>Analyzing the data.</a:t>
            </a: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494805" y="4409753"/>
            <a:ext cx="49530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 startAt="6"/>
            </a:pPr>
            <a:r>
              <a:rPr lang="en-US" sz="2800" b="1">
                <a:solidFill>
                  <a:srgbClr val="FFFFFF"/>
                </a:solidFill>
              </a:rPr>
              <a:t>Drawing the conclusions.</a:t>
            </a:r>
          </a:p>
        </p:txBody>
      </p:sp>
      <p:pic>
        <p:nvPicPr>
          <p:cNvPr id="4110" name="backstreet boys-Anywhere For You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-81947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37567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audio>
              <p:cMediaNode numSld="3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81000" y="977354"/>
            <a:ext cx="58626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66FF33"/>
                </a:solidFill>
              </a:rPr>
              <a:t>1. Establishing the objectives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81000" y="4543648"/>
            <a:ext cx="8305800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95300" indent="-49530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AutoNum type="romanLcPeriod" startAt="2"/>
            </a:pPr>
            <a:r>
              <a:rPr lang="en-US" sz="2800" b="1" dirty="0">
                <a:solidFill>
                  <a:srgbClr val="FFFFFF"/>
                </a:solidFill>
              </a:rPr>
              <a:t>Subsequently to monitor changes in disease levels or pattern.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92113" y="3248248"/>
            <a:ext cx="8294687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95300" indent="-49530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AutoNum type="romanLcPeriod"/>
            </a:pPr>
            <a:r>
              <a:rPr lang="en-US" sz="2800" b="1" dirty="0">
                <a:solidFill>
                  <a:srgbClr val="FFFFFF"/>
                </a:solidFill>
              </a:rPr>
              <a:t>Initially to provide a full picture of oral health status and needs of population.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381000" y="2565623"/>
            <a:ext cx="8318500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00"/>
                </a:solidFill>
              </a:rPr>
              <a:t>The objectives of oral health survey usually are: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5536" y="1784879"/>
            <a:ext cx="8294687" cy="56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FFFF"/>
                </a:solidFill>
              </a:rPr>
              <a:t>Objective should be </a:t>
            </a:r>
            <a:r>
              <a:rPr lang="en-US" sz="2800" b="1" dirty="0" err="1" smtClean="0">
                <a:solidFill>
                  <a:srgbClr val="FFFFFF"/>
                </a:solidFill>
              </a:rPr>
              <a:t>clear,precise,relevant</a:t>
            </a:r>
            <a:endParaRPr lang="en-US" sz="2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26119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95288" y="1396346"/>
            <a:ext cx="59293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66FF33"/>
                </a:solidFill>
              </a:rPr>
              <a:t>2. Designing the investigation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81000" y="1988840"/>
            <a:ext cx="8305800" cy="4013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FFC000"/>
                </a:solidFill>
              </a:rPr>
              <a:t>Survey protocol- </a:t>
            </a:r>
            <a:r>
              <a:rPr lang="en-US" sz="2800" b="1" dirty="0" smtClean="0"/>
              <a:t>written form and should</a:t>
            </a:r>
            <a:r>
              <a:rPr lang="en-US" sz="2800" b="1" dirty="0"/>
              <a:t> </a:t>
            </a:r>
            <a:r>
              <a:rPr lang="en-US" sz="2800" b="1" dirty="0" smtClean="0"/>
              <a:t>contain-objective, type of information, approval, needful resources in terms of money, manpower, time</a:t>
            </a:r>
          </a:p>
          <a:p>
            <a:pPr marL="457200" indent="-4572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FFC000"/>
                </a:solidFill>
              </a:rPr>
              <a:t>Sampling methods</a:t>
            </a:r>
          </a:p>
          <a:p>
            <a:pPr marL="457200" indent="-4572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FFC000"/>
                </a:solidFill>
              </a:rPr>
              <a:t>Statistical methods</a:t>
            </a:r>
          </a:p>
          <a:p>
            <a:pPr marL="457200" indent="-4572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FFC000"/>
                </a:solidFill>
              </a:rPr>
              <a:t>Approval from authorities</a:t>
            </a:r>
          </a:p>
        </p:txBody>
      </p:sp>
    </p:spTree>
    <p:extLst>
      <p:ext uri="{BB962C8B-B14F-4D97-AF65-F5344CB8AC3E}">
        <p14:creationId xmlns:p14="http://schemas.microsoft.com/office/powerpoint/2010/main" val="111565809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autoUpdateAnimBg="0"/>
    </p:bld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Kilter</Template>
  <TotalTime>2838</TotalTime>
  <Words>713</Words>
  <Application>Microsoft Office PowerPoint</Application>
  <PresentationFormat>On-screen Show (4:3)</PresentationFormat>
  <Paragraphs>118</Paragraphs>
  <Slides>24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Kilter</vt:lpstr>
      <vt:lpstr>PowerPoint Presentation</vt:lpstr>
      <vt:lpstr>PowerPoint Presentation</vt:lpstr>
      <vt:lpstr>PowerPoint Presentation</vt:lpstr>
      <vt:lpstr>PowerPoint Presentation</vt:lpstr>
      <vt:lpstr>USES OF SURVEYS</vt:lpstr>
      <vt:lpstr>METHODS OF DATA COLLECTION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Dr.Prashu</dc:creator>
  <cp:lastModifiedBy>HP</cp:lastModifiedBy>
  <cp:revision>64</cp:revision>
  <dcterms:created xsi:type="dcterms:W3CDTF">2015-05-31T04:16:29Z</dcterms:created>
  <dcterms:modified xsi:type="dcterms:W3CDTF">2021-09-17T04:52:30Z</dcterms:modified>
</cp:coreProperties>
</file>